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3" r:id="rId2"/>
    <p:sldId id="257" r:id="rId3"/>
    <p:sldId id="259" r:id="rId4"/>
    <p:sldId id="260" r:id="rId5"/>
    <p:sldId id="261" r:id="rId6"/>
    <p:sldId id="262" r:id="rId7"/>
    <p:sldId id="264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89839-DE6F-4469-9EE4-27C0A2CF2579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DC01B0-6046-4250-8A1A-49AF90B23687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23121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6F95D2-67DF-483D-9DEC-40219591D4C4}" type="slidenum">
              <a:rPr lang="cs-CZ"/>
              <a:pPr/>
              <a:t>1</a:t>
            </a:fld>
            <a:endParaRPr lang="cs-CZ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2</a:t>
            </a:fld>
            <a:endParaRPr lang="cs-CZ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3</a:t>
            </a:fld>
            <a:endParaRPr lang="cs-CZ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4</a:t>
            </a:fld>
            <a:endParaRPr lang="cs-CZ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5</a:t>
            </a:fld>
            <a:endParaRPr lang="cs-CZ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6</a:t>
            </a:fld>
            <a:endParaRPr lang="cs-CZ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7</a:t>
            </a:fld>
            <a:endParaRPr lang="cs-CZ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DC01B0-6046-4250-8A1A-49AF90B23687}" type="slidenum">
              <a:rPr lang="cs-CZ" smtClean="0"/>
              <a:pPr/>
              <a:t>8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cs-CZ" dirty="0" smtClean="0"/>
              <a:t>Kliknutím na ikonu přidáte obrázek.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430CC7E-9B33-4FCC-8761-15BFB8D97163}" type="datetimeFigureOut">
              <a:rPr lang="cs-CZ" smtClean="0"/>
              <a:pPr/>
              <a:t>10.12.2013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D24F439B-0A78-415C-BC03-6CC32334B017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6656">
              <a:srgbClr val="63A1FE"/>
            </a:gs>
            <a:gs pos="98000">
              <a:srgbClr val="5E9EFF"/>
            </a:gs>
            <a:gs pos="92000">
              <a:srgbClr val="85C2FF">
                <a:lumMod val="0"/>
                <a:lumOff val="100000"/>
                <a:alpha val="0"/>
              </a:srgbClr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3238"/>
            <a:ext cx="7772400" cy="4318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3600" b="1" dirty="0" smtClean="0">
                <a:solidFill>
                  <a:schemeClr val="tx2">
                    <a:satMod val="130000"/>
                  </a:schemeClr>
                </a:solidFill>
                <a:latin typeface="Calibri" pitchFamily="34" charset="0"/>
              </a:rPr>
              <a:t>Řečtí filozofové</a:t>
            </a:r>
            <a:endParaRPr lang="cs-CZ" sz="3600" b="1" dirty="0">
              <a:solidFill>
                <a:schemeClr val="tx2">
                  <a:satMod val="130000"/>
                </a:schemeClr>
              </a:solidFill>
              <a:latin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0" y="6092825"/>
            <a:ext cx="9144000" cy="76517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8196" name="TextovéPole 4"/>
          <p:cNvSpPr txBox="1">
            <a:spLocks noChangeArrowheads="1"/>
          </p:cNvSpPr>
          <p:nvPr/>
        </p:nvSpPr>
        <p:spPr bwMode="auto">
          <a:xfrm>
            <a:off x="358775" y="6072206"/>
            <a:ext cx="84264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Calibri" pitchFamily="34" charset="0"/>
              </a:rPr>
              <a:t>Gymn</a:t>
            </a:r>
            <a:r>
              <a:rPr lang="cs-CZ" sz="2400" dirty="0">
                <a:solidFill>
                  <a:schemeClr val="bg1"/>
                </a:solidFill>
                <a:latin typeface="Calibri" pitchFamily="34" charset="0"/>
              </a:rPr>
              <a:t>ázium a Jazyková škola s právem státní jazykové zkoušky Zlín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727075" y="2349500"/>
            <a:ext cx="7669213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87615923"/>
              </p:ext>
            </p:extLst>
          </p:nvPr>
        </p:nvGraphicFramePr>
        <p:xfrm>
          <a:off x="571472" y="2285992"/>
          <a:ext cx="7700989" cy="3537971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76191"/>
                <a:gridCol w="5224798"/>
              </a:tblGrid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Tematická oblast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 smtClean="0">
                          <a:latin typeface="Calibri" pitchFamily="34" charset="0"/>
                        </a:rPr>
                        <a:t>Antika</a:t>
                      </a:r>
                      <a:endParaRPr lang="cs-CZ" b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Datum vytvoření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7. 6. 2013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289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>
                          <a:latin typeface="Calibri" pitchFamily="34" charset="0"/>
                        </a:rPr>
                        <a:t>Ročník 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První ročník gymnázia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75664">
                <a:tc>
                  <a:txBody>
                    <a:bodyPr/>
                    <a:lstStyle/>
                    <a:p>
                      <a:r>
                        <a:rPr lang="cs-CZ" b="1" dirty="0" smtClean="0">
                          <a:latin typeface="Calibri" pitchFamily="34" charset="0"/>
                        </a:rPr>
                        <a:t>Stručný obsah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Prezentace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slouží jako výklad k učivu řecká filozofická literatura, obsahuje také úkoly.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1069091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Způsob využití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Calibri" pitchFamily="34" charset="0"/>
                        </a:rPr>
                        <a:t>Doporučuje se postupně procházet s žáky jednotlivé snímky a dotazy. Po cvičení následuje řešení. </a:t>
                      </a:r>
                    </a:p>
                  </a:txBody>
                  <a:tcPr/>
                </a:tc>
              </a:tr>
              <a:tr h="328951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Autor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Mgr. Martina</a:t>
                      </a:r>
                      <a:r>
                        <a:rPr lang="cs-CZ" baseline="0" dirty="0" smtClean="0">
                          <a:latin typeface="Calibri" pitchFamily="34" charset="0"/>
                        </a:rPr>
                        <a:t> Svízelová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3352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  <a:latin typeface="Calibri" pitchFamily="34" charset="0"/>
                        </a:rPr>
                        <a:t>Kód</a:t>
                      </a:r>
                      <a:endParaRPr lang="cs-CZ" b="1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latin typeface="Calibri" pitchFamily="34" charset="0"/>
                        </a:rPr>
                        <a:t>VY_32_INOVACE_16_CSVI09</a:t>
                      </a:r>
                      <a:endParaRPr lang="cs-CZ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822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142852"/>
            <a:ext cx="7743825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6925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Řečtí filozofové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196752"/>
            <a:ext cx="2520280" cy="3360374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03848" y="2708920"/>
            <a:ext cx="2520280" cy="4022121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12160" y="1196752"/>
            <a:ext cx="2880320" cy="3840427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467544" y="4797152"/>
            <a:ext cx="2088232" cy="360040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>
                <a:latin typeface="Calibri" pitchFamily="34" charset="0"/>
                <a:cs typeface="Calibri" pitchFamily="34" charset="0"/>
              </a:rPr>
              <a:t>S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okrates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Obdélník 7"/>
          <p:cNvSpPr/>
          <p:nvPr/>
        </p:nvSpPr>
        <p:spPr>
          <a:xfrm>
            <a:off x="3635896" y="2276872"/>
            <a:ext cx="1512168" cy="2160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  <a:cs typeface="Calibri" pitchFamily="34" charset="0"/>
              </a:rPr>
              <a:t>Platon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6804248" y="5157192"/>
            <a:ext cx="1800200" cy="36004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  <a:cs typeface="Calibri" pitchFamily="34" charset="0"/>
              </a:rPr>
              <a:t>Aristoteles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370180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Sokrates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100628"/>
            <a:ext cx="7804348" cy="3579849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496-399 př. n. l.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nejvýznamnější představitel evropské filozofie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jeho ženou byla Xantipa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stal se učitelem Platona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byl obžalován, že kazí mládež a pro podezření                           z bezbožnosti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byl odsouzen k vypití bolehlavu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nezanechal žádné spisy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jeho způsob filozofie byl založen na metodě dialogu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5508104" y="692696"/>
            <a:ext cx="2880320" cy="792088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  <a:cs typeface="Calibri" pitchFamily="34" charset="0"/>
              </a:rPr>
              <a:t>Věděli byste, jaké vlastnosti má žena, která je označována jako xantipa?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966860" y="2780928"/>
            <a:ext cx="2304256" cy="1988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 smtClean="0">
                <a:latin typeface="Calibri" pitchFamily="34" charset="0"/>
                <a:cs typeface="Calibri" pitchFamily="34" charset="0"/>
              </a:rPr>
              <a:t>V kterých hrách si Aristofanes dělá ze Sokrata legraci? 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419872" y="5949280"/>
            <a:ext cx="2664296" cy="57606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  <a:cs typeface="Calibri" pitchFamily="34" charset="0"/>
              </a:rPr>
              <a:t>Co způsobuje bolehlav?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21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Řešení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Žena označená za xantipu je hádavá, nepříjemná. Toto pojmenování vzniklo podle Sokratovy manželky Xantipy, která musela neustále snášet manželovu nepřítomnost a vyjít s jeho nízkým výdělkem.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Aristofanes si dělá legraci z filozofa ve hrách Oblaka, Ptáci...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Bolehlav způsobuje smrt, je to jedna z prudce jedovatých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rostlin.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417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Platon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848652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427-347 př. n. l.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Sokratův žák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cestoval po Itálii, Egyptě…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po návratu založil athénskou školu – Akademia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jeho žákem byl Aristoteles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základem jeho učení je teorie o idejích (</a:t>
            </a:r>
            <a:r>
              <a:rPr lang="cs-CZ" sz="2400" i="1" dirty="0" smtClean="0">
                <a:latin typeface="Calibri" pitchFamily="34" charset="0"/>
                <a:cs typeface="Calibri" pitchFamily="34" charset="0"/>
              </a:rPr>
              <a:t>Vše, co je kolem nás, jsou jen odrazy ze světa idejí, na který se člověk rozpomíná, v němž vznikl a do něhož se vrátí.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dílo: </a:t>
            </a:r>
            <a:r>
              <a:rPr lang="cs-CZ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Obrana, Gorgias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jeho dílo má formu dialogu, většinou v něm vystupuje Sokrates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6886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Aristoteles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2960" y="785794"/>
            <a:ext cx="7520940" cy="3894683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384-322 př. n. l.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jeho otec byl lékař makedonského krále Filipa II.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byl </a:t>
            </a:r>
            <a:r>
              <a:rPr lang="cs-CZ" sz="2400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latonovým žákem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v Athénách založil školu Lykeion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svým myšlením ovlivnil zejména středověkou scholastickou filozofii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vytvořil rozsáhlé encyklopedické dílo (položil základy astronomie, politologie, geografie, etiky, rétoriky, estetiky…) například spisy: </a:t>
            </a:r>
            <a:r>
              <a:rPr lang="cs-CZ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O duši, Etika </a:t>
            </a:r>
            <a:r>
              <a:rPr lang="cs-CZ" sz="24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N</a:t>
            </a:r>
            <a:r>
              <a:rPr lang="cs-CZ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ikomachova, Fyzika</a:t>
            </a:r>
            <a:endParaRPr lang="cs-CZ" sz="24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6072198" y="214290"/>
            <a:ext cx="2808312" cy="10081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latin typeface="Calibri" pitchFamily="34" charset="0"/>
                <a:cs typeface="Calibri" pitchFamily="34" charset="0"/>
              </a:rPr>
              <a:t>Kterého z nejvýznamnějších panovníků a vojevůdců vychovával </a:t>
            </a:r>
            <a:r>
              <a:rPr lang="cs-CZ" dirty="0">
                <a:latin typeface="Calibri" pitchFamily="34" charset="0"/>
                <a:cs typeface="Calibri" pitchFamily="34" charset="0"/>
              </a:rPr>
              <a:t>A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ristoteles?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716016" y="5445224"/>
            <a:ext cx="4104456" cy="115212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b="1" dirty="0">
                <a:latin typeface="Calibri" pitchFamily="34" charset="0"/>
                <a:cs typeface="Calibri" pitchFamily="34" charset="0"/>
              </a:rPr>
              <a:t>J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ak se nazývá spis, který je důležitý pro literaturu a ve kterém autor stanovuje pro divadlo pravidlo tří jednot?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3720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20940" cy="54864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Řešení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Aristoteles by vychovatelem Alexandra Velikého.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Spis - Poetika.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711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520940" cy="548640"/>
          </a:xfrm>
        </p:spPr>
        <p:txBody>
          <a:bodyPr/>
          <a:lstStyle/>
          <a:p>
            <a:r>
              <a:rPr lang="cs-CZ" dirty="0" smtClean="0">
                <a:latin typeface="Calibri" pitchFamily="34" charset="0"/>
                <a:cs typeface="Calibri" pitchFamily="34" charset="0"/>
              </a:rPr>
              <a:t>Zdroje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Obrázek Sokrata:</a:t>
            </a:r>
          </a:p>
          <a:p>
            <a:pPr marL="0" indent="0"/>
            <a:r>
              <a:rPr lang="cs-CZ" sz="2400" dirty="0" smtClean="0">
                <a:latin typeface="Calibri" pitchFamily="34" charset="0"/>
                <a:cs typeface="Calibri" pitchFamily="34" charset="0"/>
              </a:rPr>
              <a:t>http://cs.wikipedia.org/wiki/Soubor:Socrates_Louvre.jpg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Obrázek Platona:</a:t>
            </a:r>
          </a:p>
          <a:p>
            <a:pPr marL="0" indent="0"/>
            <a:r>
              <a:rPr lang="cs-CZ" sz="2400" dirty="0" smtClean="0">
                <a:latin typeface="Calibri" pitchFamily="34" charset="0"/>
                <a:cs typeface="Calibri" pitchFamily="34" charset="0"/>
              </a:rPr>
              <a:t>http://cs.wikipedia.org/wiki/Soubor:Plato_Silanio_Louvre_Ma3654.jpg</a:t>
            </a:r>
          </a:p>
          <a:p>
            <a:pPr>
              <a:buFont typeface="Arial" pitchFamily="34" charset="0"/>
              <a:buChar char="•"/>
            </a:pPr>
            <a:r>
              <a:rPr lang="cs-CZ" sz="2400" dirty="0" smtClean="0">
                <a:latin typeface="Calibri" pitchFamily="34" charset="0"/>
                <a:cs typeface="Calibri" pitchFamily="34" charset="0"/>
              </a:rPr>
              <a:t>Obrázek Aristotela:</a:t>
            </a:r>
          </a:p>
          <a:p>
            <a:pPr marL="0" indent="0"/>
            <a:r>
              <a:rPr lang="cs-CZ" sz="2400" dirty="0" smtClean="0">
                <a:latin typeface="Calibri" pitchFamily="34" charset="0"/>
                <a:cs typeface="Calibri" pitchFamily="34" charset="0"/>
              </a:rPr>
              <a:t>http://cs.wikipedia.org/wiki/Soubor:Aristoteles_Louvre.jpg</a:t>
            </a:r>
          </a:p>
          <a:p>
            <a:pPr marL="0" indent="0">
              <a:buFont typeface="Arial" pitchFamily="34" charset="0"/>
              <a:buChar char="•"/>
            </a:pPr>
            <a:r>
              <a:rPr lang="cs-CZ" sz="2400" smtClean="0">
                <a:latin typeface="Calibri" pitchFamily="34" charset="0"/>
              </a:rPr>
              <a:t>     HÁNOVÁ</a:t>
            </a:r>
            <a:r>
              <a:rPr lang="cs-CZ" sz="2400" dirty="0" smtClean="0">
                <a:latin typeface="Calibri" pitchFamily="34" charset="0"/>
              </a:rPr>
              <a:t>, E. a kol. </a:t>
            </a:r>
            <a:r>
              <a:rPr lang="cs-CZ" sz="2400" i="1" dirty="0" smtClean="0">
                <a:latin typeface="Calibri" pitchFamily="34" charset="0"/>
              </a:rPr>
              <a:t>Odmaturuj z literatury 1</a:t>
            </a:r>
            <a:r>
              <a:rPr lang="cs-CZ" sz="2400" dirty="0" smtClean="0">
                <a:latin typeface="Calibri" pitchFamily="34" charset="0"/>
              </a:rPr>
              <a:t>. 3. vyd. Brno: Didaktis, 2004. ISBN 80-7358-016-0.</a:t>
            </a:r>
          </a:p>
          <a:p>
            <a:pPr marL="0" indent="0">
              <a:buFont typeface="Arial" pitchFamily="34" charset="0"/>
              <a:buChar char="•"/>
            </a:pP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38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Úhly">
  <a:themeElements>
    <a:clrScheme name="Úhly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Úhl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Úhl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62</TotalTime>
  <Words>438</Words>
  <Application>Microsoft Office PowerPoint</Application>
  <PresentationFormat>Předvádění na obrazovce (4:3)</PresentationFormat>
  <Paragraphs>73</Paragraphs>
  <Slides>8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Úhly</vt:lpstr>
      <vt:lpstr>Řečtí filozofové</vt:lpstr>
      <vt:lpstr>Řečtí filozofové</vt:lpstr>
      <vt:lpstr>Sokrates</vt:lpstr>
      <vt:lpstr>Řešení</vt:lpstr>
      <vt:lpstr>Platon</vt:lpstr>
      <vt:lpstr>Aristoteles</vt:lpstr>
      <vt:lpstr>Řešení</vt:lpstr>
      <vt:lpstr>Zdroje</vt:lpstr>
    </vt:vector>
  </TitlesOfParts>
  <Company>GJSZLIN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Svízelová, Martina</dc:creator>
  <cp:lastModifiedBy>jitulis</cp:lastModifiedBy>
  <cp:revision>13</cp:revision>
  <dcterms:created xsi:type="dcterms:W3CDTF">2013-06-06T07:56:06Z</dcterms:created>
  <dcterms:modified xsi:type="dcterms:W3CDTF">2013-12-10T06:20:55Z</dcterms:modified>
</cp:coreProperties>
</file>