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58" r:id="rId3"/>
    <p:sldId id="257" r:id="rId4"/>
    <p:sldId id="259" r:id="rId5"/>
    <p:sldId id="260" r:id="rId6"/>
    <p:sldId id="265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C96B9-2508-45ED-A040-02E4667EE06B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16EA0-6A77-41F0-99C8-F0921291973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9876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16EA0-6A77-41F0-99C8-F0921291973E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1322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6697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46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69755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8082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2134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3870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3444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28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0544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1714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BA11-45F9-4D24-93B4-FD239C5342D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53A5A-CA1F-42E3-9010-C1F841EC29C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4008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</a:rPr>
              <a:t>Helénistické období řecké literatury</a:t>
            </a:r>
            <a:endParaRPr lang="cs-CZ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72504809"/>
              </p:ext>
            </p:extLst>
          </p:nvPr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n-lt"/>
                        </a:rPr>
                        <a:t>Antika</a:t>
                      </a:r>
                      <a:endParaRPr lang="cs-CZ" b="0" dirty="0">
                        <a:latin typeface="+mn-lt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3. 6. 2013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+mn-lt"/>
                        </a:rPr>
                        <a:t>První ročník gymnázia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Snímky mapují helénistické období a uvádí</a:t>
                      </a:r>
                      <a:r>
                        <a:rPr lang="cs-CZ" baseline="0" dirty="0" smtClean="0">
                          <a:latin typeface="+mn-lt"/>
                        </a:rPr>
                        <a:t> </a:t>
                      </a:r>
                      <a:r>
                        <a:rPr lang="cs-CZ" dirty="0" smtClean="0">
                          <a:latin typeface="+mn-lt"/>
                        </a:rPr>
                        <a:t>jeho hlavní představitele</a:t>
                      </a:r>
                      <a:r>
                        <a:rPr lang="cs-CZ" baseline="0" dirty="0" smtClean="0">
                          <a:latin typeface="+mn-lt"/>
                        </a:rPr>
                        <a:t> (Theokritos, Demosthenes, Menandros).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>
                          <a:latin typeface="+mn-lt"/>
                        </a:rPr>
                        <a:t>Procházíme s žáky jednotlivá cvičení. Po úkolu následuje řešení.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Mgr. Martina</a:t>
                      </a:r>
                      <a:r>
                        <a:rPr lang="cs-CZ" baseline="0" dirty="0" smtClean="0">
                          <a:latin typeface="+mn-lt"/>
                        </a:rPr>
                        <a:t> Svízelová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VY_32_INOVACE_16_CSVI10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1234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</a:t>
            </a:r>
            <a:r>
              <a:rPr lang="cs-CZ" dirty="0" smtClean="0"/>
              <a:t>elénistické období řecké literatury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Kulturní centrum se přesunulo z </a:t>
            </a:r>
            <a:r>
              <a:rPr lang="cs-CZ" dirty="0"/>
              <a:t>A</a:t>
            </a:r>
            <a:r>
              <a:rPr lang="cs-CZ" dirty="0" smtClean="0"/>
              <a:t>thén do Alexandrie.</a:t>
            </a:r>
          </a:p>
          <a:p>
            <a:r>
              <a:rPr lang="cs-CZ" dirty="0" smtClean="0"/>
              <a:t>Vzdělanci se soustřeďovali                                       v alexandrijské knihovně.</a:t>
            </a:r>
          </a:p>
          <a:p>
            <a:r>
              <a:rPr lang="cs-CZ" dirty="0"/>
              <a:t>D</a:t>
            </a:r>
            <a:r>
              <a:rPr lang="cs-CZ" dirty="0" smtClean="0"/>
              <a:t>ochází k úpadku literárních děl. Setkáváme se s vyumělkovaností, strojeností                            a neoriginálními nápady.</a:t>
            </a:r>
          </a:p>
        </p:txBody>
      </p:sp>
      <p:sp>
        <p:nvSpPr>
          <p:cNvPr id="4" name="Oválný popisek 3"/>
          <p:cNvSpPr/>
          <p:nvPr/>
        </p:nvSpPr>
        <p:spPr>
          <a:xfrm>
            <a:off x="6084168" y="2276872"/>
            <a:ext cx="2880320" cy="936104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Kde bychom hledali Alexandrii?</a:t>
            </a:r>
            <a:endParaRPr lang="cs-CZ" b="1" dirty="0"/>
          </a:p>
        </p:txBody>
      </p:sp>
      <p:sp>
        <p:nvSpPr>
          <p:cNvPr id="5" name="Oválný popisek 4"/>
          <p:cNvSpPr/>
          <p:nvPr/>
        </p:nvSpPr>
        <p:spPr>
          <a:xfrm>
            <a:off x="5508104" y="5229200"/>
            <a:ext cx="3096344" cy="1224136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V Egyptě na břehu Středozemního moře.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841665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Theokritos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Theokritos ze Syrakus</a:t>
            </a:r>
          </a:p>
          <a:p>
            <a:r>
              <a:rPr lang="cs-CZ" dirty="0" smtClean="0"/>
              <a:t>310-260 př. n. l.</a:t>
            </a:r>
          </a:p>
          <a:p>
            <a:r>
              <a:rPr lang="cs-CZ" dirty="0" smtClean="0"/>
              <a:t>sicilský básník</a:t>
            </a:r>
          </a:p>
          <a:p>
            <a:r>
              <a:rPr lang="cs-CZ" dirty="0" smtClean="0"/>
              <a:t>helénistické období řecké literatury</a:t>
            </a:r>
          </a:p>
          <a:p>
            <a:r>
              <a:rPr lang="cs-CZ" dirty="0" smtClean="0"/>
              <a:t>zakladatel žánru idyly</a:t>
            </a:r>
          </a:p>
          <a:p>
            <a:r>
              <a:rPr lang="cs-CZ" dirty="0" smtClean="0"/>
              <a:t>Následovníkem je </a:t>
            </a:r>
            <a:r>
              <a:rPr lang="cs-CZ" dirty="0" smtClean="0"/>
              <a:t>římský básník Publius Vergilius Maro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92D050"/>
                </a:solidFill>
              </a:rPr>
              <a:t>Dokázali byste charakterizovat idylu?</a:t>
            </a:r>
            <a:endParaRPr lang="cs-CZ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36222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Idyla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jiný název je bukolická poezie (bukolika)</a:t>
            </a:r>
          </a:p>
          <a:p>
            <a:r>
              <a:rPr lang="cs-CZ" dirty="0" smtClean="0">
                <a:effectLst/>
              </a:rPr>
              <a:t>řec. </a:t>
            </a:r>
            <a:r>
              <a:rPr lang="cs-CZ" i="1" dirty="0" smtClean="0">
                <a:effectLst/>
              </a:rPr>
              <a:t>βουκολος = pastýř</a:t>
            </a:r>
            <a:endParaRPr lang="cs-CZ" dirty="0" smtClean="0"/>
          </a:p>
          <a:p>
            <a:r>
              <a:rPr lang="cs-CZ" dirty="0" smtClean="0"/>
              <a:t>idealizovaný výjev                  z pastýřského života</a:t>
            </a:r>
          </a:p>
          <a:p>
            <a:r>
              <a:rPr lang="cs-CZ" dirty="0" smtClean="0"/>
              <a:t>nejčastějšími tématy jsou nešťastná láska, skládání zpěvů, líčení malebné přírody</a:t>
            </a:r>
            <a:endParaRPr lang="cs-CZ" dirty="0"/>
          </a:p>
        </p:txBody>
      </p:sp>
      <p:pic>
        <p:nvPicPr>
          <p:cNvPr id="1028" name="Picture 4" descr="C:\Documents and Settings\svizelova\Local Settings\Temporary Internet Files\Content.IE5\4W019QR7\MP900227746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92896"/>
            <a:ext cx="3657600" cy="2420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6220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cs-CZ" dirty="0" smtClean="0"/>
              <a:t>emosthenes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896544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384-322 př. n. l.</a:t>
            </a:r>
          </a:p>
          <a:p>
            <a:r>
              <a:rPr lang="cs-CZ" dirty="0" smtClean="0"/>
              <a:t>nejvýznamnější athénský řečník</a:t>
            </a:r>
          </a:p>
          <a:p>
            <a:r>
              <a:rPr lang="cs-CZ" dirty="0" smtClean="0"/>
              <a:t>politik a právník</a:t>
            </a:r>
          </a:p>
          <a:p>
            <a:r>
              <a:rPr lang="cs-CZ" dirty="0" smtClean="0"/>
              <a:t>trpěl vadou řeči</a:t>
            </a:r>
          </a:p>
          <a:p>
            <a:r>
              <a:rPr lang="cs-CZ" dirty="0" smtClean="0"/>
              <a:t>aby se naučil správně vyslovovat, vkládal si kamínky do úst a snažil se překřičet příboj</a:t>
            </a:r>
          </a:p>
          <a:p>
            <a:r>
              <a:rPr lang="cs-CZ" dirty="0" smtClean="0"/>
              <a:t>varoval před nebezpečím                v podobě Filipa II. Makedonského → útočné politické řeči se říká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filipika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196752"/>
            <a:ext cx="3888432" cy="5256584"/>
          </a:xfrm>
        </p:spPr>
      </p:pic>
      <p:sp>
        <p:nvSpPr>
          <p:cNvPr id="6" name="Oválný popisek 5"/>
          <p:cNvSpPr/>
          <p:nvPr/>
        </p:nvSpPr>
        <p:spPr>
          <a:xfrm>
            <a:off x="179512" y="116632"/>
            <a:ext cx="2592288" cy="1368152"/>
          </a:xfrm>
          <a:prstGeom prst="wedgeEllipseCallout">
            <a:avLst>
              <a:gd name="adj1" fmla="val 74533"/>
              <a:gd name="adj2" fmla="val 3946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Znáte nějakého  dobrého řečníka 20. nebo 21. století?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05186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Mezi kvalitní řečníky bychom mohli zařadit Margaret Thatcherovou, Baracka Obamu,         z českých zemí například Tomáše Garrigua Masaryka.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Menandros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342-291 př. n. l. </a:t>
            </a:r>
          </a:p>
          <a:p>
            <a:r>
              <a:rPr lang="cs-CZ" dirty="0" smtClean="0"/>
              <a:t>řecký dramatik</a:t>
            </a:r>
          </a:p>
          <a:p>
            <a:r>
              <a:rPr lang="cs-CZ" dirty="0" smtClean="0"/>
              <a:t>autor tzv. nové komedie (moderní veselohry)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na Menandrovu tvorbu navázali římští dramatikové Plautus                  a </a:t>
            </a:r>
            <a:r>
              <a:rPr lang="cs-CZ" dirty="0"/>
              <a:t>T</a:t>
            </a:r>
            <a:r>
              <a:rPr lang="cs-CZ" dirty="0" smtClean="0"/>
              <a:t>erentius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12776"/>
            <a:ext cx="4104456" cy="5112568"/>
          </a:xfrm>
        </p:spPr>
      </p:pic>
      <p:sp>
        <p:nvSpPr>
          <p:cNvPr id="6" name="Ovál 5"/>
          <p:cNvSpPr/>
          <p:nvPr/>
        </p:nvSpPr>
        <p:spPr>
          <a:xfrm>
            <a:off x="1071538" y="3214686"/>
            <a:ext cx="2664296" cy="136872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Kdo je Menandrův předchůdce?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7112679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Předchůdce Menandra je Aristofanes.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Žáby, Ptáci, Oblaka.</a:t>
            </a:r>
            <a:endParaRPr lang="cs-CZ" dirty="0"/>
          </a:p>
        </p:txBody>
      </p:sp>
      <p:sp>
        <p:nvSpPr>
          <p:cNvPr id="4" name="Oválný popisek 3"/>
          <p:cNvSpPr/>
          <p:nvPr/>
        </p:nvSpPr>
        <p:spPr>
          <a:xfrm>
            <a:off x="2915816" y="2420888"/>
            <a:ext cx="3168352" cy="1872208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Vzpomeneš si na názvy několika Aristofanových her?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183748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mtClean="0"/>
              <a:t>Obrázky: Klipart </a:t>
            </a:r>
            <a:r>
              <a:rPr lang="cs-CZ" dirty="0" smtClean="0"/>
              <a:t>Microsoft Office</a:t>
            </a:r>
          </a:p>
          <a:p>
            <a:r>
              <a:rPr lang="cs-CZ" dirty="0" smtClean="0"/>
              <a:t>Obrázek Demosthena:</a:t>
            </a:r>
          </a:p>
          <a:p>
            <a:pPr marL="0" indent="0">
              <a:buNone/>
            </a:pPr>
            <a:r>
              <a:rPr lang="cs-CZ" dirty="0" smtClean="0"/>
              <a:t>http://upload.wikimedia.org/wikipedia/commons/2/2f/Menandro1.jpg</a:t>
            </a:r>
          </a:p>
          <a:p>
            <a:r>
              <a:rPr lang="cs-CZ" dirty="0" smtClean="0"/>
              <a:t>Obrázek Menandra:</a:t>
            </a:r>
          </a:p>
          <a:p>
            <a:pPr marL="0" indent="0">
              <a:buNone/>
            </a:pPr>
            <a:r>
              <a:rPr lang="cs-CZ" dirty="0" smtClean="0"/>
              <a:t>http://upload.wikimedia.org/wikipedia/commons/2/2f/Menandro1.jpg</a:t>
            </a:r>
          </a:p>
          <a:p>
            <a:pPr marL="0" indent="0"/>
            <a:r>
              <a:rPr lang="cs-CZ" dirty="0" smtClean="0"/>
              <a:t>   HÁNOVÁ, E. a kol. </a:t>
            </a:r>
            <a:r>
              <a:rPr lang="cs-CZ" i="1" dirty="0" smtClean="0"/>
              <a:t>Odmaturuj z literatury 1</a:t>
            </a:r>
            <a:r>
              <a:rPr lang="cs-CZ" dirty="0" smtClean="0"/>
              <a:t>. 3. vyd. Brno: Didaktis, 2004. ISBN 80-7358-016-0.</a:t>
            </a:r>
          </a:p>
          <a:p>
            <a:pPr marL="0" indent="0"/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118323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365</Words>
  <Application>Microsoft Office PowerPoint</Application>
  <PresentationFormat>Předvádění na obrazovce (4:3)</PresentationFormat>
  <Paragraphs>78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Helénistické období řecké literatury</vt:lpstr>
      <vt:lpstr>Helénistické období řecké literatury</vt:lpstr>
      <vt:lpstr>Theokritos</vt:lpstr>
      <vt:lpstr>Idyla</vt:lpstr>
      <vt:lpstr>Demosthenes</vt:lpstr>
      <vt:lpstr>Řešení</vt:lpstr>
      <vt:lpstr>Menandros</vt:lpstr>
      <vt:lpstr>Řešení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16</cp:revision>
  <dcterms:created xsi:type="dcterms:W3CDTF">2013-06-07T06:26:54Z</dcterms:created>
  <dcterms:modified xsi:type="dcterms:W3CDTF">2013-12-10T06:21:48Z</dcterms:modified>
</cp:coreProperties>
</file>