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0" r:id="rId3"/>
    <p:sldId id="258" r:id="rId4"/>
    <p:sldId id="257" r:id="rId5"/>
    <p:sldId id="263" r:id="rId6"/>
    <p:sldId id="259" r:id="rId7"/>
    <p:sldId id="260" r:id="rId8"/>
    <p:sldId id="272" r:id="rId9"/>
    <p:sldId id="264" r:id="rId10"/>
    <p:sldId id="261" r:id="rId11"/>
    <p:sldId id="262" r:id="rId12"/>
    <p:sldId id="271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667" autoAdjust="0"/>
  </p:normalViewPr>
  <p:slideViewPr>
    <p:cSldViewPr>
      <p:cViewPr>
        <p:scale>
          <a:sx n="78" d="100"/>
          <a:sy n="78" d="100"/>
        </p:scale>
        <p:origin x="-9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AD7DE-EBA1-4DF2-B2AF-C13D29E44D8B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C013F-5A64-4CFA-8A02-C25BD463719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113133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dirty="0" smtClean="0"/>
          </a:p>
        </p:txBody>
      </p:sp>
      <p:sp>
        <p:nvSpPr>
          <p:cNvPr id="1638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06F95D2-67DF-483D-9DEC-40219591D4C4}" type="slidenum">
              <a:rPr lang="cs-CZ"/>
              <a:pPr/>
              <a:t>1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14</a:t>
            </a:fld>
            <a:endParaRPr lang="cs-CZ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15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8C013F-5A64-4CFA-8A02-C25BD463719C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52CA-BA2F-48DF-B199-5F4B1FEC9D9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379-7D08-44F6-B3E3-5AFA154E8C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52CA-BA2F-48DF-B199-5F4B1FEC9D9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379-7D08-44F6-B3E3-5AFA154E8C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52CA-BA2F-48DF-B199-5F4B1FEC9D9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379-7D08-44F6-B3E3-5AFA154E8C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52CA-BA2F-48DF-B199-5F4B1FEC9D9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379-7D08-44F6-B3E3-5AFA154E8C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52CA-BA2F-48DF-B199-5F4B1FEC9D9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379-7D08-44F6-B3E3-5AFA154E8C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52CA-BA2F-48DF-B199-5F4B1FEC9D9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379-7D08-44F6-B3E3-5AFA154E8C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52CA-BA2F-48DF-B199-5F4B1FEC9D9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379-7D08-44F6-B3E3-5AFA154E8C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52CA-BA2F-48DF-B199-5F4B1FEC9D9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379-7D08-44F6-B3E3-5AFA154E8C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52CA-BA2F-48DF-B199-5F4B1FEC9D9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379-7D08-44F6-B3E3-5AFA154E8C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52CA-BA2F-48DF-B199-5F4B1FEC9D9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379-7D08-44F6-B3E3-5AFA154E8C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452CA-BA2F-48DF-B199-5F4B1FEC9D9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59379-7D08-44F6-B3E3-5AFA154E8C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452CA-BA2F-48DF-B199-5F4B1FEC9D92}" type="datetimeFigureOut">
              <a:rPr lang="cs-CZ" smtClean="0"/>
              <a:pPr/>
              <a:t>10.12.2013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59379-7D08-44F6-B3E3-5AFA154E8C7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3238"/>
            <a:ext cx="7772400" cy="4318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600" b="1" dirty="0" smtClean="0">
                <a:solidFill>
                  <a:schemeClr val="tx2">
                    <a:satMod val="130000"/>
                  </a:schemeClr>
                </a:solidFill>
              </a:rPr>
              <a:t>Starověký Řím</a:t>
            </a:r>
            <a:endParaRPr lang="cs-CZ" sz="3600" b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6092825"/>
            <a:ext cx="9144000" cy="76517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dirty="0"/>
          </a:p>
        </p:txBody>
      </p:sp>
      <p:sp>
        <p:nvSpPr>
          <p:cNvPr id="8196" name="TextovéPole 4"/>
          <p:cNvSpPr txBox="1">
            <a:spLocks noChangeArrowheads="1"/>
          </p:cNvSpPr>
          <p:nvPr/>
        </p:nvSpPr>
        <p:spPr bwMode="auto">
          <a:xfrm>
            <a:off x="358775" y="6207125"/>
            <a:ext cx="84264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Gymn</a:t>
            </a:r>
            <a:r>
              <a:rPr lang="cs-CZ" sz="2400" dirty="0">
                <a:solidFill>
                  <a:schemeClr val="bg1"/>
                </a:solidFill>
              </a:rPr>
              <a:t>ázium a Jazyková škola s právem státní jazykové zkoušky Zlín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727075" y="2349500"/>
            <a:ext cx="766921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69458221"/>
              </p:ext>
            </p:extLst>
          </p:nvPr>
        </p:nvGraphicFramePr>
        <p:xfrm>
          <a:off x="728663" y="2492375"/>
          <a:ext cx="7666515" cy="28397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65106"/>
                <a:gridCol w="5201409"/>
              </a:tblGrid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Tematická oblast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0" dirty="0" smtClean="0">
                          <a:latin typeface="+mn-lt"/>
                        </a:rPr>
                        <a:t>Antika</a:t>
                      </a:r>
                      <a:endParaRPr lang="cs-CZ" b="0" dirty="0">
                        <a:latin typeface="+mn-lt"/>
                      </a:endParaRPr>
                    </a:p>
                  </a:txBody>
                  <a:tcPr/>
                </a:tc>
              </a:tr>
              <a:tr h="3543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 smtClean="0">
                          <a:effectLst/>
                        </a:rPr>
                        <a:t>Datum vytvoření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n-lt"/>
                        </a:rPr>
                        <a:t>31. 5. 2013</a:t>
                      </a:r>
                      <a:endParaRPr lang="cs-CZ" dirty="0">
                        <a:latin typeface="+mn-lt"/>
                      </a:endParaRPr>
                    </a:p>
                  </a:txBody>
                  <a:tcPr/>
                </a:tc>
              </a:tr>
              <a:tr h="3435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b="1" dirty="0" smtClean="0"/>
                        <a:t>Ročník 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latin typeface="+mn-lt"/>
                        </a:rPr>
                        <a:t>První</a:t>
                      </a:r>
                      <a:r>
                        <a:rPr lang="cs-CZ" baseline="0" dirty="0" smtClean="0">
                          <a:latin typeface="+mn-lt"/>
                        </a:rPr>
                        <a:t> ročník gymnázia</a:t>
                      </a:r>
                      <a:endParaRPr lang="cs-CZ" dirty="0">
                        <a:latin typeface="+mn-lt"/>
                      </a:endParaRPr>
                    </a:p>
                  </a:txBody>
                  <a:tcPr/>
                </a:tc>
              </a:tr>
              <a:tr h="33272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Stručný obsah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n-lt"/>
                        </a:rPr>
                        <a:t>Úvod</a:t>
                      </a:r>
                      <a:r>
                        <a:rPr lang="cs-CZ" baseline="0" dirty="0" smtClean="0">
                          <a:latin typeface="+mn-lt"/>
                        </a:rPr>
                        <a:t> do starověkého Říma - historie, kultura, jazyk</a:t>
                      </a:r>
                      <a:endParaRPr lang="cs-CZ" dirty="0">
                        <a:latin typeface="+mn-lt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Způsob využití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n-lt"/>
                        </a:rPr>
                        <a:t>Procházíme se žáky jednotlivé</a:t>
                      </a:r>
                      <a:r>
                        <a:rPr lang="cs-CZ" baseline="0" dirty="0" smtClean="0">
                          <a:latin typeface="+mn-lt"/>
                        </a:rPr>
                        <a:t> úkoly, po kterých následuje řešení.</a:t>
                      </a:r>
                      <a:endParaRPr lang="cs-CZ" dirty="0">
                        <a:latin typeface="+mn-lt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Autor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n-lt"/>
                        </a:rPr>
                        <a:t>Mgr. Martina</a:t>
                      </a:r>
                      <a:r>
                        <a:rPr lang="cs-CZ" baseline="0" dirty="0" smtClean="0">
                          <a:latin typeface="+mn-lt"/>
                        </a:rPr>
                        <a:t> Svízelová</a:t>
                      </a:r>
                      <a:endParaRPr lang="cs-CZ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1" kern="1200" dirty="0" smtClean="0">
                          <a:effectLst/>
                        </a:rPr>
                        <a:t>Kód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+mn-lt"/>
                        </a:rPr>
                        <a:t>VY_32_INOVACE_16_CSVI11</a:t>
                      </a:r>
                      <a:endParaRPr lang="cs-CZ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22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14290"/>
            <a:ext cx="7743825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0_Marcus_Aurelius_-_Piazza_del_Campidoglio_(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0"/>
            <a:ext cx="778674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Sochařství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27784" y="1600200"/>
            <a:ext cx="6059016" cy="4525963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Nejvíce byly žádány reliéfy zobrazující historické události              a sochy na veřejných prostranstvích (jezdecká socha Marca Aurelia)..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928662" y="5643578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/>
              <a:t>http://cs.wikipedia.org/wiki/Soubor:0_Marcus_Aurelius_-_Piazza_del_Campidoglio_%283%29.JPG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Ostatní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Velkým přínosem pro Evropu bylo římské právo.</a:t>
            </a:r>
          </a:p>
          <a:p>
            <a:r>
              <a:rPr lang="cs-CZ" dirty="0" smtClean="0"/>
              <a:t>Stále se používá latinské odborné názvosloví                v botanice, lékařství a zoologii.</a:t>
            </a:r>
          </a:p>
          <a:p>
            <a:r>
              <a:rPr lang="cs-CZ" b="1" dirty="0" smtClean="0">
                <a:solidFill>
                  <a:srgbClr val="FFC000"/>
                </a:solidFill>
              </a:rPr>
              <a:t>Věděli byste, co je za zvíře - camelus?</a:t>
            </a:r>
          </a:p>
          <a:p>
            <a:r>
              <a:rPr lang="cs-CZ" b="1" dirty="0" smtClean="0">
                <a:solidFill>
                  <a:srgbClr val="00B050"/>
                </a:solidFill>
              </a:rPr>
              <a:t>A co je za rostlinu primula veris?</a:t>
            </a:r>
            <a:endParaRPr lang="cs-CZ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>
                <a:solidFill>
                  <a:srgbClr val="FFC000"/>
                </a:solidFill>
              </a:rPr>
              <a:t>Camelus</a:t>
            </a:r>
            <a:r>
              <a:rPr lang="cs-CZ" dirty="0" smtClean="0">
                <a:solidFill>
                  <a:srgbClr val="FFC000"/>
                </a:solidFill>
              </a:rPr>
              <a:t> </a:t>
            </a:r>
            <a:r>
              <a:rPr lang="cs-CZ" dirty="0" smtClean="0">
                <a:solidFill>
                  <a:srgbClr val="FFC000"/>
                </a:solidFill>
              </a:rPr>
              <a:t>je velbloud.</a:t>
            </a:r>
          </a:p>
          <a:p>
            <a:r>
              <a:rPr lang="cs-CZ" dirty="0" smtClean="0">
                <a:solidFill>
                  <a:srgbClr val="00B050"/>
                </a:solidFill>
              </a:rPr>
              <a:t>Primula veris je prvosenka neboli petrklíč.</a:t>
            </a:r>
            <a:endParaRPr lang="cs-CZ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472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Umíte latinsky?</a:t>
            </a:r>
            <a:br>
              <a:rPr lang="cs-CZ" dirty="0" smtClean="0"/>
            </a:br>
            <a:r>
              <a:rPr lang="cs-CZ" sz="4000" dirty="0" smtClean="0"/>
              <a:t>Věděli byste, co je…?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schola </a:t>
            </a:r>
            <a:r>
              <a:rPr lang="cs-CZ" b="1" dirty="0" smtClean="0"/>
              <a:t>                                  </a:t>
            </a:r>
            <a:r>
              <a:rPr lang="cs-CZ" b="1" dirty="0" smtClean="0">
                <a:solidFill>
                  <a:srgbClr val="00B050"/>
                </a:solidFill>
              </a:rPr>
              <a:t>libertas</a:t>
            </a:r>
          </a:p>
          <a:p>
            <a:pPr>
              <a:buNone/>
            </a:pPr>
            <a:r>
              <a:rPr lang="cs-CZ" b="1" dirty="0" smtClean="0">
                <a:solidFill>
                  <a:srgbClr val="FFFF00"/>
                </a:solidFill>
              </a:rPr>
              <a:t>                          mater        </a:t>
            </a:r>
            <a:r>
              <a:rPr lang="cs-CZ" b="1" dirty="0" smtClean="0">
                <a:solidFill>
                  <a:srgbClr val="C00000"/>
                </a:solidFill>
              </a:rPr>
              <a:t>flos</a:t>
            </a:r>
          </a:p>
          <a:p>
            <a:pPr>
              <a:buNone/>
            </a:pPr>
            <a:r>
              <a:rPr lang="cs-CZ" b="1" dirty="0" smtClean="0"/>
              <a:t>hepatitis                                     </a:t>
            </a:r>
            <a:r>
              <a:rPr lang="cs-CZ" b="1" dirty="0" smtClean="0">
                <a:solidFill>
                  <a:srgbClr val="7030A0"/>
                </a:solidFill>
              </a:rPr>
              <a:t>gaster</a:t>
            </a:r>
          </a:p>
          <a:p>
            <a:pPr>
              <a:buNone/>
            </a:pPr>
            <a:r>
              <a:rPr lang="cs-CZ" b="1" dirty="0" smtClean="0"/>
              <a:t>                   </a:t>
            </a:r>
            <a:r>
              <a:rPr lang="cs-CZ" b="1" dirty="0" smtClean="0">
                <a:solidFill>
                  <a:srgbClr val="00B0F0"/>
                </a:solidFill>
              </a:rPr>
              <a:t>exterior   </a:t>
            </a:r>
            <a:r>
              <a:rPr lang="cs-CZ" b="1" dirty="0" smtClean="0"/>
              <a:t>                               </a:t>
            </a:r>
            <a:r>
              <a:rPr lang="cs-CZ" b="1" dirty="0" smtClean="0">
                <a:solidFill>
                  <a:srgbClr val="FFC000"/>
                </a:solidFill>
              </a:rPr>
              <a:t>corpus</a:t>
            </a:r>
          </a:p>
          <a:p>
            <a:pPr>
              <a:buNone/>
            </a:pPr>
            <a:r>
              <a:rPr lang="cs-CZ" b="1" dirty="0" smtClean="0"/>
              <a:t>    </a:t>
            </a:r>
            <a:r>
              <a:rPr lang="cs-CZ" b="1" dirty="0" smtClean="0">
                <a:solidFill>
                  <a:srgbClr val="92D050"/>
                </a:solidFill>
              </a:rPr>
              <a:t>vinum        </a:t>
            </a:r>
            <a:r>
              <a:rPr lang="cs-CZ" b="1" dirty="0" smtClean="0"/>
              <a:t>                  </a:t>
            </a:r>
            <a:r>
              <a:rPr lang="cs-CZ" b="1" dirty="0" smtClean="0">
                <a:solidFill>
                  <a:schemeClr val="bg1">
                    <a:lumMod val="50000"/>
                  </a:schemeClr>
                </a:solidFill>
              </a:rPr>
              <a:t>dies     </a:t>
            </a:r>
            <a:r>
              <a:rPr lang="cs-CZ" b="1" dirty="0" smtClean="0"/>
              <a:t>                        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ego</a:t>
            </a:r>
          </a:p>
          <a:p>
            <a:pPr>
              <a:buNone/>
            </a:pPr>
            <a:r>
              <a:rPr lang="cs-CZ" b="1" dirty="0" smtClean="0"/>
              <a:t>                </a:t>
            </a:r>
            <a:r>
              <a:rPr lang="cs-CZ" b="1" dirty="0" smtClean="0">
                <a:solidFill>
                  <a:srgbClr val="FF0000"/>
                </a:solidFill>
              </a:rPr>
              <a:t>regina    </a:t>
            </a:r>
            <a:r>
              <a:rPr lang="cs-CZ" b="1" dirty="0" smtClean="0"/>
              <a:t>                   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obesitas</a:t>
            </a:r>
          </a:p>
          <a:p>
            <a:pPr>
              <a:buNone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 regio                       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scribere</a:t>
            </a:r>
            <a:r>
              <a:rPr lang="cs-CZ" b="1" dirty="0" smtClean="0"/>
              <a:t>                       ventus</a:t>
            </a:r>
            <a:endParaRPr lang="cs-CZ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</a:t>
            </a:r>
            <a:r>
              <a:rPr lang="cs-CZ" dirty="0" smtClean="0"/>
              <a:t>ešení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schola - </a:t>
            </a:r>
            <a:r>
              <a:rPr lang="cs-CZ" b="1" i="1" dirty="0" smtClean="0"/>
              <a:t>škola</a:t>
            </a:r>
            <a:r>
              <a:rPr lang="cs-CZ" b="1" dirty="0" smtClean="0"/>
              <a:t>  </a:t>
            </a:r>
            <a:r>
              <a:rPr lang="cs-CZ" dirty="0" smtClean="0"/>
              <a:t>                       libertas - </a:t>
            </a:r>
            <a:r>
              <a:rPr lang="cs-CZ" b="1" i="1" dirty="0" smtClean="0"/>
              <a:t>svoboda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                       mater - </a:t>
            </a:r>
            <a:r>
              <a:rPr lang="cs-CZ" b="1" i="1" dirty="0" smtClean="0"/>
              <a:t>matka    </a:t>
            </a:r>
            <a:r>
              <a:rPr lang="cs-CZ" dirty="0" smtClean="0"/>
              <a:t>květina - </a:t>
            </a:r>
            <a:r>
              <a:rPr lang="cs-CZ" b="1" i="1" dirty="0" smtClean="0"/>
              <a:t>flos</a:t>
            </a:r>
            <a:endParaRPr lang="cs-CZ" b="1" dirty="0" smtClean="0"/>
          </a:p>
          <a:p>
            <a:pPr>
              <a:buNone/>
            </a:pPr>
            <a:r>
              <a:rPr lang="cs-CZ" dirty="0" smtClean="0"/>
              <a:t>hepatitis - </a:t>
            </a:r>
            <a:r>
              <a:rPr lang="cs-CZ" b="1" i="1" dirty="0" smtClean="0"/>
              <a:t>žloutenka</a:t>
            </a:r>
            <a:r>
              <a:rPr lang="cs-CZ" b="1" dirty="0" smtClean="0"/>
              <a:t>  </a:t>
            </a:r>
            <a:r>
              <a:rPr lang="cs-CZ" dirty="0" smtClean="0"/>
              <a:t>                   gaster - </a:t>
            </a:r>
            <a:r>
              <a:rPr lang="cs-CZ" b="1" i="1" dirty="0" smtClean="0"/>
              <a:t>žaludek</a:t>
            </a:r>
          </a:p>
          <a:p>
            <a:pPr>
              <a:buNone/>
            </a:pPr>
            <a:r>
              <a:rPr lang="cs-CZ" dirty="0" smtClean="0"/>
              <a:t>     exterior -</a:t>
            </a:r>
            <a:r>
              <a:rPr lang="cs-CZ" b="1" i="1" dirty="0" smtClean="0"/>
              <a:t> vnější</a:t>
            </a:r>
            <a:r>
              <a:rPr lang="cs-CZ" dirty="0" smtClean="0"/>
              <a:t>         manus - (manikúra) </a:t>
            </a:r>
            <a:r>
              <a:rPr lang="cs-CZ" b="1" i="1" dirty="0" smtClean="0"/>
              <a:t>ruka</a:t>
            </a:r>
          </a:p>
          <a:p>
            <a:pPr>
              <a:buNone/>
            </a:pPr>
            <a:r>
              <a:rPr lang="cs-CZ" dirty="0" smtClean="0"/>
              <a:t>vinum - </a:t>
            </a:r>
            <a:r>
              <a:rPr lang="cs-CZ" b="1" i="1" dirty="0" smtClean="0"/>
              <a:t>víno</a:t>
            </a:r>
            <a:r>
              <a:rPr lang="cs-CZ" dirty="0" smtClean="0"/>
              <a:t>           dies - </a:t>
            </a:r>
            <a:r>
              <a:rPr lang="cs-CZ" b="1" i="1" dirty="0" smtClean="0"/>
              <a:t>den</a:t>
            </a:r>
            <a:r>
              <a:rPr lang="cs-CZ" dirty="0" smtClean="0"/>
              <a:t>                   ego - </a:t>
            </a:r>
            <a:r>
              <a:rPr lang="cs-CZ" b="1" i="1" dirty="0" smtClean="0"/>
              <a:t>já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             regina - </a:t>
            </a:r>
            <a:r>
              <a:rPr lang="cs-CZ" b="1" i="1" dirty="0" smtClean="0"/>
              <a:t>královna</a:t>
            </a:r>
            <a:r>
              <a:rPr lang="cs-CZ" dirty="0" smtClean="0"/>
              <a:t>          obesitas - </a:t>
            </a:r>
            <a:r>
              <a:rPr lang="cs-CZ" b="1" i="1" dirty="0" smtClean="0"/>
              <a:t>obezita</a:t>
            </a:r>
            <a:endParaRPr lang="cs-CZ" dirty="0" smtClean="0"/>
          </a:p>
          <a:p>
            <a:pPr>
              <a:buNone/>
            </a:pPr>
            <a:r>
              <a:rPr lang="cs-CZ" dirty="0" smtClean="0"/>
              <a:t>  regio - </a:t>
            </a:r>
            <a:r>
              <a:rPr lang="cs-CZ" b="1" i="1" dirty="0" smtClean="0"/>
              <a:t>kraj</a:t>
            </a:r>
            <a:r>
              <a:rPr lang="cs-CZ" dirty="0" smtClean="0"/>
              <a:t>        scribere - (něm. schreiben)</a:t>
            </a:r>
            <a:r>
              <a:rPr lang="cs-CZ" b="1" i="1" dirty="0" smtClean="0"/>
              <a:t>psát</a:t>
            </a:r>
            <a:r>
              <a:rPr lang="cs-CZ" dirty="0" smtClean="0"/>
              <a:t>                      ventus - (ventilátor) </a:t>
            </a:r>
            <a:r>
              <a:rPr lang="cs-CZ" b="1" i="1" dirty="0" smtClean="0"/>
              <a:t>vítr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Obrázek - koloseum: http://cs.wikipedia.org/wiki/Soubor:Colosseum_Arch_of_Constantine.jpg</a:t>
            </a:r>
          </a:p>
          <a:p>
            <a:r>
              <a:rPr lang="cs-CZ" dirty="0" smtClean="0"/>
              <a:t>Obrázek - fresky: http://commons.wikimedia.org/wiki/File:Pompejanischer_Maler_um_60_v._Chr._001.jpg?uselang=cs</a:t>
            </a:r>
          </a:p>
          <a:p>
            <a:r>
              <a:rPr lang="cs-CZ" dirty="0" smtClean="0"/>
              <a:t>Obrázek - mozaika: http://commons.wikimedia.org/wiki/File:Villa02%28js%29.jpg?uselang=cs </a:t>
            </a:r>
          </a:p>
          <a:p>
            <a:r>
              <a:rPr lang="cs-CZ" dirty="0" smtClean="0"/>
              <a:t>Obrázek - Nero: http://commons.wikimedia.org/wiki/File:Nero_Claudius_Caesar_Augustus_Germanicus.JPG?uselang=cs</a:t>
            </a:r>
          </a:p>
          <a:p>
            <a:r>
              <a:rPr lang="cs-CZ" dirty="0" smtClean="0"/>
              <a:t>Obrázek - Marcus Aurelius: http://cs.wikipedia.org/wiki/Soubor:0_Marcus_Aurelius_-_Piazza_del_Campidoglio_%283%29.JPG</a:t>
            </a:r>
          </a:p>
          <a:p>
            <a:r>
              <a:rPr lang="cs-CZ" dirty="0" smtClean="0"/>
              <a:t>BLÁHOVÁ, R. a kol. </a:t>
            </a:r>
            <a:r>
              <a:rPr lang="cs-CZ" i="1" dirty="0" smtClean="0"/>
              <a:t>Literatura pro 1. ročních středních škol</a:t>
            </a:r>
            <a:r>
              <a:rPr lang="cs-CZ" dirty="0" smtClean="0"/>
              <a:t>. 1. vyd. Brno: Didaktis, 2008. ISBN 978-80-7358-115-2.</a:t>
            </a:r>
          </a:p>
          <a:p>
            <a:pPr>
              <a:buNone/>
            </a:pP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je to? Co je to?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14414" y="2000240"/>
            <a:ext cx="2786082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cloaca maxima</a:t>
            </a:r>
            <a:endParaRPr lang="cs-CZ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14876" y="2714620"/>
            <a:ext cx="207170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fórum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2143108" y="3214686"/>
            <a:ext cx="235745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Traianův oblouk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500034" y="4214818"/>
            <a:ext cx="3071834" cy="7143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gladiátor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5786446" y="4071942"/>
            <a:ext cx="2928958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Romulus a Remus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714744" y="5143512"/>
            <a:ext cx="121444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Nero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786578" y="1643050"/>
            <a:ext cx="2000264" cy="8572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Pompeje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92713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je to? Co je to?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14414" y="2000240"/>
            <a:ext cx="2786082" cy="64294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cloaca maxima</a:t>
            </a:r>
            <a:endParaRPr lang="cs-CZ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714876" y="2714620"/>
            <a:ext cx="2071702" cy="7858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fórum</a:t>
            </a:r>
            <a:endParaRPr lang="cs-CZ" b="1" dirty="0"/>
          </a:p>
        </p:txBody>
      </p:sp>
      <p:sp>
        <p:nvSpPr>
          <p:cNvPr id="6" name="Obdélník 5"/>
          <p:cNvSpPr/>
          <p:nvPr/>
        </p:nvSpPr>
        <p:spPr>
          <a:xfrm>
            <a:off x="2143108" y="3214686"/>
            <a:ext cx="2357454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Traianův oblouk</a:t>
            </a:r>
            <a:endParaRPr lang="cs-CZ" b="1" dirty="0"/>
          </a:p>
        </p:txBody>
      </p:sp>
      <p:sp>
        <p:nvSpPr>
          <p:cNvPr id="7" name="Obdélník 6"/>
          <p:cNvSpPr/>
          <p:nvPr/>
        </p:nvSpPr>
        <p:spPr>
          <a:xfrm>
            <a:off x="500034" y="4214818"/>
            <a:ext cx="3071834" cy="71438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gladiátor</a:t>
            </a:r>
            <a:endParaRPr lang="cs-CZ" b="1" dirty="0"/>
          </a:p>
        </p:txBody>
      </p:sp>
      <p:sp>
        <p:nvSpPr>
          <p:cNvPr id="8" name="Obdélník 7"/>
          <p:cNvSpPr/>
          <p:nvPr/>
        </p:nvSpPr>
        <p:spPr>
          <a:xfrm>
            <a:off x="5786446" y="4071942"/>
            <a:ext cx="2928958" cy="78581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Romulus a Remus</a:t>
            </a:r>
            <a:endParaRPr lang="cs-CZ" b="1" dirty="0"/>
          </a:p>
        </p:txBody>
      </p:sp>
      <p:sp>
        <p:nvSpPr>
          <p:cNvPr id="9" name="Obdélník 8"/>
          <p:cNvSpPr/>
          <p:nvPr/>
        </p:nvSpPr>
        <p:spPr>
          <a:xfrm>
            <a:off x="3893339" y="5036355"/>
            <a:ext cx="1214446" cy="64294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Nero</a:t>
            </a:r>
            <a:endParaRPr lang="cs-CZ" dirty="0"/>
          </a:p>
        </p:txBody>
      </p:sp>
      <p:sp>
        <p:nvSpPr>
          <p:cNvPr id="10" name="Obdélník 9"/>
          <p:cNvSpPr/>
          <p:nvPr/>
        </p:nvSpPr>
        <p:spPr>
          <a:xfrm>
            <a:off x="6786578" y="1643050"/>
            <a:ext cx="2000264" cy="85725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Pompeje</a:t>
            </a:r>
            <a:endParaRPr lang="cs-CZ" dirty="0"/>
          </a:p>
        </p:txBody>
      </p:sp>
      <p:sp>
        <p:nvSpPr>
          <p:cNvPr id="11" name="Obdélníkový popisek 10"/>
          <p:cNvSpPr/>
          <p:nvPr/>
        </p:nvSpPr>
        <p:spPr>
          <a:xfrm>
            <a:off x="2000232" y="1214422"/>
            <a:ext cx="3071834" cy="78581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N</a:t>
            </a:r>
            <a:r>
              <a:rPr lang="cs-CZ" b="1" dirty="0" smtClean="0"/>
              <a:t>ejvětší římská stoka.</a:t>
            </a:r>
            <a:endParaRPr lang="cs-CZ" b="1" dirty="0"/>
          </a:p>
        </p:txBody>
      </p:sp>
      <p:sp>
        <p:nvSpPr>
          <p:cNvPr id="12" name="Obdélníkový popisek 11"/>
          <p:cNvSpPr/>
          <p:nvPr/>
        </p:nvSpPr>
        <p:spPr>
          <a:xfrm>
            <a:off x="7143768" y="571480"/>
            <a:ext cx="2000232" cy="107157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Italské město zničené výbuchem sopky Vesuv 79 n. l.</a:t>
            </a:r>
            <a:endParaRPr lang="cs-CZ" dirty="0"/>
          </a:p>
        </p:txBody>
      </p:sp>
      <p:sp>
        <p:nvSpPr>
          <p:cNvPr id="13" name="Obdélníkový popisek 12"/>
          <p:cNvSpPr/>
          <p:nvPr/>
        </p:nvSpPr>
        <p:spPr>
          <a:xfrm>
            <a:off x="0" y="2786058"/>
            <a:ext cx="2000232" cy="1143008"/>
          </a:xfrm>
          <a:prstGeom prst="wedgeRectCallout">
            <a:avLst>
              <a:gd name="adj1" fmla="val 67054"/>
              <a:gd name="adj2" fmla="val 264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Stavba vztyčena na počest císaře Traiana při vstupu do města.</a:t>
            </a:r>
            <a:endParaRPr lang="cs-CZ" dirty="0"/>
          </a:p>
        </p:txBody>
      </p:sp>
      <p:sp>
        <p:nvSpPr>
          <p:cNvPr id="14" name="Obdélníkový popisek 13"/>
          <p:cNvSpPr/>
          <p:nvPr/>
        </p:nvSpPr>
        <p:spPr>
          <a:xfrm>
            <a:off x="6786578" y="2786058"/>
            <a:ext cx="2357422" cy="928694"/>
          </a:xfrm>
          <a:prstGeom prst="wedgeRectCallout">
            <a:avLst>
              <a:gd name="adj1" fmla="val -67816"/>
              <a:gd name="adj2" fmla="val 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Původem latinské slovo znamená náměstí.</a:t>
            </a:r>
            <a:endParaRPr lang="cs-CZ" dirty="0"/>
          </a:p>
        </p:txBody>
      </p:sp>
      <p:sp>
        <p:nvSpPr>
          <p:cNvPr id="15" name="Obdélníkový popisek 14"/>
          <p:cNvSpPr/>
          <p:nvPr/>
        </p:nvSpPr>
        <p:spPr>
          <a:xfrm>
            <a:off x="857224" y="5072074"/>
            <a:ext cx="2143140" cy="1500198"/>
          </a:xfrm>
          <a:prstGeom prst="wedgeRectCallout">
            <a:avLst>
              <a:gd name="adj1" fmla="val -11819"/>
              <a:gd name="adj2" fmla="val -69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Muž - otrok bojující   v zápasech pro pobavení publika.</a:t>
            </a:r>
            <a:endParaRPr lang="cs-CZ" dirty="0"/>
          </a:p>
        </p:txBody>
      </p:sp>
      <p:sp>
        <p:nvSpPr>
          <p:cNvPr id="16" name="Obdélníkový popisek 15"/>
          <p:cNvSpPr/>
          <p:nvPr/>
        </p:nvSpPr>
        <p:spPr>
          <a:xfrm>
            <a:off x="6429388" y="4929198"/>
            <a:ext cx="2714612" cy="1500198"/>
          </a:xfrm>
          <a:prstGeom prst="wedgeRectCallout">
            <a:avLst>
              <a:gd name="adj1" fmla="val -18461"/>
              <a:gd name="adj2" fmla="val -585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Dvojčata, která podle pověsti založila Řím.</a:t>
            </a:r>
            <a:endParaRPr lang="cs-CZ" dirty="0"/>
          </a:p>
        </p:txBody>
      </p:sp>
      <p:sp>
        <p:nvSpPr>
          <p:cNvPr id="17" name="Obdélníkový popisek 16"/>
          <p:cNvSpPr/>
          <p:nvPr/>
        </p:nvSpPr>
        <p:spPr>
          <a:xfrm>
            <a:off x="3571868" y="5857892"/>
            <a:ext cx="2786082" cy="785818"/>
          </a:xfrm>
          <a:prstGeom prst="wedgeRectCallout">
            <a:avLst>
              <a:gd name="adj1" fmla="val -39922"/>
              <a:gd name="adj2" fmla="val -68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Římský císař, který údajně nechal podpálit Řím.</a:t>
            </a:r>
            <a:endParaRPr lang="cs-CZ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525963"/>
          </a:xfrm>
        </p:spPr>
        <p:txBody>
          <a:bodyPr/>
          <a:lstStyle/>
          <a:p>
            <a:r>
              <a:rPr lang="cs-CZ" dirty="0" smtClean="0"/>
              <a:t>Římané většinu poznatků převzali od Řeků.</a:t>
            </a:r>
          </a:p>
          <a:p>
            <a:r>
              <a:rPr lang="cs-CZ" dirty="0" smtClean="0"/>
              <a:t>Od 3. stol. př. n. l. ovládli Římané Středomoří.</a:t>
            </a:r>
          </a:p>
          <a:p>
            <a:r>
              <a:rPr lang="cs-CZ" dirty="0" smtClean="0"/>
              <a:t>753-510 př. n. l. trvalo římské království</a:t>
            </a:r>
          </a:p>
          <a:p>
            <a:r>
              <a:rPr lang="cs-CZ" dirty="0" smtClean="0"/>
              <a:t>510 př. n. l.-27 př. n. l. trvala římská republika.</a:t>
            </a:r>
          </a:p>
          <a:p>
            <a:r>
              <a:rPr lang="cs-CZ" dirty="0" smtClean="0"/>
              <a:t>395 n. l. se rozdělila Římská říše na Západořímskou a Východořímskou.</a:t>
            </a:r>
          </a:p>
          <a:p>
            <a:r>
              <a:rPr lang="cs-CZ" dirty="0" smtClean="0"/>
              <a:t>476 n. l. zanikla Západořímská říše.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749px-Colosseum_Arch_of_Constantin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319" y="0"/>
            <a:ext cx="8575362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to za stavbu? K čemu sloužila?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sz="2000" dirty="0" smtClean="0">
              <a:solidFill>
                <a:schemeClr val="bg1"/>
              </a:solidFill>
            </a:endParaRPr>
          </a:p>
          <a:p>
            <a:endParaRPr lang="cs-CZ" sz="2000" dirty="0" smtClean="0">
              <a:solidFill>
                <a:schemeClr val="bg1"/>
              </a:solidFill>
            </a:endParaRPr>
          </a:p>
        </p:txBody>
      </p:sp>
      <p:sp>
        <p:nvSpPr>
          <p:cNvPr id="5" name="Obláček 4"/>
          <p:cNvSpPr/>
          <p:nvPr/>
        </p:nvSpPr>
        <p:spPr>
          <a:xfrm>
            <a:off x="3786182" y="2714620"/>
            <a:ext cx="4530234" cy="221457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Koloseum sloužilo                      k zápasům                          a bojům gladiátorů.</a:t>
            </a:r>
            <a:endParaRPr lang="cs-CZ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Architektura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Římané se inspirovali Řeky a Etrusky.</a:t>
            </a:r>
          </a:p>
          <a:p>
            <a:r>
              <a:rPr lang="cs-CZ" dirty="0" smtClean="0"/>
              <a:t>Vybudovali například:</a:t>
            </a:r>
          </a:p>
          <a:p>
            <a:pPr lvl="1"/>
            <a:r>
              <a:rPr lang="cs-CZ" dirty="0" smtClean="0"/>
              <a:t> síť silnic,</a:t>
            </a:r>
          </a:p>
          <a:p>
            <a:pPr lvl="1"/>
            <a:r>
              <a:rPr lang="cs-CZ" dirty="0" smtClean="0"/>
              <a:t>několikapatrové obytné domy,</a:t>
            </a:r>
          </a:p>
          <a:p>
            <a:pPr lvl="1"/>
            <a:r>
              <a:rPr lang="cs-CZ" dirty="0" smtClean="0"/>
              <a:t>vily,</a:t>
            </a:r>
          </a:p>
          <a:p>
            <a:pPr lvl="1"/>
            <a:r>
              <a:rPr lang="cs-CZ" dirty="0" smtClean="0"/>
              <a:t>lázně,</a:t>
            </a:r>
          </a:p>
          <a:p>
            <a:pPr lvl="1"/>
            <a:r>
              <a:rPr lang="cs-CZ" dirty="0" smtClean="0"/>
              <a:t>cloacu maximu (hlavní stoku),</a:t>
            </a:r>
          </a:p>
          <a:p>
            <a:pPr lvl="1"/>
            <a:r>
              <a:rPr lang="cs-CZ" dirty="0" smtClean="0"/>
              <a:t>koloseum.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Malířství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Římané preferovali fresky, realistické portréty a mozaiky.</a:t>
            </a:r>
          </a:p>
          <a:p>
            <a:r>
              <a:rPr lang="cs-CZ" dirty="0" smtClean="0"/>
              <a:t>Nejvíce se jich dochovalo v Pompejích,                      v Liviině vile a ve vile Romana del Casale.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285728"/>
            <a:ext cx="8229600" cy="5840435"/>
          </a:xfrm>
        </p:spPr>
        <p:txBody>
          <a:bodyPr>
            <a:normAutofit/>
          </a:bodyPr>
          <a:lstStyle/>
          <a:p>
            <a:r>
              <a:rPr lang="cs-CZ" sz="1600" dirty="0" smtClean="0"/>
              <a:t>http://commons.wikimedia.org/wiki/File:Villa02%28js%29.jpg?uselang=cs</a:t>
            </a:r>
          </a:p>
          <a:p>
            <a:r>
              <a:rPr lang="cs-CZ" sz="1600" dirty="0" smtClean="0"/>
              <a:t>http://commons.wikimedia.org/wiki/File:Pompejanischer_Maler_um_60_v._Chr._001.jpg?uselang=cs</a:t>
            </a:r>
            <a:endParaRPr lang="cs-CZ" sz="1600" dirty="0"/>
          </a:p>
        </p:txBody>
      </p:sp>
      <p:pic>
        <p:nvPicPr>
          <p:cNvPr id="4" name="Obrázek 3" descr="597px-Pompejanischer_Maler_um_60_v._Chr._0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143116"/>
            <a:ext cx="4571999" cy="4714884"/>
          </a:xfrm>
          <a:prstGeom prst="rect">
            <a:avLst/>
          </a:prstGeom>
        </p:spPr>
      </p:pic>
      <p:pic>
        <p:nvPicPr>
          <p:cNvPr id="5" name="Obrázek 4" descr="800px-Villa02(js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003" y="857232"/>
            <a:ext cx="5228343" cy="480290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Císař Nero. Vytvoř 2. p. j. č.</a:t>
            </a:r>
            <a:endParaRPr lang="cs-CZ" dirty="0"/>
          </a:p>
        </p:txBody>
      </p:sp>
      <p:pic>
        <p:nvPicPr>
          <p:cNvPr id="4" name="Zástupný symbol pro obsah 3" descr="Nero_Claudius_Caesar_Augustus_Germanicu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86695" y="1600200"/>
            <a:ext cx="3570609" cy="4525963"/>
          </a:xfrm>
        </p:spPr>
      </p:pic>
      <p:sp>
        <p:nvSpPr>
          <p:cNvPr id="5" name="Obdélník 4"/>
          <p:cNvSpPr/>
          <p:nvPr/>
        </p:nvSpPr>
        <p:spPr>
          <a:xfrm>
            <a:off x="428596" y="6000768"/>
            <a:ext cx="57864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http://commons.wikimedia.org/wiki/File:Nero_Claudius_Caesar_Augustus_Germanicus.JPG?uselang=cs</a:t>
            </a:r>
            <a:endParaRPr lang="cs-CZ" dirty="0"/>
          </a:p>
        </p:txBody>
      </p:sp>
      <p:sp>
        <p:nvSpPr>
          <p:cNvPr id="6" name="Obláček 5"/>
          <p:cNvSpPr/>
          <p:nvPr/>
        </p:nvSpPr>
        <p:spPr>
          <a:xfrm>
            <a:off x="6500826" y="3500438"/>
            <a:ext cx="2500330" cy="2143140"/>
          </a:xfrm>
          <a:prstGeom prst="cloudCallout">
            <a:avLst>
              <a:gd name="adj1" fmla="val -43497"/>
              <a:gd name="adj2" fmla="val 367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Nerona</a:t>
            </a:r>
            <a:endParaRPr lang="cs-CZ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584</Words>
  <Application>Microsoft Office PowerPoint</Application>
  <PresentationFormat>Předvádění na obrazovce (4:3)</PresentationFormat>
  <Paragraphs>121</Paragraphs>
  <Slides>15</Slides>
  <Notes>15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sady Office</vt:lpstr>
      <vt:lpstr>Starověký Řím</vt:lpstr>
      <vt:lpstr>Kdo je to? Co je to?</vt:lpstr>
      <vt:lpstr>Kdo je to? Co je to?</vt:lpstr>
      <vt:lpstr>Historie</vt:lpstr>
      <vt:lpstr>Co je to za stavbu? K čemu sloužila?</vt:lpstr>
      <vt:lpstr>Architektura</vt:lpstr>
      <vt:lpstr>Malířství</vt:lpstr>
      <vt:lpstr>Snímek 8</vt:lpstr>
      <vt:lpstr>Císař Nero. Vytvoř 2. p. j. č.</vt:lpstr>
      <vt:lpstr>Sochařství</vt:lpstr>
      <vt:lpstr>Ostatní</vt:lpstr>
      <vt:lpstr>Řešení</vt:lpstr>
      <vt:lpstr>Umíte latinsky? Věděli byste, co je…?</vt:lpstr>
      <vt:lpstr>Řešení</vt:lpstr>
      <vt:lpstr>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jitulis</dc:creator>
  <cp:lastModifiedBy>jitulis</cp:lastModifiedBy>
  <cp:revision>22</cp:revision>
  <dcterms:created xsi:type="dcterms:W3CDTF">2013-05-08T15:11:14Z</dcterms:created>
  <dcterms:modified xsi:type="dcterms:W3CDTF">2013-12-10T06:23:02Z</dcterms:modified>
</cp:coreProperties>
</file>