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66" r:id="rId2"/>
    <p:sldId id="260" r:id="rId3"/>
    <p:sldId id="258" r:id="rId4"/>
    <p:sldId id="257" r:id="rId5"/>
    <p:sldId id="259" r:id="rId6"/>
    <p:sldId id="261" r:id="rId7"/>
    <p:sldId id="262" r:id="rId8"/>
    <p:sldId id="267" r:id="rId9"/>
    <p:sldId id="264" r:id="rId10"/>
    <p:sldId id="265" r:id="rId11"/>
    <p:sldId id="263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624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7C4DD-72E4-4354-9602-A184298EFE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46EBA-3645-444A-BB03-3C95FD49838D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3124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46EBA-3645-444A-BB03-3C95FD49838D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F795C1F-870F-4717-90E1-4B7B2099A57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6DC2B61-5AE4-436D-AD42-66EE075BFE5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000"/>
            <a:duotone>
              <a:schemeClr val="bg2">
                <a:shade val="30000"/>
                <a:satMod val="455000"/>
              </a:schemeClr>
              <a:schemeClr val="bg2">
                <a:tint val="95000"/>
                <a:satMod val="12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  <a:gradFill>
            <a:gsLst>
              <a:gs pos="100000">
                <a:schemeClr val="bg1">
                  <a:alpha val="14000"/>
                </a:schemeClr>
              </a:gs>
              <a:gs pos="30000">
                <a:schemeClr val="bg2">
                  <a:shade val="80000"/>
                  <a:satMod val="230000"/>
                </a:schemeClr>
              </a:gs>
              <a:gs pos="100000">
                <a:schemeClr val="bg2">
                  <a:tint val="97000"/>
                  <a:satMod val="220000"/>
                </a:schemeClr>
              </a:gs>
            </a:gsLst>
            <a:lin ang="16200000" scaled="1"/>
          </a:gra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</a:rPr>
              <a:t>Počátky římské literatury</a:t>
            </a:r>
            <a:endParaRPr lang="cs-CZ" sz="3600" b="1" dirty="0">
              <a:solidFill>
                <a:schemeClr val="tx2">
                  <a:satMod val="130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728663" y="2492375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Antika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10. 7. 2013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První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ročník 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>
                          <a:latin typeface="Calibri" pitchFamily="34" charset="0"/>
                        </a:rPr>
                        <a:t>Počátky písma a komedie v Římě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Prezentace slouží jako výklad nebo může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být použita   k zopakování probraného 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učiva. </a:t>
                      </a:r>
                      <a:r>
                        <a:rPr lang="cs-CZ" dirty="0" smtClean="0">
                          <a:latin typeface="Calibri" pitchFamily="34" charset="0"/>
                        </a:rPr>
                        <a:t>Procházíme </a:t>
                      </a:r>
                      <a:r>
                        <a:rPr lang="cs-CZ" dirty="0" smtClean="0">
                          <a:latin typeface="Calibri" pitchFamily="34" charset="0"/>
                        </a:rPr>
                        <a:t>se žáky jednotlivé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úkoly, po kterých následuje řešení.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VY_32_INOVACE_16_CSVI12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14290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Terentiovy komedie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Kleštěnec </a:t>
            </a:r>
          </a:p>
          <a:p>
            <a:pPr lvl="1"/>
            <a:r>
              <a:rPr lang="cs-CZ" dirty="0" smtClean="0">
                <a:latin typeface="Calibri" pitchFamily="34" charset="0"/>
              </a:rPr>
              <a:t>originální název zněl Eunuchus</a:t>
            </a:r>
          </a:p>
          <a:p>
            <a:pPr lvl="1"/>
            <a:r>
              <a:rPr lang="cs-CZ" dirty="0" smtClean="0">
                <a:latin typeface="Calibri" pitchFamily="34" charset="0"/>
              </a:rPr>
              <a:t>mladík Chaerea se vydává za kleštěnce, aby mohl být své dívce nablízku</a:t>
            </a:r>
          </a:p>
          <a:p>
            <a:endParaRPr lang="cs-CZ" dirty="0"/>
          </a:p>
        </p:txBody>
      </p:sp>
      <p:sp>
        <p:nvSpPr>
          <p:cNvPr id="7" name="Obláček 6"/>
          <p:cNvSpPr/>
          <p:nvPr/>
        </p:nvSpPr>
        <p:spPr>
          <a:xfrm>
            <a:off x="7286612" y="428604"/>
            <a:ext cx="1857388" cy="1357322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latin typeface="Calibri" pitchFamily="34" charset="0"/>
              </a:rPr>
              <a:t>Afer jako z Afriky.</a:t>
            </a:r>
            <a:endParaRPr lang="cs-CZ" sz="2000" b="1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Zdroje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86412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>
                <a:latin typeface="Calibri" pitchFamily="34" charset="0"/>
              </a:rPr>
              <a:t>Obrázek (nápis): http://commons.wikimedia.org/wiki/File:4776%28Ladicula_fur%29.jpg?uselang=cs</a:t>
            </a:r>
          </a:p>
          <a:p>
            <a:r>
              <a:rPr lang="cs-CZ" dirty="0" smtClean="0">
                <a:latin typeface="Calibri" pitchFamily="34" charset="0"/>
              </a:rPr>
              <a:t>Obrázek Plauta: http://commons.wikimedia.org/wiki/File:Plautus.jpg?uselang=cs</a:t>
            </a:r>
          </a:p>
          <a:p>
            <a:r>
              <a:rPr lang="cs-CZ" dirty="0" smtClean="0">
                <a:latin typeface="Calibri" pitchFamily="34" charset="0"/>
              </a:rPr>
              <a:t>Obrázek Terentia: http://commons.wikimedia.org/wiki/File:Terenz2.gif?uselang=cs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CONTE, G. B. </a:t>
            </a:r>
            <a:r>
              <a:rPr lang="cs-CZ" i="1" dirty="0" smtClean="0">
                <a:latin typeface="Calibri" pitchFamily="34" charset="0"/>
                <a:cs typeface="Calibri" pitchFamily="34" charset="0"/>
              </a:rPr>
              <a:t>Dějiny římské literatury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 1. vyd. Praha: KLP, 2003. ISBN 80-85917-87-4.</a:t>
            </a:r>
          </a:p>
          <a:p>
            <a:r>
              <a:rPr lang="cs-CZ" dirty="0" smtClean="0">
                <a:latin typeface="Calibri" pitchFamily="34" charset="0"/>
              </a:rPr>
              <a:t>Obrázky: Klipart Microsoft Office</a:t>
            </a: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Písmo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rgbClr val="00B0F0"/>
                </a:solidFill>
                <a:latin typeface="Calibri" pitchFamily="34" charset="0"/>
              </a:rPr>
              <a:t>Jak se nazývá jazyk, který používali Římané?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Překlad: Ladicula je zlodějka.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4" name="Obrázek 3" descr="800px-4776(Ladicula_fur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2357430"/>
            <a:ext cx="8858280" cy="27860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Latinský jazyk.</a:t>
            </a:r>
          </a:p>
          <a:p>
            <a:r>
              <a:rPr lang="cs-CZ" dirty="0" smtClean="0">
                <a:latin typeface="Calibri" pitchFamily="34" charset="0"/>
              </a:rPr>
              <a:t>Písmo nazýváme latinka (latinská abeceda).</a:t>
            </a:r>
          </a:p>
          <a:p>
            <a:r>
              <a:rPr lang="cs-CZ" dirty="0" smtClean="0">
                <a:latin typeface="Calibri" pitchFamily="34" charset="0"/>
              </a:rPr>
              <a:t>Římané převzali písmo od Etrusků.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Etapy římské literatury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Archaické období 240-81 př. n. l.</a:t>
            </a:r>
          </a:p>
          <a:p>
            <a:r>
              <a:rPr lang="cs-CZ" dirty="0" smtClean="0">
                <a:latin typeface="Calibri" pitchFamily="34" charset="0"/>
              </a:rPr>
              <a:t>Zlaté období 81 př. n. l.-14 n. l.</a:t>
            </a:r>
          </a:p>
          <a:p>
            <a:r>
              <a:rPr lang="cs-CZ" dirty="0" smtClean="0">
                <a:latin typeface="Calibri" pitchFamily="34" charset="0"/>
              </a:rPr>
              <a:t>Stříbrné období 14-117 n. l.</a:t>
            </a:r>
          </a:p>
          <a:p>
            <a:r>
              <a:rPr lang="cs-CZ" dirty="0" smtClean="0">
                <a:latin typeface="Calibri" pitchFamily="34" charset="0"/>
              </a:rPr>
              <a:t>Pozdní (bronzové) období 117 - 476 n. l. 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Archaické období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Nejprve vznikaly texty úřední, náboženské                 a právnické.</a:t>
            </a:r>
          </a:p>
          <a:p>
            <a:r>
              <a:rPr lang="cs-CZ" dirty="0" smtClean="0">
                <a:latin typeface="Calibri" pitchFamily="34" charset="0"/>
              </a:rPr>
              <a:t>Za počátek římské literatury je považován překlad Odyssey Liviem Andronicem.</a:t>
            </a:r>
          </a:p>
          <a:p>
            <a:r>
              <a:rPr lang="cs-CZ" dirty="0" smtClean="0">
                <a:latin typeface="Calibri" pitchFamily="34" charset="0"/>
              </a:rPr>
              <a:t>V archaickém období se rozvíjela dramatická tvorba.</a:t>
            </a:r>
          </a:p>
          <a:p>
            <a:r>
              <a:rPr lang="cs-CZ" dirty="0" smtClean="0">
                <a:latin typeface="Calibri" pitchFamily="34" charset="0"/>
              </a:rPr>
              <a:t>Nejvýznamnější dramatikové této doby byli Plautus a Terentius.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láček 5"/>
          <p:cNvSpPr/>
          <p:nvPr/>
        </p:nvSpPr>
        <p:spPr>
          <a:xfrm>
            <a:off x="7286612" y="1928802"/>
            <a:ext cx="1857388" cy="1785950"/>
          </a:xfrm>
          <a:prstGeom prst="cloudCallout">
            <a:avLst>
              <a:gd name="adj1" fmla="val -96701"/>
              <a:gd name="adj2" fmla="val 1575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</a:rPr>
              <a:t>Kdo byl nejspíš jeho vzorem?</a:t>
            </a:r>
            <a:endParaRPr lang="cs-CZ" b="1" dirty="0">
              <a:latin typeface="Calibri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</a:rPr>
              <a:t>Titus Maccius Plautus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5" name="Zástupný symbol pro obsah 4" descr="Plautus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00034" y="1500174"/>
            <a:ext cx="3214710" cy="5000660"/>
          </a:xfrm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29058" y="1285860"/>
            <a:ext cx="4500594" cy="4811715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>
                <a:latin typeface="Calibri" pitchFamily="34" charset="0"/>
              </a:rPr>
              <a:t>255-184 př. n. l.</a:t>
            </a:r>
          </a:p>
          <a:p>
            <a:r>
              <a:rPr lang="cs-CZ" dirty="0" smtClean="0">
                <a:latin typeface="Calibri" pitchFamily="34" charset="0"/>
              </a:rPr>
              <a:t>neurozený původ, údajně propuštěnec</a:t>
            </a:r>
          </a:p>
          <a:p>
            <a:r>
              <a:rPr lang="cs-CZ" dirty="0" smtClean="0">
                <a:latin typeface="Calibri" pitchFamily="34" charset="0"/>
              </a:rPr>
              <a:t>římský dramatik</a:t>
            </a:r>
          </a:p>
          <a:p>
            <a:r>
              <a:rPr lang="cs-CZ" dirty="0" smtClean="0">
                <a:latin typeface="Calibri" pitchFamily="34" charset="0"/>
              </a:rPr>
              <a:t>navázal na novou řeckou komedii</a:t>
            </a:r>
          </a:p>
          <a:p>
            <a:r>
              <a:rPr lang="cs-CZ" dirty="0" smtClean="0">
                <a:latin typeface="Calibri" pitchFamily="34" charset="0"/>
              </a:rPr>
              <a:t>autor komedií (130 her, dochovalo se 21)</a:t>
            </a:r>
          </a:p>
          <a:p>
            <a:r>
              <a:rPr lang="cs-CZ" dirty="0" smtClean="0">
                <a:latin typeface="Calibri" pitchFamily="34" charset="0"/>
              </a:rPr>
              <a:t>důvěrně znal humor nižších vrstev</a:t>
            </a:r>
          </a:p>
          <a:p>
            <a:r>
              <a:rPr lang="cs-CZ" dirty="0" smtClean="0">
                <a:latin typeface="Calibri" pitchFamily="34" charset="0"/>
              </a:rPr>
              <a:t>vytvářel komické charaktery (lakomce, lehké ženy, prohnaného otroka…)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</a:rPr>
              <a:t>Plautovy komedie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latin typeface="Calibri" pitchFamily="34" charset="0"/>
              </a:rPr>
              <a:t>Plautovy komedie byly u diváků velmi oblíbené.</a:t>
            </a:r>
          </a:p>
          <a:p>
            <a:r>
              <a:rPr lang="cs-CZ" dirty="0" smtClean="0">
                <a:latin typeface="Calibri" pitchFamily="34" charset="0"/>
              </a:rPr>
              <a:t>Plautovou tvorbou se inspirovali dramatikové            z doby renesance a také francouzský dramatik z období klasicismu Moli</a:t>
            </a:r>
            <a:r>
              <a:rPr lang="az-Cyrl-AZ" dirty="0" smtClean="0">
                <a:latin typeface="Calibri" pitchFamily="34" charset="0"/>
              </a:rPr>
              <a:t>ѐ</a:t>
            </a:r>
            <a:r>
              <a:rPr lang="cs-CZ" dirty="0" smtClean="0">
                <a:latin typeface="Calibri" pitchFamily="34" charset="0"/>
              </a:rPr>
              <a:t>re.</a:t>
            </a:r>
          </a:p>
          <a:p>
            <a:r>
              <a:rPr lang="cs-CZ" dirty="0" smtClean="0">
                <a:latin typeface="Calibri" pitchFamily="34" charset="0"/>
              </a:rPr>
              <a:t>Nejznámější </a:t>
            </a:r>
            <a:r>
              <a:rPr lang="cs-CZ" dirty="0">
                <a:latin typeface="Calibri" pitchFamily="34" charset="0"/>
              </a:rPr>
              <a:t>P</a:t>
            </a:r>
            <a:r>
              <a:rPr lang="cs-CZ" dirty="0" smtClean="0">
                <a:latin typeface="Calibri" pitchFamily="34" charset="0"/>
              </a:rPr>
              <a:t>lautovy hry: Lišák Pseudolus, Vychloubačný voják, Komedie o hrnci.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7" name="Obláček 6"/>
          <p:cNvSpPr/>
          <p:nvPr/>
        </p:nvSpPr>
        <p:spPr>
          <a:xfrm>
            <a:off x="2143108" y="1357298"/>
            <a:ext cx="5000660" cy="928694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latin typeface="Calibri" pitchFamily="34" charset="0"/>
              </a:rPr>
              <a:t>Plautovým vzorem byl řecký dramatik Menandros.</a:t>
            </a:r>
            <a:endParaRPr lang="cs-CZ" sz="2000" b="1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6115064" cy="1143000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</a:rPr>
              <a:t>Komedie o hrnci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</a:rPr>
              <a:t>Stařec </a:t>
            </a:r>
            <a:r>
              <a:rPr lang="cs-CZ" dirty="0" err="1" smtClean="0">
                <a:latin typeface="Calibri" pitchFamily="34" charset="0"/>
              </a:rPr>
              <a:t>Euclio</a:t>
            </a:r>
            <a:r>
              <a:rPr lang="cs-CZ" dirty="0" smtClean="0">
                <a:latin typeface="Calibri" pitchFamily="34" charset="0"/>
              </a:rPr>
              <a:t> skryl hrnec plný zlata, protože se bál, že mu jej někdo ukradne. Hrnec nakonec opravdu zmizí. Peníze použije zamilovaný mladík, aby s pomocí svého otroka dosáhl sňatku se svou vyvolenou, Euclionovou dcerou.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1026" name="Picture 2" descr="C:\Users\jitulis\AppData\Local\Microsoft\Windows\Temporary Internet Files\Content.IE5\7QNKRR5D\MC900436368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285728"/>
            <a:ext cx="2571756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Publius Terentius Afer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14866" cy="4972072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195-159 př. n. l.</a:t>
            </a:r>
          </a:p>
          <a:p>
            <a:r>
              <a:rPr lang="cs-CZ" dirty="0" smtClean="0">
                <a:latin typeface="Calibri" pitchFamily="34" charset="0"/>
              </a:rPr>
              <a:t>přišel jako otrok z Kartága</a:t>
            </a:r>
          </a:p>
          <a:p>
            <a:r>
              <a:rPr lang="cs-CZ" dirty="0" smtClean="0">
                <a:latin typeface="Calibri" pitchFamily="34" charset="0"/>
              </a:rPr>
              <a:t>napsal 6 komedií</a:t>
            </a:r>
          </a:p>
          <a:p>
            <a:r>
              <a:rPr lang="cs-CZ" dirty="0" smtClean="0">
                <a:latin typeface="Calibri" pitchFamily="34" charset="0"/>
              </a:rPr>
              <a:t>nepracuje tolik s bujnou komikou a fantazií</a:t>
            </a:r>
          </a:p>
          <a:p>
            <a:r>
              <a:rPr lang="cs-CZ" dirty="0" smtClean="0">
                <a:latin typeface="Calibri" pitchFamily="34" charset="0"/>
              </a:rPr>
              <a:t>používá vytříbený jazyk                 a zaměřuje se na vzdělaného diváka</a:t>
            </a:r>
          </a:p>
          <a:p>
            <a:r>
              <a:rPr lang="cs-CZ" dirty="0" smtClean="0">
                <a:latin typeface="Calibri" pitchFamily="34" charset="0"/>
              </a:rPr>
              <a:t>neslavil takový úspěch jako Plautus 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7" name="Zástupný symbol pro obsah 6" descr="Terenz2.gif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95912" y="2533650"/>
            <a:ext cx="2847975" cy="2857500"/>
          </a:xfrm>
        </p:spPr>
      </p:pic>
      <p:sp>
        <p:nvSpPr>
          <p:cNvPr id="8" name="Obláček 7"/>
          <p:cNvSpPr/>
          <p:nvPr/>
        </p:nvSpPr>
        <p:spPr>
          <a:xfrm>
            <a:off x="6929454" y="428604"/>
            <a:ext cx="1928794" cy="1571636"/>
          </a:xfrm>
          <a:prstGeom prst="cloudCallout">
            <a:avLst>
              <a:gd name="adj1" fmla="val -69577"/>
              <a:gd name="adj2" fmla="val 2808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</a:rPr>
              <a:t>Co by mohlo znamenat slovo Afer?</a:t>
            </a:r>
            <a:endParaRPr lang="cs-CZ" b="1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121</TotalTime>
  <Words>465</Words>
  <Application>Microsoft Office PowerPoint</Application>
  <PresentationFormat>Předvádění na obrazovce (4:3)</PresentationFormat>
  <Paragraphs>89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Cesta</vt:lpstr>
      <vt:lpstr>Počátky římské literatury</vt:lpstr>
      <vt:lpstr>Písmo</vt:lpstr>
      <vt:lpstr>Řešení</vt:lpstr>
      <vt:lpstr>Etapy římské literatury</vt:lpstr>
      <vt:lpstr>Archaické období</vt:lpstr>
      <vt:lpstr>Titus Maccius Plautus</vt:lpstr>
      <vt:lpstr>Plautovy komedie</vt:lpstr>
      <vt:lpstr>Komedie o hrnci</vt:lpstr>
      <vt:lpstr>Publius Terentius Afer</vt:lpstr>
      <vt:lpstr>Terentiovy komedie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Počátky římské literatury</dc:title>
  <dc:creator>jitulis</dc:creator>
  <cp:lastModifiedBy>jitulis</cp:lastModifiedBy>
  <cp:revision>23</cp:revision>
  <dcterms:created xsi:type="dcterms:W3CDTF">2013-06-01T16:25:21Z</dcterms:created>
  <dcterms:modified xsi:type="dcterms:W3CDTF">2013-12-10T06:24:24Z</dcterms:modified>
</cp:coreProperties>
</file>