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5" r:id="rId2"/>
    <p:sldId id="257" r:id="rId3"/>
    <p:sldId id="266" r:id="rId4"/>
    <p:sldId id="259" r:id="rId5"/>
    <p:sldId id="267" r:id="rId6"/>
    <p:sldId id="260" r:id="rId7"/>
    <p:sldId id="268" r:id="rId8"/>
    <p:sldId id="262" r:id="rId9"/>
    <p:sldId id="261" r:id="rId10"/>
    <p:sldId id="264" r:id="rId11"/>
    <p:sldId id="276" r:id="rId12"/>
    <p:sldId id="265" r:id="rId13"/>
    <p:sldId id="269" r:id="rId14"/>
    <p:sldId id="272" r:id="rId15"/>
    <p:sldId id="270" r:id="rId16"/>
    <p:sldId id="273" r:id="rId17"/>
    <p:sldId id="271" r:id="rId18"/>
    <p:sldId id="274" r:id="rId19"/>
    <p:sldId id="258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>
        <p:scale>
          <a:sx n="62" d="100"/>
          <a:sy n="62" d="100"/>
        </p:scale>
        <p:origin x="-138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5B086-AAE6-468C-81D6-C00AC24C2965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31C48-382B-457B-99A6-15AE8B0A3FD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5532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6F95D2-67DF-483D-9DEC-40219591D4C4}" type="slidenum">
              <a:rPr lang="cs-CZ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16</a:t>
            </a:fld>
            <a:endParaRPr lang="cs-CZ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17</a:t>
            </a:fld>
            <a:endParaRPr lang="cs-CZ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18</a:t>
            </a:fld>
            <a:endParaRPr lang="cs-CZ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19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31C48-382B-457B-99A6-15AE8B0A3FDD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 dirty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C90114F2-AA51-4DA8-A1D1-6ED7A65180C8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C637C0C6-BEB4-49C8-BDC7-C5A2ADD47A54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Aineias_Ankhises_Louvre_F118.jpg" TargetMode="External"/><Relationship Id="rId3" Type="http://schemas.openxmlformats.org/officeDocument/2006/relationships/hyperlink" Target="http://commons.wikimedia.org/wiki/File:GiorcesBardo42.jpg?uselang=cs" TargetMode="External"/><Relationship Id="rId7" Type="http://schemas.openxmlformats.org/officeDocument/2006/relationships/hyperlink" Target="http://commons.wikimedia.org/wiki/File:Route_of_Aeneas_in_the_Mediterranean_Sea_by_tom_sulcer.jp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ommons.wikimedia.org/wiki/File:Claude_Lorrain_-_Aeneas's_Farewell_to_Dido_in_Carthago_-_WGA05017.jpg" TargetMode="External"/><Relationship Id="rId5" Type="http://schemas.openxmlformats.org/officeDocument/2006/relationships/hyperlink" Target="http://commons.wikimedia.org/wiki/File:Statue-Augustus.jpg" TargetMode="External"/><Relationship Id="rId4" Type="http://schemas.openxmlformats.org/officeDocument/2006/relationships/hyperlink" Target="http://commons.wikimedia.org/wiki/File:Publius_Vergilius_Maro.jpg?uselang=cs" TargetMode="External"/><Relationship Id="rId9" Type="http://schemas.openxmlformats.org/officeDocument/2006/relationships/hyperlink" Target="http://commons.wikimedia.org/wiki/File:Death_Dido_Cayot_Louvre_MR1780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0"/>
            <a:duotone>
              <a:schemeClr val="bg2">
                <a:shade val="30000"/>
                <a:satMod val="120000"/>
              </a:schemeClr>
              <a:schemeClr val="bg2">
                <a:tint val="70000"/>
                <a:satMod val="250000"/>
              </a:schemeClr>
            </a:duotone>
            <a:lum/>
          </a:blip>
          <a:srcRect/>
          <a:tile tx="0" ty="0" sx="50000" sy="50000" flip="none" algn="t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1785926"/>
            <a:ext cx="7772400" cy="4318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bg1"/>
                </a:solidFill>
                <a:latin typeface="Calibri" pitchFamily="34" charset="0"/>
              </a:rPr>
              <a:t>Vergilius</a:t>
            </a:r>
            <a:endParaRPr lang="cs-CZ" sz="36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196" name="TextovéPole 4"/>
          <p:cNvSpPr txBox="1">
            <a:spLocks noChangeArrowheads="1"/>
          </p:cNvSpPr>
          <p:nvPr/>
        </p:nvSpPr>
        <p:spPr bwMode="auto">
          <a:xfrm>
            <a:off x="358775" y="6207125"/>
            <a:ext cx="842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Calibri" pitchFamily="34" charset="0"/>
              </a:rPr>
              <a:t>Gymn</a:t>
            </a:r>
            <a:r>
              <a:rPr lang="cs-CZ" sz="2400" dirty="0">
                <a:solidFill>
                  <a:schemeClr val="bg1"/>
                </a:solidFill>
                <a:latin typeface="Calibri" pitchFamily="34" charset="0"/>
              </a:rPr>
              <a:t>ázium a Jazyková škola s právem státní jazykové zkoušky Zlín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27075" y="2349500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8560851"/>
              </p:ext>
            </p:extLst>
          </p:nvPr>
        </p:nvGraphicFramePr>
        <p:xfrm>
          <a:off x="714348" y="2492896"/>
          <a:ext cx="7666515" cy="33883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Tematická oblast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Calibri" pitchFamily="34" charset="0"/>
                        </a:rPr>
                        <a:t>Antika</a:t>
                      </a:r>
                      <a:endParaRPr lang="cs-CZ" b="0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Datum vytvoření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15. 5. 2013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>
                          <a:latin typeface="Calibri" pitchFamily="34" charset="0"/>
                        </a:rPr>
                        <a:t>Ročník 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aseline="0" dirty="0" smtClean="0">
                          <a:latin typeface="Calibri" pitchFamily="34" charset="0"/>
                        </a:rPr>
                        <a:t>První ročník gymnázia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>
                          <a:latin typeface="Calibri" pitchFamily="34" charset="0"/>
                        </a:rPr>
                        <a:t>Stručný obsah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Opakování učiva o životě 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a díle Vergilia a rozšiřující 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informace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Způsob využití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Procházíme se žáky jednotlivé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snímky, obsahují otázky na učivo, ukázku a zajímavosti. Za úkolem následuje řešení.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Autor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Mgr. Martina</a:t>
                      </a:r>
                      <a:r>
                        <a:rPr lang="cs-CZ" baseline="0" dirty="0" smtClean="0">
                          <a:latin typeface="Calibri" pitchFamily="34" charset="0"/>
                        </a:rPr>
                        <a:t> Svízelová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  <a:latin typeface="Calibri" pitchFamily="34" charset="0"/>
                        </a:rPr>
                        <a:t>Kód</a:t>
                      </a:r>
                      <a:endParaRPr lang="cs-CZ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Calibri" pitchFamily="34" charset="0"/>
                        </a:rPr>
                        <a:t>VY_32_INOVACE_16_CSVI14</a:t>
                      </a:r>
                      <a:endParaRPr lang="cs-CZ" dirty="0">
                        <a:latin typeface="Calibri" pitchFamily="34" charset="0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822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14290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Aeneova cesta z Troje do Itálie</a:t>
            </a:r>
            <a:endParaRPr lang="cs-CZ" dirty="0"/>
          </a:p>
        </p:txBody>
      </p:sp>
      <p:pic>
        <p:nvPicPr>
          <p:cNvPr id="4" name="Zástupný symbol pro obsah 3" descr="Route_of_Aeneas_in_the_Mediterranean_Sea_by_tom_sulc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7325" y="1646238"/>
            <a:ext cx="6189350" cy="4525962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Aeneas pochází z Tróje, kterou musel opustit poté, co byla Řeky vypálena.</a:t>
            </a:r>
          </a:p>
          <a:p>
            <a:r>
              <a:rPr lang="cs-CZ" dirty="0" smtClean="0"/>
              <a:t>Aeneova cesta byla strastiplná, dlouho mu trvalo, než se dostal do Itálie. Navíc byl pronásledován bohyní Iuno, která mu kladla nebezpečné překážky. Iuno je obdobou řecké bohyně Héry.</a:t>
            </a:r>
          </a:p>
          <a:p>
            <a:r>
              <a:rPr lang="cs-CZ" dirty="0" smtClean="0"/>
              <a:t>Aeneas je považován za zakladatele římského národa. Latinové jsou obyvatelé Itálie, žijící                      v oblasti Říma a mluvící latinsky, předkové Římanů.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/>
              <a:t>Aeneas prchá z hořící Troje a zachraňuje otce, kterého odnáší na zádech</a:t>
            </a:r>
            <a:r>
              <a:rPr lang="cs-CZ" dirty="0" smtClean="0"/>
              <a:t>. </a:t>
            </a:r>
            <a:endParaRPr lang="cs-CZ" dirty="0"/>
          </a:p>
        </p:txBody>
      </p:sp>
      <p:pic>
        <p:nvPicPr>
          <p:cNvPr id="4" name="Zástupný symbol pro obsah 3" descr="733px-Aineias_Ankhises_Louvre_F11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02776" y="1646238"/>
            <a:ext cx="5538448" cy="45259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400px-Death_Dido_Cayot_Louvre_MR17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0"/>
            <a:ext cx="778674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Dido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/>
          <a:lstStyle/>
          <a:p>
            <a:pPr algn="ctr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cs-CZ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cs-CZ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bg1"/>
                </a:solidFill>
              </a:rPr>
              <a:t>   Nejhezčí částí Aeneidy je IV. kniha, kdy se do Aenea zamiluje kartaginská královna Dido. Hrdina ji však na příkaz bohů opouští a Dido se </a:t>
            </a:r>
            <a:r>
              <a:rPr lang="cs-CZ" smtClean="0">
                <a:solidFill>
                  <a:schemeClr val="bg1"/>
                </a:solidFill>
              </a:rPr>
              <a:t>na pohřební hranici </a:t>
            </a:r>
            <a:r>
              <a:rPr lang="cs-CZ" dirty="0" smtClean="0">
                <a:solidFill>
                  <a:schemeClr val="bg1"/>
                </a:solidFill>
              </a:rPr>
              <a:t>probodne a prokleje Aenea. Autor zde odkazuje na nepřátelství Kartága a Říma.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5" name="Oválný popisek 4"/>
          <p:cNvSpPr/>
          <p:nvPr/>
        </p:nvSpPr>
        <p:spPr>
          <a:xfrm>
            <a:off x="179512" y="188640"/>
            <a:ext cx="2285984" cy="157163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Kde leží Kartágo?</a:t>
            </a: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Kartágo leží v Africe v Tunisku.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Bukolika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neboli Zpěvy pastýřské</a:t>
            </a:r>
          </a:p>
          <a:p>
            <a:r>
              <a:rPr lang="cs-CZ" dirty="0" smtClean="0"/>
              <a:t>obsahuje 10 krátkých básní o idealizovaném životě pastýřů</a:t>
            </a:r>
          </a:p>
          <a:p>
            <a:r>
              <a:rPr lang="cs-CZ" dirty="0" smtClean="0"/>
              <a:t>autor předpovídá narození chlapce,který přinese na zemi zlatý věk. Křesťané tento výrok vztáhli na narození Krista.</a:t>
            </a:r>
          </a:p>
          <a:p>
            <a:endParaRPr lang="cs-CZ" dirty="0"/>
          </a:p>
        </p:txBody>
      </p:sp>
      <p:sp>
        <p:nvSpPr>
          <p:cNvPr id="4" name="Oválný popisek 3"/>
          <p:cNvSpPr/>
          <p:nvPr/>
        </p:nvSpPr>
        <p:spPr>
          <a:xfrm>
            <a:off x="5371492" y="4754522"/>
            <a:ext cx="3214710" cy="200026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Na kterého z řeckých autorů Vergilius navazuje?</a:t>
            </a:r>
            <a:endParaRPr lang="cs-CZ" b="1" dirty="0"/>
          </a:p>
        </p:txBody>
      </p:sp>
      <p:sp>
        <p:nvSpPr>
          <p:cNvPr id="5" name="Oválný popisek 4"/>
          <p:cNvSpPr/>
          <p:nvPr/>
        </p:nvSpPr>
        <p:spPr>
          <a:xfrm>
            <a:off x="755576" y="260648"/>
            <a:ext cx="2592288" cy="115212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 víš o tomto díle?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Vergilius byl inspirován Theokritem.</a:t>
            </a:r>
            <a:endParaRPr lang="cs-CZ" dirty="0"/>
          </a:p>
        </p:txBody>
      </p:sp>
      <p:pic>
        <p:nvPicPr>
          <p:cNvPr id="2050" name="Picture 2" descr="C:\Users\jitulis\AppData\Local\Microsoft\Windows\Temporary Internet Files\Content.IE5\QIYY10F3\MC90041234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6962" y="2752724"/>
            <a:ext cx="5292756" cy="38280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Georgika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neboli Zpěvy rolnické</a:t>
            </a:r>
          </a:p>
          <a:p>
            <a:r>
              <a:rPr lang="cs-CZ" dirty="0" smtClean="0"/>
              <a:t>didaktická báseň oslavující život na venkově</a:t>
            </a:r>
          </a:p>
          <a:p>
            <a:r>
              <a:rPr lang="cs-CZ" dirty="0" smtClean="0"/>
              <a:t>je složena ze 4 knih:</a:t>
            </a:r>
          </a:p>
          <a:p>
            <a:pPr marL="914400" lvl="1" indent="-514350"/>
            <a:r>
              <a:rPr lang="cs-CZ" dirty="0" smtClean="0"/>
              <a:t>práce na poli</a:t>
            </a:r>
          </a:p>
          <a:p>
            <a:pPr marL="914400" lvl="1" indent="-514350"/>
            <a:r>
              <a:rPr lang="cs-CZ" dirty="0" smtClean="0"/>
              <a:t>pěstování ovoce a vinné révy</a:t>
            </a:r>
          </a:p>
          <a:p>
            <a:pPr marL="914400" lvl="1" indent="-514350"/>
            <a:r>
              <a:rPr lang="cs-CZ" dirty="0" smtClean="0"/>
              <a:t>chov dobytka</a:t>
            </a:r>
          </a:p>
          <a:p>
            <a:pPr marL="914400" lvl="1" indent="-514350"/>
            <a:r>
              <a:rPr lang="cs-CZ" dirty="0" smtClean="0"/>
              <a:t>pěstování včel</a:t>
            </a:r>
          </a:p>
          <a:p>
            <a:endParaRPr lang="cs-CZ" dirty="0"/>
          </a:p>
        </p:txBody>
      </p:sp>
      <p:sp>
        <p:nvSpPr>
          <p:cNvPr id="4" name="Oválný popisek 3"/>
          <p:cNvSpPr/>
          <p:nvPr/>
        </p:nvSpPr>
        <p:spPr>
          <a:xfrm>
            <a:off x="5786446" y="4286256"/>
            <a:ext cx="2643206" cy="178595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Kdo v řecké literatuře napsal didaktické dílo?</a:t>
            </a:r>
            <a:endParaRPr lang="cs-CZ" b="1" dirty="0"/>
          </a:p>
        </p:txBody>
      </p:sp>
      <p:sp>
        <p:nvSpPr>
          <p:cNvPr id="5" name="Oválný popisek 4"/>
          <p:cNvSpPr/>
          <p:nvPr/>
        </p:nvSpPr>
        <p:spPr>
          <a:xfrm>
            <a:off x="683568" y="476672"/>
            <a:ext cx="2448272" cy="86409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Co víš o tomto díle?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Řecký autor didaktického eposu Práce a dni Hesiodos.</a:t>
            </a:r>
            <a:endParaRPr lang="cs-CZ" dirty="0"/>
          </a:p>
        </p:txBody>
      </p:sp>
      <p:pic>
        <p:nvPicPr>
          <p:cNvPr id="1027" name="Picture 3" descr="C:\Users\jitulis\AppData\Local\Microsoft\Windows\Temporary Internet Files\Content.IE5\7QNKRR5D\MC90038301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428869"/>
            <a:ext cx="4971393" cy="400052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Obrázek Vergilia: </a:t>
            </a:r>
            <a:r>
              <a:rPr lang="cs-CZ" dirty="0" smtClean="0">
                <a:hlinkClick r:id="rId3"/>
              </a:rPr>
              <a:t>http://commons.wikimedia.org/wiki/File:GiorcesBardo42.jpg?uselang=cs</a:t>
            </a:r>
            <a:endParaRPr lang="cs-CZ" dirty="0" smtClean="0"/>
          </a:p>
          <a:p>
            <a:r>
              <a:rPr lang="cs-CZ" dirty="0" smtClean="0"/>
              <a:t>Obrázek Vergilia, busta: </a:t>
            </a:r>
            <a:r>
              <a:rPr lang="cs-CZ" dirty="0" smtClean="0">
                <a:hlinkClick r:id="rId4"/>
              </a:rPr>
              <a:t>http://commons.wikimedia.org/wiki/File:Publius_Vergilius_Maro.jpg?uselang=cs</a:t>
            </a:r>
            <a:endParaRPr lang="cs-CZ" dirty="0" smtClean="0"/>
          </a:p>
          <a:p>
            <a:r>
              <a:rPr lang="cs-CZ" dirty="0" smtClean="0"/>
              <a:t>Obrázek Augusta: </a:t>
            </a:r>
            <a:r>
              <a:rPr lang="cs-CZ" dirty="0" smtClean="0">
                <a:hlinkClick r:id="rId5"/>
              </a:rPr>
              <a:t>http://commons.wikimedia.org/wiki/File:Statue-Augustus.jpg</a:t>
            </a:r>
            <a:endParaRPr lang="cs-CZ" dirty="0" smtClean="0"/>
          </a:p>
          <a:p>
            <a:r>
              <a:rPr lang="cs-CZ" dirty="0" smtClean="0"/>
              <a:t>Obrázek Kartága: </a:t>
            </a:r>
            <a:r>
              <a:rPr lang="cs-CZ" dirty="0" smtClean="0">
                <a:hlinkClick r:id="rId6"/>
              </a:rPr>
              <a:t>http://commons.wikimedia.org/wiki/File:Claude_Lorrain_-_Aeneas%27s_Farewell_to_Dido_in_Carthago_-_WGA05017.jpg</a:t>
            </a:r>
            <a:endParaRPr lang="cs-CZ" dirty="0" smtClean="0"/>
          </a:p>
          <a:p>
            <a:r>
              <a:rPr lang="cs-CZ" dirty="0" smtClean="0"/>
              <a:t>Obrázek mapy: </a:t>
            </a:r>
            <a:r>
              <a:rPr lang="cs-CZ" dirty="0" smtClean="0">
                <a:hlinkClick r:id="rId7"/>
              </a:rPr>
              <a:t>http://commons.wikimedia.org/wiki/File:Route_of_Aeneas_in_the_Mediterranean_Sea_by_tom_sulcer.jpg</a:t>
            </a:r>
            <a:endParaRPr lang="cs-CZ" dirty="0" smtClean="0"/>
          </a:p>
          <a:p>
            <a:r>
              <a:rPr lang="cs-CZ" dirty="0" smtClean="0"/>
              <a:t>Obrázek Aenea s Anchisem: </a:t>
            </a:r>
            <a:r>
              <a:rPr lang="cs-CZ" dirty="0" smtClean="0">
                <a:hlinkClick r:id="rId8"/>
              </a:rPr>
              <a:t>http://commons.wikimedia.org/wiki/File:Aineias_Ankhises_Louvre_F118.jpg</a:t>
            </a:r>
            <a:endParaRPr lang="cs-CZ" dirty="0" smtClean="0"/>
          </a:p>
          <a:p>
            <a:r>
              <a:rPr lang="cs-CZ" dirty="0" smtClean="0"/>
              <a:t>Obrázek Didony: </a:t>
            </a:r>
            <a:r>
              <a:rPr lang="cs-CZ" dirty="0" smtClean="0">
                <a:hlinkClick r:id="rId9"/>
              </a:rPr>
              <a:t>http://commons.wikimedia.org/wiki/File:Death_Dido_Cayot_Louvre_MR1780.jpg</a:t>
            </a:r>
            <a:endParaRPr lang="cs-CZ" dirty="0" smtClean="0"/>
          </a:p>
          <a:p>
            <a:r>
              <a:rPr lang="cs-CZ" dirty="0" smtClean="0"/>
              <a:t>CONTE, G. B. </a:t>
            </a:r>
            <a:r>
              <a:rPr lang="cs-CZ" i="1" dirty="0" smtClean="0"/>
              <a:t>Dějiny římské literatury</a:t>
            </a:r>
            <a:r>
              <a:rPr lang="cs-CZ" dirty="0" smtClean="0"/>
              <a:t>. 1.vyd. Praha: KLP, 2003. ISBN 80-85917-87-4.</a:t>
            </a:r>
          </a:p>
          <a:p>
            <a:r>
              <a:rPr lang="cs-CZ" dirty="0" smtClean="0"/>
              <a:t>Obrázky: Klipart Microsoft Office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643px-GiorcesBardo4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928670"/>
            <a:ext cx="7361760" cy="592933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Calibri" pitchFamily="34" charset="0"/>
              </a:rPr>
              <a:t>Vergilius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r>
              <a:rPr lang="cs-CZ" dirty="0">
                <a:solidFill>
                  <a:schemeClr val="bg1"/>
                </a:solidFill>
                <a:latin typeface="Calibri" pitchFamily="34" charset="0"/>
              </a:rPr>
              <a:t>B</a:t>
            </a:r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ásník obklopen múzami.</a:t>
            </a:r>
          </a:p>
          <a:p>
            <a:r>
              <a:rPr lang="cs-CZ" dirty="0" smtClean="0">
                <a:solidFill>
                  <a:schemeClr val="bg1"/>
                </a:solidFill>
                <a:latin typeface="Calibri" pitchFamily="34" charset="0"/>
              </a:rPr>
              <a:t>Jak zní celé jméno básníka?</a:t>
            </a:r>
            <a:endParaRPr lang="cs-CZ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 pitchFamily="34" charset="0"/>
              </a:rPr>
              <a:t>Řešení</a:t>
            </a:r>
            <a:endParaRPr lang="cs-CZ" dirty="0">
              <a:latin typeface="Calibri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3600" dirty="0" smtClean="0">
                <a:latin typeface="Calibri" pitchFamily="34" charset="0"/>
              </a:rPr>
              <a:t>Publius Vergilius Maro</a:t>
            </a:r>
          </a:p>
          <a:p>
            <a:pPr algn="ctr">
              <a:buNone/>
            </a:pPr>
            <a:r>
              <a:rPr lang="cs-CZ" sz="3600" dirty="0" smtClean="0">
                <a:latin typeface="Calibri" pitchFamily="34" charset="0"/>
              </a:rPr>
              <a:t>70-19 př. n. l.</a:t>
            </a:r>
          </a:p>
          <a:p>
            <a:pPr algn="ctr">
              <a:buNone/>
            </a:pPr>
            <a:r>
              <a:rPr lang="cs-CZ" sz="3600" dirty="0" smtClean="0">
                <a:latin typeface="Calibri" pitchFamily="34" charset="0"/>
              </a:rPr>
              <a:t>Autorův život nebyl nijak pestrý, většinou se věnoval básnické tvorbě.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Vergiliův život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ln>
            <a:solidFill>
              <a:schemeClr val="bg1">
                <a:lumMod val="95000"/>
                <a:lumOff val="5000"/>
              </a:schemeClr>
            </a:solidFill>
          </a:ln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Calibri" pitchFamily="34" charset="0"/>
              </a:rPr>
              <a:t>Kde trávil většinu svého života?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Calibri" pitchFamily="34" charset="0"/>
              </a:rPr>
              <a:t>Kdo jej v tvorbě podporoval?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Calibri" pitchFamily="34" charset="0"/>
              </a:rPr>
              <a:t>Jak zemřel?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>
                <a:latin typeface="Calibri" pitchFamily="34" charset="0"/>
              </a:rPr>
              <a:t>V kterém renesančním díle vystupuje jeho postava?</a:t>
            </a:r>
            <a:endParaRPr lang="cs-CZ" dirty="0">
              <a:latin typeface="Calibri" pitchFamily="34" charset="0"/>
            </a:endParaRPr>
          </a:p>
        </p:txBody>
      </p:sp>
      <p:pic>
        <p:nvPicPr>
          <p:cNvPr id="5" name="Zástupný symbol pro obsah 4" descr="408px-Publius_Vergilius_Maro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28673" y="1646238"/>
            <a:ext cx="3077654" cy="45259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Vergilius žil vzdálen městskému životu, bydlel na venkově.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Byl podporován Maecenatem.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Zahynul při námořním neštěstí na cestě                     z Řecka.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Postava Vergilia vystupuje v díle italského spisovatele Dante Alighieriho Božská komedie.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Aeneis</a:t>
            </a:r>
            <a:endParaRPr lang="cs-CZ" dirty="0"/>
          </a:p>
        </p:txBody>
      </p:sp>
      <p:pic>
        <p:nvPicPr>
          <p:cNvPr id="6" name="Zástupný symbol pro obsah 5" descr="754px-Claude_Lorrain_-_Aeneas's_Farewell_to_Dido_in_Carthago_-_WGA0501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7158" y="1214422"/>
            <a:ext cx="4143404" cy="5072097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dlouho psal autor toto dílo?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Jak mělo dílo po básníkově smrti dopadnout?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Které dílo v řecké literatuře je tematicky podobné?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Která bohyně je matkou Aenea?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 smtClean="0"/>
              <a:t>Vergilius psal Aeneidu téměř 10 let.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Jeho přáním bylo Aeneidu spálit, protože ji nestihl zkontrolovat. Caesar tomu zabránil.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Co je pro Římany Aeneis, to je pro Řeky Homérova Odyssea.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Afrodita je matkou Aenea.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Augustus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Císař Augustus odvozoval od hrdiny Aenea svůj božský původ.</a:t>
            </a:r>
            <a:endParaRPr lang="cs-CZ" dirty="0"/>
          </a:p>
        </p:txBody>
      </p:sp>
      <p:pic>
        <p:nvPicPr>
          <p:cNvPr id="5" name="Zástupný symbol pro obsah 4" descr="Statue-Augustus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58846" y="1646238"/>
            <a:ext cx="3017308" cy="452596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Aeneis - kniha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cs-CZ" sz="2900" b="1" dirty="0" smtClean="0"/>
              <a:t>O válce zpívám a reku, jenž první z krajiny trojské</a:t>
            </a:r>
          </a:p>
          <a:p>
            <a:pPr algn="ctr">
              <a:buNone/>
            </a:pPr>
            <a:r>
              <a:rPr lang="cs-CZ" sz="2900" b="1" dirty="0" smtClean="0"/>
              <a:t>připlul k italské zemi, hnán osudem, k lavinským břehům,</a:t>
            </a:r>
          </a:p>
          <a:p>
            <a:pPr algn="ctr">
              <a:buNone/>
            </a:pPr>
            <a:r>
              <a:rPr lang="cs-CZ" sz="2900" b="1" dirty="0" smtClean="0"/>
              <a:t>vyhnanec, dlouhý čas je po zemích štvala i mořích</a:t>
            </a:r>
          </a:p>
          <a:p>
            <a:pPr algn="ctr">
              <a:buNone/>
            </a:pPr>
            <a:r>
              <a:rPr lang="cs-CZ" sz="2900" b="1" dirty="0" smtClean="0"/>
              <a:t>božská moc: zlý Iunonin hněv, jenž nedal se smířit.</a:t>
            </a:r>
          </a:p>
          <a:p>
            <a:pPr algn="ctr">
              <a:buNone/>
            </a:pPr>
            <a:r>
              <a:rPr lang="cs-CZ" sz="2900" b="1" dirty="0" smtClean="0"/>
              <a:t>Mnoho i trpěl válkou, než konečně, založiv město, </a:t>
            </a:r>
          </a:p>
          <a:p>
            <a:pPr algn="ctr">
              <a:buNone/>
            </a:pPr>
            <a:r>
              <a:rPr lang="cs-CZ" sz="2900" b="1" dirty="0" smtClean="0"/>
              <a:t>usídlil v Latiu bohy: tak povstal Latinský národ,</a:t>
            </a:r>
          </a:p>
          <a:p>
            <a:pPr algn="ctr">
              <a:buNone/>
            </a:pPr>
            <a:r>
              <a:rPr lang="cs-CZ" sz="2900" b="1" dirty="0" smtClean="0"/>
              <a:t>dávní praotci albští, a římské vysoké hradby.</a:t>
            </a:r>
            <a:endParaRPr lang="cs-CZ" sz="2900" b="1" dirty="0"/>
          </a:p>
        </p:txBody>
      </p:sp>
      <p:sp>
        <p:nvSpPr>
          <p:cNvPr id="4" name="Oválný popisek 3"/>
          <p:cNvSpPr/>
          <p:nvPr/>
        </p:nvSpPr>
        <p:spPr>
          <a:xfrm>
            <a:off x="0" y="4429132"/>
            <a:ext cx="3071834" cy="1785950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Odkud je Aeneas?</a:t>
            </a:r>
          </a:p>
          <a:p>
            <a:pPr algn="ctr"/>
            <a:r>
              <a:rPr lang="cs-CZ" b="1" dirty="0" smtClean="0"/>
              <a:t>Proč opustil svou vlast?</a:t>
            </a:r>
            <a:endParaRPr lang="cs-CZ" b="1" dirty="0"/>
          </a:p>
        </p:txBody>
      </p:sp>
      <p:sp>
        <p:nvSpPr>
          <p:cNvPr id="5" name="Oválný popisek 4"/>
          <p:cNvSpPr/>
          <p:nvPr/>
        </p:nvSpPr>
        <p:spPr>
          <a:xfrm>
            <a:off x="3428992" y="4572008"/>
            <a:ext cx="2786082" cy="1714512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Jaká byla jeho cesta?</a:t>
            </a:r>
          </a:p>
          <a:p>
            <a:pPr algn="ctr"/>
            <a:r>
              <a:rPr lang="cs-CZ" b="1" dirty="0" smtClean="0"/>
              <a:t>Kdo je to Iuno?</a:t>
            </a:r>
            <a:endParaRPr lang="cs-CZ" b="1" dirty="0"/>
          </a:p>
        </p:txBody>
      </p:sp>
      <p:sp>
        <p:nvSpPr>
          <p:cNvPr id="6" name="Oválný popisek 5"/>
          <p:cNvSpPr/>
          <p:nvPr/>
        </p:nvSpPr>
        <p:spPr>
          <a:xfrm>
            <a:off x="6391704" y="4429132"/>
            <a:ext cx="2786050" cy="1857388"/>
          </a:xfrm>
          <a:prstGeom prst="wedgeEllipseCallou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Co Aeneas založil?</a:t>
            </a:r>
          </a:p>
          <a:p>
            <a:pPr algn="ctr"/>
            <a:r>
              <a:rPr lang="cs-CZ" b="1" dirty="0" smtClean="0"/>
              <a:t>Kdo to jsou Latinové?</a:t>
            </a:r>
            <a:endParaRPr lang="cs-CZ" b="1" dirty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Došky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í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180</TotalTime>
  <Words>703</Words>
  <Application>Microsoft Office PowerPoint</Application>
  <PresentationFormat>Předvádění na obrazovce (4:3)</PresentationFormat>
  <Paragraphs>131</Paragraphs>
  <Slides>19</Slides>
  <Notes>19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Lití písma</vt:lpstr>
      <vt:lpstr>Vergilius</vt:lpstr>
      <vt:lpstr>Vergilius</vt:lpstr>
      <vt:lpstr>Řešení</vt:lpstr>
      <vt:lpstr>Vergiliův život</vt:lpstr>
      <vt:lpstr>Řešení</vt:lpstr>
      <vt:lpstr>Aeneis</vt:lpstr>
      <vt:lpstr>Řešení</vt:lpstr>
      <vt:lpstr>Augustus</vt:lpstr>
      <vt:lpstr>Aeneis - kniha I.</vt:lpstr>
      <vt:lpstr>Aeneova cesta z Troje do Itálie</vt:lpstr>
      <vt:lpstr>Řešení</vt:lpstr>
      <vt:lpstr>Aeneas prchá z hořící Troje a zachraňuje otce, kterého odnáší na zádech. </vt:lpstr>
      <vt:lpstr>Dido</vt:lpstr>
      <vt:lpstr>Řešení</vt:lpstr>
      <vt:lpstr>Bukolika</vt:lpstr>
      <vt:lpstr>Řešení</vt:lpstr>
      <vt:lpstr>Georgika</vt:lpstr>
      <vt:lpstr>Řešení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jitulis</dc:creator>
  <cp:lastModifiedBy>jitulis</cp:lastModifiedBy>
  <cp:revision>26</cp:revision>
  <dcterms:created xsi:type="dcterms:W3CDTF">2013-05-27T15:50:42Z</dcterms:created>
  <dcterms:modified xsi:type="dcterms:W3CDTF">2013-12-10T06:26:14Z</dcterms:modified>
</cp:coreProperties>
</file>