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5" r:id="rId2"/>
    <p:sldId id="257" r:id="rId3"/>
    <p:sldId id="264" r:id="rId4"/>
    <p:sldId id="259" r:id="rId5"/>
    <p:sldId id="260" r:id="rId6"/>
    <p:sldId id="266" r:id="rId7"/>
    <p:sldId id="267" r:id="rId8"/>
    <p:sldId id="261" r:id="rId9"/>
    <p:sldId id="268" r:id="rId10"/>
    <p:sldId id="269" r:id="rId11"/>
    <p:sldId id="262" r:id="rId12"/>
    <p:sldId id="263" r:id="rId13"/>
    <p:sldId id="25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0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E12B76-5023-40D2-8563-B639EE054CD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02DBE5-43E9-48C2-B402-31D7FDFE8CE7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196232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6F95D2-67DF-483D-9DEC-40219591D4C4}" type="slidenum">
              <a:rPr lang="cs-CZ"/>
              <a:pPr/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2DBE5-43E9-48C2-B402-31D7FDFE8CE7}" type="slidenum">
              <a:rPr lang="cs-CZ" smtClean="0"/>
              <a:pPr/>
              <a:t>10</a:t>
            </a:fld>
            <a:endParaRPr lang="cs-CZ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2DBE5-43E9-48C2-B402-31D7FDFE8CE7}" type="slidenum">
              <a:rPr lang="cs-CZ" smtClean="0"/>
              <a:pPr/>
              <a:t>11</a:t>
            </a:fld>
            <a:endParaRPr lang="cs-CZ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2DBE5-43E9-48C2-B402-31D7FDFE8CE7}" type="slidenum">
              <a:rPr lang="cs-CZ" smtClean="0"/>
              <a:pPr/>
              <a:t>12</a:t>
            </a:fld>
            <a:endParaRPr lang="cs-CZ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2DBE5-43E9-48C2-B402-31D7FDFE8CE7}" type="slidenum">
              <a:rPr lang="cs-CZ" smtClean="0"/>
              <a:pPr/>
              <a:t>13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2DBE5-43E9-48C2-B402-31D7FDFE8CE7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2DBE5-43E9-48C2-B402-31D7FDFE8CE7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2DBE5-43E9-48C2-B402-31D7FDFE8CE7}" type="slidenum">
              <a:rPr lang="cs-CZ" smtClean="0"/>
              <a:pPr/>
              <a:t>4</a:t>
            </a:fld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2DBE5-43E9-48C2-B402-31D7FDFE8CE7}" type="slidenum">
              <a:rPr lang="cs-CZ" smtClean="0"/>
              <a:pPr/>
              <a:t>5</a:t>
            </a:fld>
            <a:endParaRPr 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2DBE5-43E9-48C2-B402-31D7FDFE8CE7}" type="slidenum">
              <a:rPr lang="cs-CZ" smtClean="0"/>
              <a:pPr/>
              <a:t>6</a:t>
            </a:fld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2DBE5-43E9-48C2-B402-31D7FDFE8CE7}" type="slidenum">
              <a:rPr lang="cs-CZ" smtClean="0"/>
              <a:pPr/>
              <a:t>7</a:t>
            </a:fld>
            <a:endParaRPr 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2DBE5-43E9-48C2-B402-31D7FDFE8CE7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2DBE5-43E9-48C2-B402-31D7FDFE8CE7}" type="slidenum">
              <a:rPr lang="cs-CZ" smtClean="0"/>
              <a:pPr/>
              <a:t>9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EA227F6-AD34-4E81-8CE2-FF1F98A2A92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8225943-592B-41FD-97A2-CABE3DBDFD6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A227F6-AD34-4E81-8CE2-FF1F98A2A92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225943-592B-41FD-97A2-CABE3DBDFD6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EA227F6-AD34-4E81-8CE2-FF1F98A2A92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8225943-592B-41FD-97A2-CABE3DBDFD6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A227F6-AD34-4E81-8CE2-FF1F98A2A92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225943-592B-41FD-97A2-CABE3DBDFD6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EA227F6-AD34-4E81-8CE2-FF1F98A2A92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8225943-592B-41FD-97A2-CABE3DBDFD6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A227F6-AD34-4E81-8CE2-FF1F98A2A92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225943-592B-41FD-97A2-CABE3DBDFD6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A227F6-AD34-4E81-8CE2-FF1F98A2A92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225943-592B-41FD-97A2-CABE3DBDFD6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A227F6-AD34-4E81-8CE2-FF1F98A2A92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225943-592B-41FD-97A2-CABE3DBDFD6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EA227F6-AD34-4E81-8CE2-FF1F98A2A92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225943-592B-41FD-97A2-CABE3DBDFD6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A227F6-AD34-4E81-8CE2-FF1F98A2A92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225943-592B-41FD-97A2-CABE3DBDFD6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A227F6-AD34-4E81-8CE2-FF1F98A2A92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225943-592B-41FD-97A2-CABE3DBDFD60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dirty="0" smtClean="0"/>
              <a:t>Kliknutím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EA227F6-AD34-4E81-8CE2-FF1F98A2A920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8225943-592B-41FD-97A2-CABE3DBDFD6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3238"/>
            <a:ext cx="7772400" cy="4318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3600" b="1" dirty="0" smtClean="0">
                <a:solidFill>
                  <a:schemeClr val="tx2">
                    <a:satMod val="130000"/>
                  </a:schemeClr>
                </a:solidFill>
                <a:latin typeface="Calibri" pitchFamily="34" charset="0"/>
                <a:cs typeface="Calibri" pitchFamily="34" charset="0"/>
              </a:rPr>
              <a:t>Horatius</a:t>
            </a:r>
            <a:endParaRPr lang="cs-CZ" sz="3600" b="1" dirty="0">
              <a:solidFill>
                <a:schemeClr val="tx2">
                  <a:satMod val="13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8196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Gymn</a:t>
            </a:r>
            <a:r>
              <a:rPr lang="cs-CZ" sz="2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0786954"/>
              </p:ext>
            </p:extLst>
          </p:nvPr>
        </p:nvGraphicFramePr>
        <p:xfrm>
          <a:off x="728663" y="2492375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Tematická oblast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>
                          <a:latin typeface="Calibri" pitchFamily="34" charset="0"/>
                          <a:cs typeface="Calibri" pitchFamily="34" charset="0"/>
                        </a:rPr>
                        <a:t>Antika</a:t>
                      </a:r>
                      <a:endParaRPr lang="cs-CZ" b="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Datum vytvoření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11. 6. 2013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>
                          <a:latin typeface="Calibri" pitchFamily="34" charset="0"/>
                          <a:cs typeface="Calibri" pitchFamily="34" charset="0"/>
                        </a:rPr>
                        <a:t>Ročník 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První</a:t>
                      </a:r>
                      <a:r>
                        <a:rPr lang="cs-CZ" baseline="0" dirty="0" smtClean="0">
                          <a:latin typeface="Calibri" pitchFamily="34" charset="0"/>
                          <a:cs typeface="Calibri" pitchFamily="34" charset="0"/>
                        </a:rPr>
                        <a:t> ročník gymnázia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>
                          <a:latin typeface="Calibri" pitchFamily="34" charset="0"/>
                          <a:cs typeface="Calibri" pitchFamily="34" charset="0"/>
                        </a:rPr>
                        <a:t>Stručný obsah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Horatius a jeho tvorba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Způsob využití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>
                          <a:latin typeface="Calibri" pitchFamily="34" charset="0"/>
                          <a:cs typeface="Calibri" pitchFamily="34" charset="0"/>
                        </a:rPr>
                        <a:t>Výklad učiva o Horatiovi doplněný ukázkami z díla                             a otázkami, po kterých hned následuje řešení.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Autor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Mgr. Martina</a:t>
                      </a:r>
                      <a:r>
                        <a:rPr lang="cs-CZ" baseline="0" dirty="0" smtClean="0">
                          <a:latin typeface="Calibri" pitchFamily="34" charset="0"/>
                          <a:cs typeface="Calibri" pitchFamily="34" charset="0"/>
                        </a:rPr>
                        <a:t> Svízelová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Kód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VY_32_INOVACE_16_CSVI16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22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14290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Řešení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Text 1: Milostná poezie.</a:t>
            </a:r>
          </a:p>
          <a:p>
            <a:r>
              <a:rPr lang="cs-CZ" dirty="0" smtClean="0">
                <a:latin typeface="Calibri" pitchFamily="34" charset="0"/>
              </a:rPr>
              <a:t>Text 2: Pomníkem je myšleno básníkovo dílo, které přetrvá i po jeho smrti. 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Ódy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7901014" cy="4525963"/>
          </a:xfrm>
        </p:spPr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4 knihy lyrických básní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Tyto básně nevznikaly z autorova bezprostředního prožitku, ale spíše rozumovou úvahou.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Obsah je různorodý: přátelství, láska, životní moudrost, oslavování bohů, události z vlastního života.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Listy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2 knihy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Autor ve veršovaných dopisech radí přátelům.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Významný je list O umění básnickém, kde se autor zamýšlí nad poezií.</a:t>
            </a:r>
          </a:p>
          <a:p>
            <a:pPr>
              <a:buNone/>
            </a:pPr>
            <a:r>
              <a:rPr lang="cs-CZ" i="1" dirty="0" smtClean="0">
                <a:latin typeface="Calibri" pitchFamily="34" charset="0"/>
                <a:cs typeface="Calibri" pitchFamily="34" charset="0"/>
              </a:rPr>
              <a:t>Silám svým úměrnou látku si berte, kdo tvoříte dílo mimoto dumejte dlouho, co bedra jsou schopná vám unést, čemu se vzpírají as.</a:t>
            </a:r>
          </a:p>
          <a:p>
            <a:pPr>
              <a:buNone/>
            </a:pPr>
            <a:r>
              <a:rPr lang="cs-CZ" i="1" dirty="0" smtClean="0">
                <a:latin typeface="Calibri" pitchFamily="34" charset="0"/>
                <a:cs typeface="Calibri" pitchFamily="34" charset="0"/>
              </a:rPr>
              <a:t>V řazení slov vždy vkusný a rozvážný, nech ať si autor slíbené básně zvolí hned to, hned zamítne ono.</a:t>
            </a:r>
            <a:endParaRPr lang="cs-CZ" i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Zdroje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Horatius:http://commons.wikimedia.org/wiki/File:Quintus_Horatius_Flaccus.jpg?uselang=cs 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CONTE, G. B. </a:t>
            </a:r>
            <a:r>
              <a:rPr lang="cs-CZ" i="1" dirty="0" smtClean="0">
                <a:latin typeface="Calibri" pitchFamily="34" charset="0"/>
                <a:cs typeface="Calibri" pitchFamily="34" charset="0"/>
              </a:rPr>
              <a:t>Dějiny římské literatury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. 1. vyd. Praha: KLP, 2003. ISBN 80-85917-87-4.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HORATIUS. </a:t>
            </a:r>
            <a:r>
              <a:rPr lang="cs-CZ" i="1" dirty="0" smtClean="0">
                <a:latin typeface="Calibri" pitchFamily="34" charset="0"/>
                <a:cs typeface="Calibri" pitchFamily="34" charset="0"/>
              </a:rPr>
              <a:t>Vavřín a Réva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. 1. vyd. </a:t>
            </a:r>
            <a:r>
              <a:rPr lang="cs-CZ" smtClean="0">
                <a:latin typeface="Calibri" pitchFamily="34" charset="0"/>
                <a:cs typeface="Calibri" pitchFamily="34" charset="0"/>
              </a:rPr>
              <a:t>Praha: Odeon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1972.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08630"/>
          </a:xfrm>
        </p:spPr>
        <p:txBody>
          <a:bodyPr/>
          <a:lstStyle/>
          <a:p>
            <a:r>
              <a:rPr lang="cs-CZ" dirty="0" smtClean="0"/>
              <a:t>Horatius</a:t>
            </a:r>
            <a:endParaRPr lang="cs-CZ" dirty="0"/>
          </a:p>
        </p:txBody>
      </p:sp>
      <p:pic>
        <p:nvPicPr>
          <p:cNvPr id="7" name="Zástupný symbol pro obsah 6" descr="Quintus_Horatius_Flaccus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285720" y="1071546"/>
            <a:ext cx="3000396" cy="5786454"/>
          </a:xfrm>
        </p:spPr>
      </p:pic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3286116" y="1285860"/>
            <a:ext cx="4929222" cy="5286412"/>
          </a:xfrm>
        </p:spPr>
        <p:txBody>
          <a:bodyPr>
            <a:normAutofit fontScale="92500"/>
          </a:bodyPr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Quintus Horatius Flaccus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65-8 př. n. l.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Jeho otec, bohatý propuštěnec, jej dal v Římě na studia a pak jej poslal do Athén.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Po neúspěšné vojenské kariéře působil v Římě jako úředník.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Dostal se do vysoké společnosti a po zbytek života byl hmotně zajištěn.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Básník měl úzké vztahy                         s císařem Augustem.</a:t>
            </a:r>
          </a:p>
          <a:p>
            <a:endParaRPr lang="cs-CZ" dirty="0"/>
          </a:p>
        </p:txBody>
      </p:sp>
      <p:sp>
        <p:nvSpPr>
          <p:cNvPr id="5" name="Zaoblený obdélníkový popisek 4"/>
          <p:cNvSpPr/>
          <p:nvPr/>
        </p:nvSpPr>
        <p:spPr>
          <a:xfrm>
            <a:off x="6429388" y="500042"/>
            <a:ext cx="1714512" cy="642942"/>
          </a:xfrm>
          <a:prstGeom prst="wedgeRoundRectCallout">
            <a:avLst>
              <a:gd name="adj1" fmla="val 40921"/>
              <a:gd name="adj2" fmla="val 212207"/>
              <a:gd name="adj3" fmla="val 16667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atin typeface="Calibri" pitchFamily="34" charset="0"/>
              </a:rPr>
              <a:t>Kdo je to propuštěnec?</a:t>
            </a:r>
            <a:endParaRPr lang="cs-CZ" b="1" dirty="0">
              <a:latin typeface="Calibri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7572364" y="5500678"/>
            <a:ext cx="1571636" cy="135732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atin typeface="Calibri" pitchFamily="34" charset="0"/>
              </a:rPr>
              <a:t>Bývalý otrok, který dostal od svého pána svobodu.</a:t>
            </a:r>
            <a:endParaRPr lang="cs-CZ" b="1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Známý Horatiův výrok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CARPE DIEM!</a:t>
            </a:r>
          </a:p>
          <a:p>
            <a:pPr algn="ctr">
              <a:buNone/>
            </a:pPr>
            <a:endParaRPr lang="cs-CZ" dirty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UŽIJ DNE!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Dílo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Vergilius, který byl jeho přítelem, ho představil Maecenatovi, jenž podporoval umění.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Horatius patří do zlatého období římské literatury.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Horatiova tvorba upřednostňuje rozum                      a zkušenosti před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city.</a:t>
            </a: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Psal satiru, přírodní, reflexivní a vlasteneckou lyriku a také filozofickou poezii.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Jeho poezie byla přijímána publikem chladně, stěžuje si na to i sám Horatius. 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aoblený obdélníkový popisek 3"/>
          <p:cNvSpPr/>
          <p:nvPr/>
        </p:nvSpPr>
        <p:spPr>
          <a:xfrm>
            <a:off x="3643306" y="714356"/>
            <a:ext cx="2714644" cy="714380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atin typeface="Calibri" pitchFamily="34" charset="0"/>
              </a:rPr>
              <a:t>Kdo je to Vergilius? 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3714744" y="5643578"/>
            <a:ext cx="3000396" cy="8572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  <a:latin typeface="Calibri" pitchFamily="34" charset="0"/>
              </a:rPr>
              <a:t>Vergilius je nejvýznamnější římský básník zlatého období.</a:t>
            </a: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239000" cy="1143000"/>
          </a:xfrm>
        </p:spPr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Epody neboli Jamby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17 básnických skladeb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Nalezneme zde básně útočné, erotické i občanské a další.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2844" y="214290"/>
            <a:ext cx="7715304" cy="1000132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latin typeface="Calibri" pitchFamily="34" charset="0"/>
              </a:rPr>
              <a:t>Ukázka - </a:t>
            </a:r>
            <a:br>
              <a:rPr lang="cs-CZ" dirty="0" smtClean="0">
                <a:latin typeface="Calibri" pitchFamily="34" charset="0"/>
              </a:rPr>
            </a:br>
            <a:r>
              <a:rPr lang="cs-CZ" sz="2200" dirty="0" smtClean="0">
                <a:latin typeface="Calibri" pitchFamily="34" charset="0"/>
              </a:rPr>
              <a:t>Co v těchto textech autor kritizuje?</a:t>
            </a:r>
            <a:br>
              <a:rPr lang="cs-CZ" sz="2200" dirty="0" smtClean="0">
                <a:latin typeface="Calibri" pitchFamily="34" charset="0"/>
              </a:rPr>
            </a:br>
            <a:r>
              <a:rPr lang="cs-CZ" sz="2200" dirty="0" smtClean="0">
                <a:latin typeface="Calibri" pitchFamily="34" charset="0"/>
              </a:rPr>
              <a:t>Jak nazýváme text, kde se setkáváme s Odlehčenou  kritikou?</a:t>
            </a:r>
            <a:endParaRPr lang="cs-CZ" sz="2200" dirty="0">
              <a:latin typeface="Calibri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Text 1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Text 2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2"/>
          </p:nvPr>
        </p:nvSpPr>
        <p:spPr>
          <a:xfrm>
            <a:off x="142844" y="1500174"/>
            <a:ext cx="3929090" cy="4326466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Vracím se, odkud jsem vyšel: že nikdo jak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lakomec, není spokojen sám a chválí spíš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ty, co jdou opačnou cestou. Sžírá se,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jestliže dojí víc koza, jež sousedům patří,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s četnějším zástupem chudších, než sám 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je, se neporovnává, a jen jedny i druhé se 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všemožně překonat pachtí. […]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Takto se stává, že můžem jen zřídka 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člověka nalézt, který by přiznal, že 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šťastně tu žil a s prožitou dobou 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spokojen, jak sytý host by odcházel                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z života svého.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4"/>
          </p:nvPr>
        </p:nvSpPr>
        <p:spPr>
          <a:xfrm>
            <a:off x="3857620" y="1357298"/>
            <a:ext cx="4071966" cy="454078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Kdyby se někdo teď ptal, kam mířím, řekl 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bych: ,,Hlupci, zatímco chrání se chyb, se 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do chyb opačných řítí.“ Zženštilec s tunikou 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na zem se prochází, jiný zas chodí s necudně 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vykasanou až k slabinám. Ruffilus švihák šíří 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pastilek vůni, jiný zas páchne jako kozel. 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Střední cesta nám chybí. […]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Kterýsi věhlasný muž, když vycházel z hampejzu, 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zvolal moudrý a vznešený Cato: ,,Buď sláva tvé 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ušlechtilosti! Neboť když naběhnou žíly tou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hanebnou smyslnou vášní, sem mají mladíci 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r>
              <a:rPr lang="cs-CZ" sz="1400" dirty="0" smtClean="0">
                <a:latin typeface="Calibri" pitchFamily="34" charset="0"/>
              </a:rPr>
              <a:t>chodit a nesvádět manželky cizí!“</a:t>
            </a:r>
            <a:endParaRPr lang="cs-CZ" sz="1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Řešení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Text 1: Autor kritizuje věčně nespokojené lidi, kteří neustále závidí svému okolí.</a:t>
            </a:r>
          </a:p>
          <a:p>
            <a:r>
              <a:rPr lang="cs-CZ" dirty="0" smtClean="0">
                <a:latin typeface="Calibri" pitchFamily="34" charset="0"/>
              </a:rPr>
              <a:t>Text 2: Horatius vytýká krajnosti v chování                   a oblékání. A vyzývá ke zlaté střední cestě                   a umírněnosti. Staví se proti vztahům s vdanými ženami.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Kritiku společnosti s humorem podanou 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nazýváme satira.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Satiry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alibri" pitchFamily="34" charset="0"/>
                <a:cs typeface="Calibri" pitchFamily="34" charset="0"/>
              </a:rPr>
              <a:t>3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knihy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Vysmívá se lidské hlouposti, vypravuje zábavné příběhy, hájí se proti literárním protivníkům, na způsobu stravování ukazuje, jak ctnostně žít.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latin typeface="Calibri" pitchFamily="34" charset="0"/>
              </a:rPr>
              <a:t>Ukázka - Ódy</a:t>
            </a:r>
            <a:br>
              <a:rPr lang="cs-CZ" dirty="0" smtClean="0">
                <a:latin typeface="Calibri" pitchFamily="34" charset="0"/>
              </a:rPr>
            </a:br>
            <a:r>
              <a:rPr lang="cs-CZ" sz="2200" dirty="0" smtClean="0">
                <a:latin typeface="Calibri" pitchFamily="34" charset="0"/>
              </a:rPr>
              <a:t>O jaký druh poezie se jedná v textu 1? </a:t>
            </a:r>
            <a:br>
              <a:rPr lang="cs-CZ" sz="2200" dirty="0" smtClean="0">
                <a:latin typeface="Calibri" pitchFamily="34" charset="0"/>
              </a:rPr>
            </a:br>
            <a:r>
              <a:rPr lang="cs-CZ" sz="2200" dirty="0" smtClean="0">
                <a:latin typeface="Calibri" pitchFamily="34" charset="0"/>
              </a:rPr>
              <a:t>Co myslí básník pomníkem v textu 2?</a:t>
            </a:r>
            <a:endParaRPr lang="cs-CZ" sz="2200" dirty="0">
              <a:latin typeface="Calibri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Text 1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Text 2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>
                <a:latin typeface="Calibri" pitchFamily="34" charset="0"/>
              </a:rPr>
              <a:t>Dokud měla jsi v lásce 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mne a tvou šíji jak sníh 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nesvíral v náruči soupeř 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mladší a šťastnější, 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větší blaho než král 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perský jsem prožíval.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>
                <a:latin typeface="Calibri" pitchFamily="34" charset="0"/>
              </a:rPr>
              <a:t>Pomník, stvořený mnou, 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předčí i pevný bronz, 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předčí pradávný tvar 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královských pyramid, 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ani ničivý déšť, ani zlý 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severák, ani prchavý 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čas, proudy dnů bez 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konce nikdy nebudou 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sto vniveč ho obrátit.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142</TotalTime>
  <Words>777</Words>
  <Application>Microsoft Office PowerPoint</Application>
  <PresentationFormat>Předvádění na obrazovce (4:3)</PresentationFormat>
  <Paragraphs>124</Paragraphs>
  <Slides>13</Slides>
  <Notes>13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Bohatý</vt:lpstr>
      <vt:lpstr>Horatius</vt:lpstr>
      <vt:lpstr>Horatius</vt:lpstr>
      <vt:lpstr>Známý Horatiův výrok</vt:lpstr>
      <vt:lpstr>Dílo</vt:lpstr>
      <vt:lpstr>Epody neboli Jamby</vt:lpstr>
      <vt:lpstr>Ukázka -  Co v těchto textech autor kritizuje? Jak nazýváme text, kde se setkáváme s Odlehčenou  kritikou?</vt:lpstr>
      <vt:lpstr>Řešení</vt:lpstr>
      <vt:lpstr>Satiry</vt:lpstr>
      <vt:lpstr>Ukázka - Ódy O jaký druh poezie se jedná v textu 1?  Co myslí básník pomníkem v textu 2?</vt:lpstr>
      <vt:lpstr>Řešení</vt:lpstr>
      <vt:lpstr>Ódy</vt:lpstr>
      <vt:lpstr>Listy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jitulis</dc:creator>
  <cp:lastModifiedBy>jitulis</cp:lastModifiedBy>
  <cp:revision>23</cp:revision>
  <dcterms:created xsi:type="dcterms:W3CDTF">2013-06-12T15:20:47Z</dcterms:created>
  <dcterms:modified xsi:type="dcterms:W3CDTF">2013-12-10T06:27:40Z</dcterms:modified>
</cp:coreProperties>
</file>