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4" r:id="rId2"/>
    <p:sldId id="263" r:id="rId3"/>
    <p:sldId id="267" r:id="rId4"/>
    <p:sldId id="257" r:id="rId5"/>
    <p:sldId id="260" r:id="rId6"/>
    <p:sldId id="261" r:id="rId7"/>
    <p:sldId id="262" r:id="rId8"/>
    <p:sldId id="265" r:id="rId9"/>
    <p:sldId id="266" r:id="rId10"/>
    <p:sldId id="259" r:id="rId11"/>
    <p:sldId id="258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014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EC42A8-44F9-413B-A649-7AF18B3434E0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CC6EE1-3231-4A2A-ADFE-B502B45D3A51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9231546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dirty="0" smtClean="0"/>
          </a:p>
        </p:txBody>
      </p:sp>
      <p:sp>
        <p:nvSpPr>
          <p:cNvPr id="1126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577DA85-2AC0-445F-8786-A72D6B5E1759}" type="slidenum">
              <a:rPr lang="cs-CZ" smtClean="0"/>
              <a:pPr/>
              <a:t>1</a:t>
            </a:fld>
            <a:endParaRPr lang="cs-CZ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CC6EE1-3231-4A2A-ADFE-B502B45D3A51}" type="slidenum">
              <a:rPr lang="cs-CZ" smtClean="0"/>
              <a:pPr/>
              <a:t>10</a:t>
            </a:fld>
            <a:endParaRPr lang="cs-CZ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CC6EE1-3231-4A2A-ADFE-B502B45D3A51}" type="slidenum">
              <a:rPr lang="cs-CZ" smtClean="0"/>
              <a:pPr/>
              <a:t>11</a:t>
            </a:fld>
            <a:endParaRPr lang="cs-CZ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CC6EE1-3231-4A2A-ADFE-B502B45D3A51}" type="slidenum">
              <a:rPr lang="cs-CZ" smtClean="0"/>
              <a:pPr/>
              <a:t>2</a:t>
            </a:fld>
            <a:endParaRPr lang="cs-CZ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CC6EE1-3231-4A2A-ADFE-B502B45D3A51}" type="slidenum">
              <a:rPr lang="cs-CZ" smtClean="0"/>
              <a:pPr/>
              <a:t>3</a:t>
            </a:fld>
            <a:endParaRPr lang="cs-CZ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CC6EE1-3231-4A2A-ADFE-B502B45D3A51}" type="slidenum">
              <a:rPr lang="cs-CZ" smtClean="0"/>
              <a:pPr/>
              <a:t>4</a:t>
            </a:fld>
            <a:endParaRPr lang="cs-CZ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CC6EE1-3231-4A2A-ADFE-B502B45D3A51}" type="slidenum">
              <a:rPr lang="cs-CZ" smtClean="0"/>
              <a:pPr/>
              <a:t>5</a:t>
            </a:fld>
            <a:endParaRPr lang="cs-CZ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CC6EE1-3231-4A2A-ADFE-B502B45D3A51}" type="slidenum">
              <a:rPr lang="cs-CZ" smtClean="0"/>
              <a:pPr/>
              <a:t>6</a:t>
            </a:fld>
            <a:endParaRPr lang="cs-CZ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CC6EE1-3231-4A2A-ADFE-B502B45D3A51}" type="slidenum">
              <a:rPr lang="cs-CZ" smtClean="0"/>
              <a:pPr/>
              <a:t>7</a:t>
            </a:fld>
            <a:endParaRPr lang="cs-CZ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CC6EE1-3231-4A2A-ADFE-B502B45D3A51}" type="slidenum">
              <a:rPr lang="cs-CZ" smtClean="0"/>
              <a:pPr/>
              <a:t>8</a:t>
            </a:fld>
            <a:endParaRPr lang="cs-CZ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CC6EE1-3231-4A2A-ADFE-B502B45D3A51}" type="slidenum">
              <a:rPr lang="cs-CZ" smtClean="0"/>
              <a:pPr/>
              <a:t>9</a:t>
            </a:fld>
            <a:endParaRPr lang="cs-CZ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BD853-4787-4DAD-90D8-7D44E132CCAF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14D01-0897-454B-A669-7B85155ED644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758847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BD853-4787-4DAD-90D8-7D44E132CCAF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14D01-0897-454B-A669-7B85155ED644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915170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BD853-4787-4DAD-90D8-7D44E132CCAF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14D01-0897-454B-A669-7B85155ED644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494035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BD853-4787-4DAD-90D8-7D44E132CCAF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14D01-0897-454B-A669-7B85155ED644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7548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BD853-4787-4DAD-90D8-7D44E132CCAF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14D01-0897-454B-A669-7B85155ED644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126960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BD853-4787-4DAD-90D8-7D44E132CCAF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14D01-0897-454B-A669-7B85155ED644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861303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BD853-4787-4DAD-90D8-7D44E132CCAF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14D01-0897-454B-A669-7B85155ED644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245800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BD853-4787-4DAD-90D8-7D44E132CCAF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14D01-0897-454B-A669-7B85155ED644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396906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BD853-4787-4DAD-90D8-7D44E132CCAF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14D01-0897-454B-A669-7B85155ED644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690286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BD853-4787-4DAD-90D8-7D44E132CCAF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14D01-0897-454B-A669-7B85155ED644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837506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BD853-4787-4DAD-90D8-7D44E132CCAF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14D01-0897-454B-A669-7B85155ED644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252406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ABD853-4787-4DAD-90D8-7D44E132CCAF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C14D01-0897-454B-A669-7B85155ED644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4020433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22030" y="1556792"/>
            <a:ext cx="8229600" cy="576064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sz="3600" dirty="0" smtClean="0">
                <a:latin typeface="Calibri" pitchFamily="34" charset="0"/>
              </a:rPr>
              <a:t>Seneca a Petronius</a:t>
            </a:r>
            <a:endParaRPr lang="cs-CZ" sz="3600" dirty="0">
              <a:latin typeface="Calibri" pitchFamily="34" charset="0"/>
            </a:endParaRPr>
          </a:p>
        </p:txBody>
      </p:sp>
      <p:sp>
        <p:nvSpPr>
          <p:cNvPr id="3075" name="Podnadpis 9"/>
          <p:cNvSpPr>
            <a:spLocks noGrp="1"/>
          </p:cNvSpPr>
          <p:nvPr>
            <p:ph type="subTitle" idx="1"/>
          </p:nvPr>
        </p:nvSpPr>
        <p:spPr>
          <a:xfrm>
            <a:off x="1371600" y="3332163"/>
            <a:ext cx="6400800" cy="1752600"/>
          </a:xfrm>
        </p:spPr>
        <p:txBody>
          <a:bodyPr/>
          <a:lstStyle/>
          <a:p>
            <a:endParaRPr lang="cs-CZ" dirty="0" smtClean="0"/>
          </a:p>
        </p:txBody>
      </p:sp>
      <p:sp>
        <p:nvSpPr>
          <p:cNvPr id="4" name="Obdélník 3"/>
          <p:cNvSpPr/>
          <p:nvPr/>
        </p:nvSpPr>
        <p:spPr>
          <a:xfrm>
            <a:off x="0" y="6092825"/>
            <a:ext cx="9144000" cy="76517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358775" y="6000769"/>
            <a:ext cx="84264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Gymn</a:t>
            </a:r>
            <a:r>
              <a:rPr lang="cs-CZ" sz="2400" dirty="0">
                <a:solidFill>
                  <a:schemeClr val="bg1"/>
                </a:solidFill>
              </a:rPr>
              <a:t>ázium a Jazyková škola s právem státní jazykové zkoušky Zlín</a:t>
            </a:r>
          </a:p>
        </p:txBody>
      </p:sp>
      <p:cxnSp>
        <p:nvCxnSpPr>
          <p:cNvPr id="7" name="Přímá spojnice 6"/>
          <p:cNvCxnSpPr/>
          <p:nvPr/>
        </p:nvCxnSpPr>
        <p:spPr>
          <a:xfrm>
            <a:off x="727075" y="2349500"/>
            <a:ext cx="7669213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92234488"/>
              </p:ext>
            </p:extLst>
          </p:nvPr>
        </p:nvGraphicFramePr>
        <p:xfrm>
          <a:off x="728663" y="2492375"/>
          <a:ext cx="7666515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0" dirty="0" smtClean="0"/>
                        <a:t>Antika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13. 7. 2013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První ročník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Výklad</a:t>
                      </a:r>
                      <a:r>
                        <a:rPr lang="cs-CZ" baseline="0" dirty="0" smtClean="0"/>
                        <a:t> učiva o Senekovi a Petroniovi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Postupně procházíme listy prezentace. Mají podobu výkladu a průběžně jsou doplněny otázkami. Snímek číslo 6 a 8 obsahuje ukázky</a:t>
                      </a:r>
                      <a:r>
                        <a:rPr lang="cs-CZ" baseline="0" dirty="0" smtClean="0"/>
                        <a:t> z díla</a:t>
                      </a:r>
                      <a:r>
                        <a:rPr lang="cs-CZ" dirty="0" smtClean="0"/>
                        <a:t>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Martina Svízelová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VY_32_INOVACE_16_CSVI19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10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0563" y="188913"/>
            <a:ext cx="7743825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02711459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Tm="180000"/>
    </mc:Choice>
    <mc:Fallback>
      <p:transition spd="slow" advTm="180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</a:t>
            </a:r>
            <a:r>
              <a:rPr lang="cs-CZ" dirty="0" smtClean="0"/>
              <a:t>oučasnost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Petronius je hlavním hrdinou románu české spisovatelky </a:t>
            </a:r>
            <a:r>
              <a:rPr lang="cs-CZ" b="1" dirty="0" smtClean="0"/>
              <a:t>Jarmily Loukotkové</a:t>
            </a:r>
            <a:r>
              <a:rPr lang="cs-CZ" dirty="0" smtClean="0"/>
              <a:t> </a:t>
            </a:r>
            <a:r>
              <a:rPr lang="cs-CZ" i="1" dirty="0" smtClean="0"/>
              <a:t>Není římského lidu</a:t>
            </a:r>
            <a:r>
              <a:rPr lang="cs-CZ" dirty="0" smtClean="0"/>
              <a:t>.</a:t>
            </a:r>
          </a:p>
          <a:p>
            <a:r>
              <a:rPr lang="cs-CZ" dirty="0" smtClean="0"/>
              <a:t>Vystupuje také v díle polského spisovatele a nositele Nobelovy ceny </a:t>
            </a:r>
            <a:r>
              <a:rPr lang="cs-CZ" b="1" dirty="0" smtClean="0"/>
              <a:t>Henryka</a:t>
            </a:r>
            <a:r>
              <a:rPr lang="cs-CZ" dirty="0" smtClean="0"/>
              <a:t> </a:t>
            </a:r>
            <a:r>
              <a:rPr lang="cs-CZ" b="1" dirty="0" smtClean="0"/>
              <a:t>Sienkiewizce</a:t>
            </a:r>
            <a:r>
              <a:rPr lang="cs-CZ" dirty="0" smtClean="0"/>
              <a:t> (</a:t>
            </a:r>
            <a:r>
              <a:rPr lang="cs-CZ" i="1" dirty="0" smtClean="0"/>
              <a:t>Quo vadis</a:t>
            </a:r>
            <a:r>
              <a:rPr lang="cs-CZ" dirty="0" smtClean="0"/>
              <a:t>).</a:t>
            </a:r>
          </a:p>
          <a:p>
            <a:r>
              <a:rPr lang="cs-CZ" dirty="0" smtClean="0"/>
              <a:t>Italský neorealistický režisér </a:t>
            </a:r>
            <a:r>
              <a:rPr lang="cs-CZ" b="1" dirty="0" smtClean="0"/>
              <a:t>Federico Fellini</a:t>
            </a:r>
            <a:r>
              <a:rPr lang="cs-CZ" b="1" dirty="0"/>
              <a:t> </a:t>
            </a:r>
            <a:r>
              <a:rPr lang="cs-CZ" dirty="0" smtClean="0"/>
              <a:t>natočil film s </a:t>
            </a:r>
            <a:r>
              <a:rPr lang="cs-CZ" dirty="0"/>
              <a:t>P</a:t>
            </a:r>
            <a:r>
              <a:rPr lang="cs-CZ" dirty="0" smtClean="0"/>
              <a:t>etroniem </a:t>
            </a:r>
            <a:r>
              <a:rPr lang="cs-CZ" i="1" dirty="0" smtClean="0"/>
              <a:t>Satyrikon</a:t>
            </a:r>
            <a:r>
              <a:rPr lang="cs-CZ" dirty="0" smtClean="0"/>
              <a:t>. </a:t>
            </a:r>
            <a:endParaRPr lang="cs-CZ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208018"/>
            <a:ext cx="4038600" cy="3310327"/>
          </a:xfrm>
        </p:spPr>
      </p:pic>
      <p:sp>
        <p:nvSpPr>
          <p:cNvPr id="6" name="Obdélník 5"/>
          <p:cNvSpPr/>
          <p:nvPr/>
        </p:nvSpPr>
        <p:spPr>
          <a:xfrm>
            <a:off x="5292080" y="1780294"/>
            <a:ext cx="2952328" cy="2880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FEDERICO FELLINI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02728753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Seneca: http://commons.wikimedia.org/wiki/File:Seneca-Cordoba.jpg?uselang=cs</a:t>
            </a:r>
          </a:p>
          <a:p>
            <a:r>
              <a:rPr lang="cs-CZ" dirty="0" smtClean="0"/>
              <a:t>Petronius: http://cs.wikipedia.org/wiki/Soubor:Petronius_Arbiter_by_Bodart_1707.jpg</a:t>
            </a:r>
          </a:p>
          <a:p>
            <a:r>
              <a:rPr lang="cs-CZ" dirty="0" smtClean="0"/>
              <a:t>Federico Fellini: http://cs.wikipedia.org/wiki/Soubor:Federico_Fellini_NYWTS_2.jpg</a:t>
            </a:r>
          </a:p>
          <a:p>
            <a:r>
              <a:rPr lang="cs-CZ" dirty="0" smtClean="0"/>
              <a:t>PETRONIUS. </a:t>
            </a:r>
            <a:r>
              <a:rPr lang="cs-CZ" i="1" dirty="0" smtClean="0"/>
              <a:t>Satyrikon</a:t>
            </a:r>
            <a:r>
              <a:rPr lang="cs-CZ" dirty="0" smtClean="0"/>
              <a:t>. 5. vyd. Praha: Odeon, 1970. </a:t>
            </a:r>
          </a:p>
          <a:p>
            <a:r>
              <a:rPr lang="cs-CZ" dirty="0" smtClean="0"/>
              <a:t>CONTE, G. B. </a:t>
            </a:r>
            <a:r>
              <a:rPr lang="cs-CZ" i="1" dirty="0" smtClean="0"/>
              <a:t>Dějiny římské literatury</a:t>
            </a:r>
            <a:r>
              <a:rPr lang="cs-CZ" dirty="0" smtClean="0"/>
              <a:t>. 1. vyd. Praha: KLP, 2003. ISBN 80-85917-87-4.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221311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Seneca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329114" cy="4829196"/>
          </a:xfrm>
        </p:spPr>
        <p:txBody>
          <a:bodyPr>
            <a:normAutofit fontScale="70000" lnSpcReduction="20000"/>
          </a:bodyPr>
          <a:lstStyle/>
          <a:p>
            <a:r>
              <a:rPr lang="cs-CZ" dirty="0" smtClean="0"/>
              <a:t>Lucius Annaeus Seneca</a:t>
            </a:r>
          </a:p>
          <a:p>
            <a:r>
              <a:rPr lang="cs-CZ" dirty="0" smtClean="0"/>
              <a:t>4 př. n. l.-65 n. l.</a:t>
            </a:r>
          </a:p>
          <a:p>
            <a:r>
              <a:rPr lang="cs-CZ" dirty="0" smtClean="0"/>
              <a:t>Stoický filozof, básník a dramatik.</a:t>
            </a:r>
          </a:p>
          <a:p>
            <a:r>
              <a:rPr lang="cs-CZ" dirty="0" smtClean="0"/>
              <a:t>Pochází z Hispánie Corduby.</a:t>
            </a:r>
          </a:p>
          <a:p>
            <a:r>
              <a:rPr lang="cs-CZ" dirty="0" smtClean="0"/>
              <a:t>Narodil se v bohaté jezdecké rodině.</a:t>
            </a:r>
          </a:p>
          <a:p>
            <a:r>
              <a:rPr lang="cs-CZ" dirty="0" smtClean="0"/>
              <a:t>Studoval rétoriku v Římě, připravoval se na politickou dráhu.</a:t>
            </a:r>
          </a:p>
          <a:p>
            <a:r>
              <a:rPr lang="cs-CZ" dirty="0" smtClean="0"/>
              <a:t>Žil několik let ve vyhnanství na Korsice.</a:t>
            </a:r>
          </a:p>
          <a:p>
            <a:r>
              <a:rPr lang="cs-CZ" dirty="0" smtClean="0"/>
              <a:t>Byl požádán matkou císaře Nerona, aby se stal jeho vychovatel.</a:t>
            </a:r>
          </a:p>
          <a:p>
            <a:r>
              <a:rPr lang="cs-CZ" dirty="0" smtClean="0"/>
              <a:t>Protože byl podezřelý, že se účastnil Pisonova spiknutí proti Neronovi, byl císařem odsouzen k smrti. Seneca však spáchal sebevraždu.</a:t>
            </a:r>
          </a:p>
          <a:p>
            <a:endParaRPr lang="cs-CZ" dirty="0"/>
          </a:p>
        </p:txBody>
      </p:sp>
      <p:pic>
        <p:nvPicPr>
          <p:cNvPr id="6" name="Zástupný symbol pro obsah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6459" y="1600200"/>
            <a:ext cx="2542082" cy="4525963"/>
          </a:xfrm>
        </p:spPr>
      </p:pic>
    </p:spTree>
    <p:extLst>
      <p:ext uri="{BB962C8B-B14F-4D97-AF65-F5344CB8AC3E}">
        <p14:creationId xmlns="" xmlns:p14="http://schemas.microsoft.com/office/powerpoint/2010/main" val="267479492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jitulis\AppData\Local\Microsoft\Windows\Temporary Internet Files\Content.IE5\JEM69A9V\MP900341542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71736" y="4071942"/>
            <a:ext cx="3657600" cy="2609088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cs-CZ" dirty="0" smtClean="0"/>
              <a:t>Dílo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285720" y="1071546"/>
            <a:ext cx="4210080" cy="5054617"/>
          </a:xfrm>
        </p:spPr>
        <p:txBody>
          <a:bodyPr/>
          <a:lstStyle/>
          <a:p>
            <a:r>
              <a:rPr lang="cs-CZ" b="1" dirty="0" smtClean="0"/>
              <a:t>Dialogy</a:t>
            </a:r>
            <a:r>
              <a:rPr lang="cs-CZ" dirty="0" smtClean="0"/>
              <a:t> - </a:t>
            </a:r>
            <a:r>
              <a:rPr lang="cs-CZ" u="sng" dirty="0" smtClean="0"/>
              <a:t>filozofické spisy</a:t>
            </a:r>
            <a:r>
              <a:rPr lang="cs-CZ" dirty="0" smtClean="0"/>
              <a:t>, které pojednávají                      o etických                                   a psychologických otázkách. Například                     o klidu duše nebo                   o krátkosti života.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00562" y="1071546"/>
            <a:ext cx="4429156" cy="5054617"/>
          </a:xfrm>
        </p:spPr>
        <p:txBody>
          <a:bodyPr/>
          <a:lstStyle/>
          <a:p>
            <a:r>
              <a:rPr lang="cs-CZ" dirty="0" smtClean="0"/>
              <a:t>Psal také </a:t>
            </a:r>
            <a:r>
              <a:rPr lang="cs-CZ" u="sng" dirty="0" smtClean="0"/>
              <a:t>tragédie</a:t>
            </a:r>
            <a:r>
              <a:rPr lang="cs-CZ" dirty="0" smtClean="0"/>
              <a:t>, které ovšem nebyly určeny ke hraní (kvůli strojenému slohu i drastickým scénám), ale jen                        k dramatickému čtení. Například </a:t>
            </a:r>
            <a:r>
              <a:rPr lang="cs-CZ" b="1" dirty="0" smtClean="0"/>
              <a:t>Šílený Herkules</a:t>
            </a:r>
            <a:r>
              <a:rPr lang="cs-CZ" dirty="0" smtClean="0"/>
              <a:t>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Petronius</a:t>
            </a:r>
            <a:endParaRPr lang="cs-CZ" dirty="0"/>
          </a:p>
        </p:txBody>
      </p:sp>
      <p:pic>
        <p:nvPicPr>
          <p:cNvPr id="6" name="Zástupný symbol pro obsah 5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478" y="1600200"/>
            <a:ext cx="3930044" cy="4525963"/>
          </a:xfrm>
        </p:spPr>
      </p:pic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Gaius Petronius Arbiter</a:t>
            </a:r>
          </a:p>
          <a:p>
            <a:r>
              <a:rPr lang="cs-CZ" dirty="0" smtClean="0"/>
              <a:t>27-66 n. l.</a:t>
            </a:r>
          </a:p>
          <a:p>
            <a:r>
              <a:rPr lang="cs-CZ" dirty="0" smtClean="0"/>
              <a:t>Působil na Neronově dvoře, rozhodoval ve věcech vkusu (arbiter </a:t>
            </a:r>
            <a:r>
              <a:rPr lang="cs-CZ" dirty="0" smtClean="0"/>
              <a:t>elegantiae</a:t>
            </a:r>
            <a:r>
              <a:rPr lang="cs-CZ" dirty="0" smtClean="0"/>
              <a:t> </a:t>
            </a:r>
            <a:r>
              <a:rPr lang="cs-CZ" dirty="0" smtClean="0"/>
              <a:t>- </a:t>
            </a:r>
            <a:r>
              <a:rPr lang="cs-CZ" dirty="0" smtClean="0"/>
              <a:t>soudce vkusu).</a:t>
            </a:r>
          </a:p>
          <a:p>
            <a:r>
              <a:rPr lang="cs-CZ" dirty="0" smtClean="0"/>
              <a:t>Vykonával funkci prokonzula v </a:t>
            </a:r>
            <a:r>
              <a:rPr lang="cs-CZ" dirty="0"/>
              <a:t>B</a:t>
            </a:r>
            <a:r>
              <a:rPr lang="cs-CZ" dirty="0" smtClean="0"/>
              <a:t>ithýnii. </a:t>
            </a:r>
          </a:p>
          <a:p>
            <a:r>
              <a:rPr lang="cs-CZ" dirty="0" smtClean="0"/>
              <a:t>Byl obviněn z účasti na spiknutí, a proto spáchal sebevraždu.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85222781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Satyricon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Román dochovaný jen ve zlomcích.</a:t>
            </a:r>
          </a:p>
          <a:p>
            <a:r>
              <a:rPr lang="cs-CZ" dirty="0" smtClean="0"/>
              <a:t>Hlavními hrdiny jsou Enkolchios a Ascilton, vzájemně na sebe žárlí kvůli přízni mladíka Gitóna. Společně zažívají různá dobrodružství.</a:t>
            </a:r>
          </a:p>
          <a:p>
            <a:r>
              <a:rPr lang="cs-CZ" dirty="0" smtClean="0"/>
              <a:t>Nejznámější a nejzachovalejší část nese název Hostina u Trimalchiona.</a:t>
            </a:r>
          </a:p>
          <a:p>
            <a:r>
              <a:rPr lang="cs-CZ" dirty="0" smtClean="0"/>
              <a:t>Autor kritizuje vrchní vrstvy římské společnosti, která místo tradičních ušlechtilých hodnot holdovala rozmařilosti a volné zábavě.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93873916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Ukázka 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i="1" dirty="0" smtClean="0"/>
              <a:t>On si utřel rukama pot a řekl: ,,Kdybys věděl, co se mi stalo!“ -,,Co je ti?“ ptám se. Ale on na to mdlým hlasem. ,,Když jsem bloudil po celém městě                       a nemohl najít, kde jsem byl na nocleh, přišel ke mně nějaký pán a velmi ochotně se mi nabídl za průvodce. Pak se mnou chodil nejtemnějšími uličkami, až mě dovedl na toto místo, vyňal pyj                  a chtěl, abych mu byl po vůli…</a:t>
            </a:r>
          </a:p>
          <a:p>
            <a:pPr marL="0" indent="0">
              <a:buNone/>
            </a:pPr>
            <a:r>
              <a:rPr lang="cs-CZ" i="1" dirty="0" smtClean="0"/>
              <a:t>Již dostala paní domu peníze za pokojíček a on se mě chtěl zmocnit, a nebýt silnější, byl bych si to odnesl.“</a:t>
            </a:r>
            <a:endParaRPr lang="cs-CZ" i="1" dirty="0"/>
          </a:p>
        </p:txBody>
      </p:sp>
      <p:pic>
        <p:nvPicPr>
          <p:cNvPr id="3077" name="Picture 5" descr="C:\Users\jitulis\AppData\Local\Microsoft\Windows\Temporary Internet Files\Content.IE5\JEM69A9V\MC900441734[1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72198" y="-428652"/>
            <a:ext cx="2743200" cy="2743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14454061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Otázky k textu 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/>
          <a:lstStyle/>
          <a:p>
            <a:r>
              <a:rPr lang="cs-CZ" dirty="0" smtClean="0"/>
              <a:t>Proč autor tímto stylem popisuje tehdejší společnost?</a:t>
            </a:r>
          </a:p>
          <a:p>
            <a:r>
              <a:rPr lang="cs-CZ" dirty="0" smtClean="0"/>
              <a:t>Znáte některé skutečnosti týkající se  morálního stavu římské společnosti za dob </a:t>
            </a:r>
            <a:r>
              <a:rPr lang="cs-CZ" dirty="0"/>
              <a:t>N</a:t>
            </a:r>
            <a:r>
              <a:rPr lang="cs-CZ" dirty="0" smtClean="0"/>
              <a:t>erona?</a:t>
            </a:r>
          </a:p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500034" y="4286256"/>
            <a:ext cx="3571900" cy="214314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Autor popisuje společnost bez přikrášlování                           a upozorňuje tak na její morální zkaženost                       a úpadek.</a:t>
            </a:r>
            <a:endParaRPr lang="cs-CZ" sz="2400" b="1" dirty="0"/>
          </a:p>
        </p:txBody>
      </p:sp>
      <p:sp>
        <p:nvSpPr>
          <p:cNvPr id="6" name="Elipsa 5"/>
          <p:cNvSpPr/>
          <p:nvPr/>
        </p:nvSpPr>
        <p:spPr>
          <a:xfrm>
            <a:off x="4357686" y="3500438"/>
            <a:ext cx="4572032" cy="3357562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150" b="1" dirty="0" smtClean="0"/>
              <a:t>Za Neronovy vlády došlo             k nárůstu nespravedlnosti, vypočítavosti                                      a úplatkářství. Sám císař je proslulý svou extravagancí a zločiny spáchanými na svých příbuzných nebo blízkých.</a:t>
            </a:r>
            <a:endParaRPr lang="cs-CZ" sz="2150" b="1" dirty="0"/>
          </a:p>
        </p:txBody>
      </p:sp>
    </p:spTree>
    <p:extLst>
      <p:ext uri="{BB962C8B-B14F-4D97-AF65-F5344CB8AC3E}">
        <p14:creationId xmlns="" xmlns:p14="http://schemas.microsoft.com/office/powerpoint/2010/main" val="3080830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Ukázka 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85720" y="1600200"/>
            <a:ext cx="8572560" cy="4525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cs-CZ" i="1" dirty="0" smtClean="0"/>
              <a:t>Tak se točily hovory, když vstoupil Trimalchio;</a:t>
            </a:r>
          </a:p>
          <a:p>
            <a:pPr>
              <a:buNone/>
            </a:pPr>
            <a:r>
              <a:rPr lang="cs-CZ" i="1" dirty="0" smtClean="0"/>
              <a:t>utřel si čelo, umyl si ruce voňavkou. A po krátké </a:t>
            </a:r>
          </a:p>
          <a:p>
            <a:pPr>
              <a:buNone/>
            </a:pPr>
            <a:r>
              <a:rPr lang="cs-CZ" i="1" dirty="0" smtClean="0"/>
              <a:t>pomlčce pravil: ,,Přátelé nemějte mi za zlé, už </a:t>
            </a:r>
          </a:p>
          <a:p>
            <a:pPr>
              <a:buNone/>
            </a:pPr>
            <a:r>
              <a:rPr lang="cs-CZ" i="1" dirty="0" smtClean="0"/>
              <a:t>několik dní mi břicho nedělá dobrotu a lékaři si </a:t>
            </a:r>
          </a:p>
          <a:p>
            <a:pPr>
              <a:buNone/>
            </a:pPr>
            <a:r>
              <a:rPr lang="cs-CZ" i="1" dirty="0" smtClean="0"/>
              <a:t>nevědí rady.Ale pomohly mi slupky z granátových </a:t>
            </a:r>
          </a:p>
          <a:p>
            <a:pPr>
              <a:buNone/>
            </a:pPr>
            <a:r>
              <a:rPr lang="cs-CZ" i="1" dirty="0" smtClean="0"/>
              <a:t>jablek a pryskyřice v octě.Kručí mi to ostatně                        </a:t>
            </a:r>
          </a:p>
          <a:p>
            <a:pPr>
              <a:buNone/>
            </a:pPr>
            <a:r>
              <a:rPr lang="cs-CZ" i="1" dirty="0" smtClean="0"/>
              <a:t>v břiše, jako když vůl bručí. A proto, chce-li kdo z vás </a:t>
            </a:r>
          </a:p>
          <a:p>
            <a:pPr>
              <a:buNone/>
            </a:pPr>
            <a:r>
              <a:rPr lang="cs-CZ" i="1" dirty="0" smtClean="0"/>
              <a:t>své potřebě ulehčit, nemusí se nic stydět. Nikdo                   </a:t>
            </a:r>
          </a:p>
          <a:p>
            <a:pPr>
              <a:buNone/>
            </a:pPr>
            <a:r>
              <a:rPr lang="cs-CZ" i="1" dirty="0" smtClean="0"/>
              <a:t>z nás nepřišel na svět bez díry.“</a:t>
            </a:r>
            <a:endParaRPr lang="cs-CZ" i="1" dirty="0"/>
          </a:p>
        </p:txBody>
      </p:sp>
      <p:sp>
        <p:nvSpPr>
          <p:cNvPr id="7" name="Obdélníkový popisek 6"/>
          <p:cNvSpPr/>
          <p:nvPr/>
        </p:nvSpPr>
        <p:spPr>
          <a:xfrm>
            <a:off x="6357950" y="214290"/>
            <a:ext cx="2643206" cy="1143008"/>
          </a:xfrm>
          <a:prstGeom prst="wedgeRectCallou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Trimalchio je bohatý propuštěnec, který koná ve svém domě velkolepé hostiny.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Otázka k textu 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 je Trimalchio představen čtenáři v této ukázce?</a:t>
            </a:r>
          </a:p>
          <a:p>
            <a:r>
              <a:rPr lang="cs-CZ" dirty="0" smtClean="0"/>
              <a:t>Jak si představujete takovou velkou římskou hostinu?</a:t>
            </a:r>
            <a:endParaRPr lang="cs-CZ" dirty="0"/>
          </a:p>
        </p:txBody>
      </p:sp>
      <p:sp>
        <p:nvSpPr>
          <p:cNvPr id="4" name="Elipsa 3"/>
          <p:cNvSpPr/>
          <p:nvPr/>
        </p:nvSpPr>
        <p:spPr>
          <a:xfrm>
            <a:off x="500034" y="3929066"/>
            <a:ext cx="3857652" cy="264320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100" b="1" dirty="0" smtClean="0"/>
              <a:t>Trimalchio vystupuje jako nevychovaný člověk, který si sice omývá ruce voňavkou, ale volí při hostině zcela nevhodné téma  k diskusi.</a:t>
            </a:r>
            <a:endParaRPr lang="cs-CZ" sz="2100" b="1" dirty="0"/>
          </a:p>
        </p:txBody>
      </p:sp>
      <p:sp>
        <p:nvSpPr>
          <p:cNvPr id="5" name="Obdélník 4"/>
          <p:cNvSpPr/>
          <p:nvPr/>
        </p:nvSpPr>
        <p:spPr>
          <a:xfrm>
            <a:off x="4643438" y="3500438"/>
            <a:ext cx="4071966" cy="321471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 smtClean="0"/>
              <a:t>Hostina měla několik chodů a jedlo se za zpěvu a hry otroků na hudební nástroje a vystoupení různých kejklířů. Jídlo je řazeno a má podobu jako hvězdná znamení (vodnář, rak...), následuje prase nadívané živými ptáky, kteří při naříznutí vyletí, a další druhy pochutin. Hosté si umývají ruce ve vodě a utírají si je do vlasů otroků.</a:t>
            </a:r>
            <a:endParaRPr lang="cs-CZ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809</Words>
  <Application>Microsoft Office PowerPoint</Application>
  <PresentationFormat>Předvádění na obrazovce (4:3)</PresentationFormat>
  <Paragraphs>86</Paragraphs>
  <Slides>11</Slides>
  <Notes>11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systému Office</vt:lpstr>
      <vt:lpstr>Seneca a Petronius</vt:lpstr>
      <vt:lpstr>Seneca</vt:lpstr>
      <vt:lpstr>Dílo</vt:lpstr>
      <vt:lpstr>Petronius</vt:lpstr>
      <vt:lpstr>Satyricon</vt:lpstr>
      <vt:lpstr>Ukázka 1</vt:lpstr>
      <vt:lpstr>Otázky k textu 1</vt:lpstr>
      <vt:lpstr>Ukázka 2</vt:lpstr>
      <vt:lpstr>Otázka k textu 2</vt:lpstr>
      <vt:lpstr>Současnost</vt:lpstr>
      <vt:lpstr>Zdroje</vt:lpstr>
    </vt:vector>
  </TitlesOfParts>
  <Company>GJSZLIN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Svízelová, Martina</dc:creator>
  <cp:lastModifiedBy>jitulis</cp:lastModifiedBy>
  <cp:revision>19</cp:revision>
  <dcterms:created xsi:type="dcterms:W3CDTF">2013-06-13T07:46:29Z</dcterms:created>
  <dcterms:modified xsi:type="dcterms:W3CDTF">2013-12-10T06:29:34Z</dcterms:modified>
</cp:coreProperties>
</file>