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304" r:id="rId2"/>
    <p:sldId id="297" r:id="rId3"/>
    <p:sldId id="256" r:id="rId4"/>
    <p:sldId id="257" r:id="rId5"/>
    <p:sldId id="277" r:id="rId6"/>
    <p:sldId id="282" r:id="rId7"/>
    <p:sldId id="283" r:id="rId8"/>
    <p:sldId id="284" r:id="rId9"/>
    <p:sldId id="258" r:id="rId10"/>
    <p:sldId id="259" r:id="rId11"/>
    <p:sldId id="260" r:id="rId12"/>
    <p:sldId id="262" r:id="rId13"/>
    <p:sldId id="263" r:id="rId14"/>
    <p:sldId id="279" r:id="rId15"/>
    <p:sldId id="280" r:id="rId16"/>
    <p:sldId id="285" r:id="rId17"/>
    <p:sldId id="299" r:id="rId18"/>
    <p:sldId id="281" r:id="rId19"/>
    <p:sldId id="287" r:id="rId20"/>
    <p:sldId id="300" r:id="rId21"/>
    <p:sldId id="276" r:id="rId22"/>
    <p:sldId id="301" r:id="rId23"/>
    <p:sldId id="288" r:id="rId24"/>
    <p:sldId id="289" r:id="rId25"/>
    <p:sldId id="302" r:id="rId26"/>
    <p:sldId id="303" r:id="rId27"/>
    <p:sldId id="298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19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9570B-99E3-45D0-BEE2-5725F96D5FD4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C696A-442E-4992-B38E-E4A2B953F20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3415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6F95D2-67DF-483D-9DEC-40219591D4C4}" type="slidenum">
              <a:rPr lang="cs-CZ"/>
              <a:pPr/>
              <a:t>1</a:t>
            </a:fld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696A-442E-4992-B38E-E4A2B953F209}" type="slidenum">
              <a:rPr lang="cs-CZ" smtClean="0"/>
              <a:pPr/>
              <a:t>10</a:t>
            </a:fld>
            <a:endParaRPr lang="cs-CZ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696A-442E-4992-B38E-E4A2B953F209}" type="slidenum">
              <a:rPr lang="cs-CZ" smtClean="0"/>
              <a:pPr/>
              <a:t>11</a:t>
            </a:fld>
            <a:endParaRPr lang="cs-CZ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696A-442E-4992-B38E-E4A2B953F209}" type="slidenum">
              <a:rPr lang="cs-CZ" smtClean="0"/>
              <a:pPr/>
              <a:t>12</a:t>
            </a:fld>
            <a:endParaRPr lang="cs-CZ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696A-442E-4992-B38E-E4A2B953F209}" type="slidenum">
              <a:rPr lang="cs-CZ" smtClean="0"/>
              <a:pPr/>
              <a:t>13</a:t>
            </a:fld>
            <a:endParaRPr lang="cs-CZ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696A-442E-4992-B38E-E4A2B953F209}" type="slidenum">
              <a:rPr lang="cs-CZ" smtClean="0"/>
              <a:pPr/>
              <a:t>14</a:t>
            </a:fld>
            <a:endParaRPr lang="cs-CZ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696A-442E-4992-B38E-E4A2B953F209}" type="slidenum">
              <a:rPr lang="cs-CZ" smtClean="0"/>
              <a:pPr/>
              <a:t>15</a:t>
            </a:fld>
            <a:endParaRPr lang="cs-CZ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696A-442E-4992-B38E-E4A2B953F209}" type="slidenum">
              <a:rPr lang="cs-CZ" smtClean="0"/>
              <a:pPr/>
              <a:t>16</a:t>
            </a:fld>
            <a:endParaRPr lang="cs-CZ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696A-442E-4992-B38E-E4A2B953F209}" type="slidenum">
              <a:rPr lang="cs-CZ" smtClean="0"/>
              <a:pPr/>
              <a:t>17</a:t>
            </a:fld>
            <a:endParaRPr lang="cs-CZ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696A-442E-4992-B38E-E4A2B953F209}" type="slidenum">
              <a:rPr lang="cs-CZ" smtClean="0"/>
              <a:pPr/>
              <a:t>18</a:t>
            </a:fld>
            <a:endParaRPr lang="cs-CZ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696A-442E-4992-B38E-E4A2B953F209}" type="slidenum">
              <a:rPr lang="cs-CZ" smtClean="0"/>
              <a:pPr/>
              <a:t>19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47E00-2C14-4922-BD28-789965B7F513}" type="slidenum">
              <a:rPr lang="cs-CZ" smtClean="0"/>
              <a:pPr/>
              <a:t>2</a:t>
            </a:fld>
            <a:endParaRPr lang="cs-CZ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696A-442E-4992-B38E-E4A2B953F209}" type="slidenum">
              <a:rPr lang="cs-CZ" smtClean="0"/>
              <a:pPr/>
              <a:t>20</a:t>
            </a:fld>
            <a:endParaRPr lang="cs-CZ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696A-442E-4992-B38E-E4A2B953F209}" type="slidenum">
              <a:rPr lang="cs-CZ" smtClean="0"/>
              <a:pPr/>
              <a:t>21</a:t>
            </a:fld>
            <a:endParaRPr lang="cs-CZ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696A-442E-4992-B38E-E4A2B953F209}" type="slidenum">
              <a:rPr lang="cs-CZ" smtClean="0"/>
              <a:pPr/>
              <a:t>22</a:t>
            </a:fld>
            <a:endParaRPr lang="cs-CZ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696A-442E-4992-B38E-E4A2B953F209}" type="slidenum">
              <a:rPr lang="cs-CZ" smtClean="0"/>
              <a:pPr/>
              <a:t>23</a:t>
            </a:fld>
            <a:endParaRPr lang="cs-CZ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696A-442E-4992-B38E-E4A2B953F209}" type="slidenum">
              <a:rPr lang="cs-CZ" smtClean="0"/>
              <a:pPr/>
              <a:t>24</a:t>
            </a:fld>
            <a:endParaRPr lang="cs-CZ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696A-442E-4992-B38E-E4A2B953F209}" type="slidenum">
              <a:rPr lang="cs-CZ" smtClean="0"/>
              <a:pPr/>
              <a:t>25</a:t>
            </a:fld>
            <a:endParaRPr lang="cs-CZ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696A-442E-4992-B38E-E4A2B953F209}" type="slidenum">
              <a:rPr lang="cs-CZ" smtClean="0"/>
              <a:pPr/>
              <a:t>26</a:t>
            </a:fld>
            <a:endParaRPr lang="cs-CZ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696A-442E-4992-B38E-E4A2B953F209}" type="slidenum">
              <a:rPr lang="cs-CZ" smtClean="0"/>
              <a:pPr/>
              <a:t>27</a:t>
            </a:fld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696A-442E-4992-B38E-E4A2B953F209}" type="slidenum">
              <a:rPr lang="cs-CZ" smtClean="0"/>
              <a:pPr/>
              <a:t>3</a:t>
            </a:fld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696A-442E-4992-B38E-E4A2B953F209}" type="slidenum">
              <a:rPr lang="cs-CZ" smtClean="0"/>
              <a:pPr/>
              <a:t>4</a:t>
            </a:fld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696A-442E-4992-B38E-E4A2B953F209}" type="slidenum">
              <a:rPr lang="cs-CZ" smtClean="0"/>
              <a:pPr/>
              <a:t>5</a:t>
            </a:fld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696A-442E-4992-B38E-E4A2B953F209}" type="slidenum">
              <a:rPr lang="cs-CZ" smtClean="0"/>
              <a:pPr/>
              <a:t>6</a:t>
            </a:fld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696A-442E-4992-B38E-E4A2B953F209}" type="slidenum">
              <a:rPr lang="cs-CZ" smtClean="0"/>
              <a:pPr/>
              <a:t>7</a:t>
            </a:fld>
            <a:endParaRPr 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696A-442E-4992-B38E-E4A2B953F209}" type="slidenum">
              <a:rPr lang="cs-CZ" smtClean="0"/>
              <a:pPr/>
              <a:t>8</a:t>
            </a:fld>
            <a:endParaRPr 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696A-442E-4992-B38E-E4A2B953F209}" type="slidenum">
              <a:rPr lang="cs-CZ" smtClean="0"/>
              <a:pPr/>
              <a:t>9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1820-5306-422E-82C3-9AC01A55B5AB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2BEF-C30D-46F7-AC52-F657B40EC96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1820-5306-422E-82C3-9AC01A55B5AB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2BEF-C30D-46F7-AC52-F657B40EC96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1820-5306-422E-82C3-9AC01A55B5AB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2BEF-C30D-46F7-AC52-F657B40EC96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1820-5306-422E-82C3-9AC01A55B5AB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2BEF-C30D-46F7-AC52-F657B40EC96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1820-5306-422E-82C3-9AC01A55B5AB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2BEF-C30D-46F7-AC52-F657B40EC96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1820-5306-422E-82C3-9AC01A55B5AB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2BEF-C30D-46F7-AC52-F657B40EC96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1820-5306-422E-82C3-9AC01A55B5AB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2BEF-C30D-46F7-AC52-F657B40EC96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1820-5306-422E-82C3-9AC01A55B5AB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2BEF-C30D-46F7-AC52-F657B40EC96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1820-5306-422E-82C3-9AC01A55B5AB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2BEF-C30D-46F7-AC52-F657B40EC96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1820-5306-422E-82C3-9AC01A55B5AB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2BEF-C30D-46F7-AC52-F657B40EC96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1F61820-5306-422E-82C3-9AC01A55B5AB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EA92BEF-C30D-46F7-AC52-F657B40EC96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1F61820-5306-422E-82C3-9AC01A55B5AB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EA92BEF-C30D-46F7-AC52-F657B40EC96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3238"/>
            <a:ext cx="7772400" cy="431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>Řečtí a římští bohové</a:t>
            </a:r>
            <a:endParaRPr lang="cs-CZ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196" name="TextovéPole 4"/>
          <p:cNvSpPr txBox="1">
            <a:spLocks noChangeArrowheads="1"/>
          </p:cNvSpPr>
          <p:nvPr/>
        </p:nvSpPr>
        <p:spPr bwMode="auto">
          <a:xfrm>
            <a:off x="428596" y="6072206"/>
            <a:ext cx="8426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Gymn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</a:rPr>
              <a:t>ázium a Jazyková škola s právem státní jazykové zkoušky Zlín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727075" y="2349500"/>
            <a:ext cx="76692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728663" y="2492375"/>
          <a:ext cx="7666515" cy="3388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  <a:latin typeface="Calibri" pitchFamily="34" charset="0"/>
                        </a:rPr>
                        <a:t>Tematická oblast</a:t>
                      </a:r>
                      <a:endParaRPr lang="cs-CZ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latin typeface="Calibri" pitchFamily="34" charset="0"/>
                        </a:rPr>
                        <a:t>Antika</a:t>
                      </a:r>
                      <a:endParaRPr lang="cs-CZ" b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  <a:latin typeface="Calibri" pitchFamily="34" charset="0"/>
                        </a:rPr>
                        <a:t>Datum vytvoření</a:t>
                      </a:r>
                      <a:endParaRPr lang="cs-CZ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</a:rPr>
                        <a:t>3. 7. 2013</a:t>
                      </a:r>
                      <a:endParaRPr lang="cs-CZ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latin typeface="Calibri" pitchFamily="34" charset="0"/>
                        </a:rPr>
                        <a:t>Ročník </a:t>
                      </a:r>
                      <a:endParaRPr lang="cs-CZ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Calibri" pitchFamily="34" charset="0"/>
                        </a:rPr>
                        <a:t>První</a:t>
                      </a:r>
                      <a:r>
                        <a:rPr lang="cs-CZ" baseline="0" dirty="0" smtClean="0">
                          <a:latin typeface="Calibri" pitchFamily="34" charset="0"/>
                        </a:rPr>
                        <a:t> ročník gymnázia</a:t>
                      </a:r>
                      <a:endParaRPr lang="cs-CZ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Calibri" pitchFamily="34" charset="0"/>
                        </a:rPr>
                        <a:t>Stručný obsah</a:t>
                      </a:r>
                      <a:endParaRPr lang="cs-CZ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</a:rPr>
                        <a:t>Seznámení</a:t>
                      </a:r>
                      <a:r>
                        <a:rPr lang="cs-CZ" baseline="0" dirty="0" smtClean="0">
                          <a:latin typeface="Calibri" pitchFamily="34" charset="0"/>
                        </a:rPr>
                        <a:t> s nejvýznamnějšími bohy řecké a římské mytologie</a:t>
                      </a:r>
                      <a:endParaRPr lang="cs-CZ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  <a:latin typeface="Calibri" pitchFamily="34" charset="0"/>
                        </a:rPr>
                        <a:t>Způsob využití</a:t>
                      </a:r>
                      <a:endParaRPr lang="cs-CZ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</a:rPr>
                        <a:t>Výklad o bozích je doplněn</a:t>
                      </a:r>
                      <a:r>
                        <a:rPr lang="cs-CZ" baseline="0" dirty="0" smtClean="0">
                          <a:latin typeface="Calibri" pitchFamily="34" charset="0"/>
                        </a:rPr>
                        <a:t> otázkami. Na závěr je materiál (snímky 22, 24, 26 a 27) k zopakování, který je možné vytisknout a použít i jako pracovní list.</a:t>
                      </a:r>
                      <a:endParaRPr lang="cs-CZ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  <a:latin typeface="Calibri" pitchFamily="34" charset="0"/>
                        </a:rPr>
                        <a:t>Autor</a:t>
                      </a:r>
                      <a:endParaRPr lang="cs-CZ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</a:rPr>
                        <a:t>Mgr. Martina</a:t>
                      </a:r>
                      <a:r>
                        <a:rPr lang="cs-CZ" baseline="0" dirty="0" smtClean="0">
                          <a:latin typeface="Calibri" pitchFamily="34" charset="0"/>
                        </a:rPr>
                        <a:t> Svízelová</a:t>
                      </a:r>
                      <a:endParaRPr lang="cs-CZ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  <a:latin typeface="Calibri" pitchFamily="34" charset="0"/>
                        </a:rPr>
                        <a:t>Kód</a:t>
                      </a:r>
                      <a:endParaRPr lang="cs-CZ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</a:rPr>
                        <a:t>VY_32_INOVACE_16_CSVI20</a:t>
                      </a:r>
                      <a:endParaRPr lang="cs-CZ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82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14290"/>
            <a:ext cx="77438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Calibri" pitchFamily="34" charset="0"/>
              </a:rPr>
              <a:t>AFRODITA</a:t>
            </a:r>
            <a:endParaRPr lang="cs-CZ" sz="4400" dirty="0">
              <a:latin typeface="Calibri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3046840" cy="45720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Afrodita byla </a:t>
            </a:r>
            <a:r>
              <a:rPr lang="cs-CZ" sz="2400" b="1" dirty="0" smtClean="0">
                <a:latin typeface="Calibri" pitchFamily="34" charset="0"/>
              </a:rPr>
              <a:t>bohyně </a:t>
            </a:r>
            <a:r>
              <a:rPr lang="cs-CZ" sz="2400" b="1" dirty="0">
                <a:latin typeface="Calibri" pitchFamily="34" charset="0"/>
              </a:rPr>
              <a:t>lásky a </a:t>
            </a:r>
            <a:r>
              <a:rPr lang="cs-CZ" sz="2400" b="1" dirty="0" smtClean="0">
                <a:latin typeface="Calibri" pitchFamily="34" charset="0"/>
              </a:rPr>
              <a:t>krásy</a:t>
            </a:r>
            <a:r>
              <a:rPr lang="cs-CZ" sz="2400" dirty="0" smtClean="0">
                <a:latin typeface="Calibri" pitchFamily="34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Byla </a:t>
            </a:r>
            <a:r>
              <a:rPr lang="cs-CZ" sz="2400" dirty="0">
                <a:latin typeface="Calibri" pitchFamily="34" charset="0"/>
              </a:rPr>
              <a:t>zrozena z mořské pěny.  </a:t>
            </a:r>
            <a:endParaRPr lang="cs-CZ" sz="24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Jejím </a:t>
            </a:r>
            <a:r>
              <a:rPr lang="cs-CZ" sz="2400" dirty="0">
                <a:latin typeface="Calibri" pitchFamily="34" charset="0"/>
              </a:rPr>
              <a:t>stromem byla myrta a posvátnými ptáky holub, labuť </a:t>
            </a:r>
            <a:r>
              <a:rPr lang="cs-CZ" sz="2400" dirty="0" smtClean="0">
                <a:latin typeface="Calibri" pitchFamily="34" charset="0"/>
              </a:rPr>
              <a:t>                a </a:t>
            </a:r>
            <a:r>
              <a:rPr lang="cs-CZ" sz="2400" dirty="0">
                <a:latin typeface="Calibri" pitchFamily="34" charset="0"/>
              </a:rPr>
              <a:t>vrabec</a:t>
            </a:r>
            <a:r>
              <a:rPr lang="cs-CZ" sz="2400" dirty="0" smtClean="0">
                <a:latin typeface="Calibri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 Jejím </a:t>
            </a:r>
            <a:r>
              <a:rPr lang="cs-CZ" sz="2400" b="1" dirty="0">
                <a:latin typeface="Calibri" pitchFamily="34" charset="0"/>
              </a:rPr>
              <a:t>manželem byl bůh </a:t>
            </a:r>
            <a:r>
              <a:rPr lang="cs-CZ" sz="2400" b="1" dirty="0" smtClean="0">
                <a:latin typeface="Calibri" pitchFamily="34" charset="0"/>
              </a:rPr>
              <a:t>Hefaistos</a:t>
            </a:r>
            <a:r>
              <a:rPr lang="cs-CZ" sz="2400" dirty="0" smtClean="0">
                <a:latin typeface="Calibri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V Římě nese jméno </a:t>
            </a:r>
            <a:r>
              <a:rPr lang="cs-CZ" sz="2400" b="1" dirty="0" smtClean="0">
                <a:latin typeface="Calibri" pitchFamily="34" charset="0"/>
              </a:rPr>
              <a:t>Venuše</a:t>
            </a:r>
            <a:r>
              <a:rPr lang="cs-CZ" sz="2400" dirty="0" smtClean="0">
                <a:latin typeface="Calibri" pitchFamily="34" charset="0"/>
              </a:rPr>
              <a:t>.</a:t>
            </a:r>
            <a:endParaRPr lang="cs-CZ" sz="2400" dirty="0">
              <a:latin typeface="Calibri" pitchFamily="34" charset="0"/>
            </a:endParaRPr>
          </a:p>
        </p:txBody>
      </p:sp>
      <p:pic>
        <p:nvPicPr>
          <p:cNvPr id="7" name="Zástupný symbol pro obsah 6" descr="Sandro_Botticelli_-_La_nascita_di_Venere_-_Google_Art_Project_-_edite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28992" y="2214554"/>
            <a:ext cx="5511808" cy="3715663"/>
          </a:xfrm>
        </p:spPr>
      </p:pic>
      <p:sp>
        <p:nvSpPr>
          <p:cNvPr id="8" name="Oválný popisek 7"/>
          <p:cNvSpPr/>
          <p:nvPr/>
        </p:nvSpPr>
        <p:spPr>
          <a:xfrm>
            <a:off x="3857620" y="357166"/>
            <a:ext cx="2643206" cy="17859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Calibri" pitchFamily="34" charset="0"/>
              </a:rPr>
              <a:t>Věděli byste, kdo je autorem tohoto obrazu               a jak se dílo jmenuje?</a:t>
            </a:r>
            <a:endParaRPr lang="cs-CZ" b="1" dirty="0">
              <a:latin typeface="Calibri" pitchFamily="34" charset="0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2500298" y="6000768"/>
            <a:ext cx="4857784" cy="857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Calibri" pitchFamily="34" charset="0"/>
              </a:rPr>
              <a:t>Sandro Botticelli - Zrození Venuše.</a:t>
            </a:r>
            <a:endParaRPr lang="cs-CZ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Calibri" pitchFamily="34" charset="0"/>
              </a:rPr>
              <a:t>ATHÉNA</a:t>
            </a:r>
            <a:endParaRPr lang="cs-CZ" sz="4400" dirty="0">
              <a:latin typeface="Calibri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3832658" cy="45720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Byla </a:t>
            </a:r>
            <a:r>
              <a:rPr lang="cs-CZ" sz="2400" b="1" dirty="0" smtClean="0">
                <a:latin typeface="Calibri" pitchFamily="34" charset="0"/>
              </a:rPr>
              <a:t>dcerou Dia</a:t>
            </a:r>
            <a:r>
              <a:rPr lang="cs-CZ" sz="2400" dirty="0" smtClean="0">
                <a:latin typeface="Calibri" pitchFamily="34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Athéna představuje </a:t>
            </a:r>
            <a:r>
              <a:rPr lang="cs-CZ" sz="2400" b="1" dirty="0" smtClean="0">
                <a:latin typeface="Calibri" pitchFamily="34" charset="0"/>
              </a:rPr>
              <a:t>bohyni </a:t>
            </a:r>
            <a:r>
              <a:rPr lang="cs-CZ" sz="2400" b="1" dirty="0">
                <a:latin typeface="Calibri" pitchFamily="34" charset="0"/>
              </a:rPr>
              <a:t>moudrosti</a:t>
            </a:r>
            <a:r>
              <a:rPr lang="cs-CZ" sz="2400" dirty="0">
                <a:latin typeface="Calibri" pitchFamily="34" charset="0"/>
              </a:rPr>
              <a:t>, </a:t>
            </a:r>
            <a:r>
              <a:rPr lang="cs-CZ" sz="2400" b="1" dirty="0">
                <a:latin typeface="Calibri" pitchFamily="34" charset="0"/>
              </a:rPr>
              <a:t>řemesel, spravedlnosti a rozvážně vedené </a:t>
            </a:r>
            <a:r>
              <a:rPr lang="cs-CZ" sz="2400" b="1" dirty="0" smtClean="0">
                <a:latin typeface="Calibri" pitchFamily="34" charset="0"/>
              </a:rPr>
              <a:t>války</a:t>
            </a:r>
            <a:r>
              <a:rPr lang="cs-CZ" sz="2400" dirty="0" smtClean="0">
                <a:latin typeface="Calibri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Calibri" pitchFamily="34" charset="0"/>
              </a:rPr>
              <a:t> </a:t>
            </a:r>
            <a:r>
              <a:rPr lang="cs-CZ" sz="2400" dirty="0" smtClean="0">
                <a:latin typeface="Calibri" pitchFamily="34" charset="0"/>
              </a:rPr>
              <a:t>Je </a:t>
            </a:r>
            <a:r>
              <a:rPr lang="cs-CZ" sz="2400" dirty="0">
                <a:latin typeface="Calibri" pitchFamily="34" charset="0"/>
              </a:rPr>
              <a:t>zobrazována s přilbou </a:t>
            </a:r>
            <a:r>
              <a:rPr lang="cs-CZ" sz="2400" dirty="0" smtClean="0">
                <a:latin typeface="Calibri" pitchFamily="34" charset="0"/>
              </a:rPr>
              <a:t>               a kopím, jejím </a:t>
            </a:r>
            <a:r>
              <a:rPr lang="cs-CZ" sz="2400" dirty="0">
                <a:latin typeface="Calibri" pitchFamily="34" charset="0"/>
              </a:rPr>
              <a:t>zvířetem je sova. </a:t>
            </a:r>
            <a:endParaRPr lang="cs-CZ" sz="24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V Římě se jí říká </a:t>
            </a:r>
            <a:r>
              <a:rPr lang="cs-CZ" sz="2400" b="1" dirty="0" smtClean="0">
                <a:latin typeface="Calibri" pitchFamily="34" charset="0"/>
              </a:rPr>
              <a:t>Minerva</a:t>
            </a:r>
            <a:r>
              <a:rPr lang="cs-CZ" sz="2400" dirty="0" smtClean="0">
                <a:latin typeface="Calibri" pitchFamily="34" charset="0"/>
              </a:rPr>
              <a:t>.</a:t>
            </a:r>
            <a:endParaRPr lang="cs-CZ" sz="2400" dirty="0">
              <a:latin typeface="Calibri" pitchFamily="34" charset="0"/>
            </a:endParaRPr>
          </a:p>
          <a:p>
            <a:endParaRPr lang="cs-CZ" sz="2400" dirty="0"/>
          </a:p>
        </p:txBody>
      </p:sp>
      <p:pic>
        <p:nvPicPr>
          <p:cNvPr id="7" name="Zástupný symbol pro obsah 6" descr="450px-Bertel_Thorvaldsen-Minerva-Copenhage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0" y="1571588"/>
            <a:ext cx="4232702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Calibri" pitchFamily="34" charset="0"/>
              </a:rPr>
              <a:t>ARES</a:t>
            </a:r>
            <a:endParaRPr lang="cs-CZ" sz="4400" dirty="0">
              <a:latin typeface="Calibri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3618344" cy="4572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b="1" dirty="0" smtClean="0">
                <a:latin typeface="Calibri" pitchFamily="34" charset="0"/>
              </a:rPr>
              <a:t>Byl synem boha Dia               a Héry</a:t>
            </a:r>
            <a:r>
              <a:rPr lang="cs-CZ" sz="2400" dirty="0" smtClean="0">
                <a:latin typeface="Calibri" pitchFamily="34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Představuje </a:t>
            </a:r>
            <a:r>
              <a:rPr lang="cs-CZ" sz="2400" b="1" dirty="0" smtClean="0">
                <a:latin typeface="Calibri" pitchFamily="34" charset="0"/>
              </a:rPr>
              <a:t>boha zuřivé </a:t>
            </a:r>
            <a:r>
              <a:rPr lang="cs-CZ" sz="2400" b="1" dirty="0">
                <a:latin typeface="Calibri" pitchFamily="34" charset="0"/>
              </a:rPr>
              <a:t>války a válečné vřavy</a:t>
            </a:r>
            <a:r>
              <a:rPr lang="cs-CZ" sz="2400" dirty="0">
                <a:latin typeface="Calibri" pitchFamily="34" charset="0"/>
              </a:rPr>
              <a:t>. </a:t>
            </a:r>
            <a:endParaRPr lang="cs-CZ" sz="24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 Jeho </a:t>
            </a:r>
            <a:r>
              <a:rPr lang="cs-CZ" sz="2400" dirty="0">
                <a:latin typeface="Calibri" pitchFamily="34" charset="0"/>
              </a:rPr>
              <a:t>milenkou byla bohyně krásy a lásky </a:t>
            </a:r>
            <a:r>
              <a:rPr lang="cs-CZ" sz="2400" dirty="0" smtClean="0">
                <a:latin typeface="Calibri" pitchFamily="34" charset="0"/>
              </a:rPr>
              <a:t>Afrodita.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Římským ekvivalentem je </a:t>
            </a:r>
            <a:r>
              <a:rPr lang="cs-CZ" sz="2400" b="1" dirty="0" smtClean="0">
                <a:latin typeface="Calibri" pitchFamily="34" charset="0"/>
              </a:rPr>
              <a:t>Mars</a:t>
            </a:r>
            <a:r>
              <a:rPr lang="cs-CZ" sz="2400" dirty="0" smtClean="0">
                <a:latin typeface="Calibri" pitchFamily="34" charset="0"/>
              </a:rPr>
              <a:t>. </a:t>
            </a:r>
            <a:endParaRPr lang="cs-CZ" sz="2400" dirty="0">
              <a:latin typeface="Calibri" pitchFamily="34" charset="0"/>
            </a:endParaRPr>
          </a:p>
          <a:p>
            <a:endParaRPr lang="cs-CZ" dirty="0"/>
          </a:p>
        </p:txBody>
      </p:sp>
      <p:pic>
        <p:nvPicPr>
          <p:cNvPr id="7" name="Zástupný symbol pro obsah 6" descr="Ares_villa_Hadrian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14942" y="1714488"/>
            <a:ext cx="3214710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EROS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9" name="Zástupný symbol pro obsah 8" descr="444px-Gerard_FrancoisPascalSimon-Cupid_Psyche_end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14942" y="1571612"/>
            <a:ext cx="3643338" cy="4923429"/>
          </a:xfrm>
        </p:spPr>
      </p:pic>
      <p:sp>
        <p:nvSpPr>
          <p:cNvPr id="5" name="Obdélník 4"/>
          <p:cNvSpPr/>
          <p:nvPr/>
        </p:nvSpPr>
        <p:spPr>
          <a:xfrm>
            <a:off x="214282" y="1928802"/>
            <a:ext cx="41434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b="1" dirty="0" smtClean="0">
                <a:latin typeface="Calibri" pitchFamily="34" charset="0"/>
              </a:rPr>
              <a:t>Syn</a:t>
            </a:r>
            <a:r>
              <a:rPr lang="cs-CZ" sz="2800" dirty="0" smtClean="0">
                <a:latin typeface="Calibri" pitchFamily="34" charset="0"/>
              </a:rPr>
              <a:t> boha války </a:t>
            </a:r>
            <a:r>
              <a:rPr lang="cs-CZ" sz="2800" b="1" dirty="0" smtClean="0">
                <a:latin typeface="Calibri" pitchFamily="34" charset="0"/>
              </a:rPr>
              <a:t>Area</a:t>
            </a:r>
            <a:r>
              <a:rPr lang="cs-CZ" sz="2800" dirty="0" smtClean="0">
                <a:latin typeface="Calibri" pitchFamily="34" charset="0"/>
              </a:rPr>
              <a:t>                      a bohyně lásky a krásy </a:t>
            </a:r>
            <a:r>
              <a:rPr lang="cs-CZ" sz="2800" b="1" dirty="0" smtClean="0">
                <a:latin typeface="Calibri" pitchFamily="34" charset="0"/>
              </a:rPr>
              <a:t>Afrodity</a:t>
            </a:r>
            <a:r>
              <a:rPr lang="cs-CZ" sz="2800" dirty="0" smtClean="0">
                <a:latin typeface="Calibri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latin typeface="Calibri" pitchFamily="34" charset="0"/>
              </a:rPr>
              <a:t>Je to bůh lásky a sama láska</a:t>
            </a:r>
            <a:r>
              <a:rPr lang="cs-CZ" sz="2800" dirty="0" smtClean="0">
                <a:latin typeface="Calibri" pitchFamily="34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Calibri" pitchFamily="34" charset="0"/>
              </a:rPr>
              <a:t> Byl uctívaný též jako božstvo úrody.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Calibri" pitchFamily="34" charset="0"/>
              </a:rPr>
              <a:t>V římské mytologii nese jméno </a:t>
            </a:r>
            <a:r>
              <a:rPr lang="cs-CZ" sz="2800" b="1" dirty="0" smtClean="0">
                <a:latin typeface="Calibri" pitchFamily="34" charset="0"/>
              </a:rPr>
              <a:t>Amor</a:t>
            </a:r>
            <a:r>
              <a:rPr lang="cs-CZ" sz="2800" dirty="0" smtClean="0">
                <a:latin typeface="Calibri" pitchFamily="34" charset="0"/>
              </a:rPr>
              <a:t> nebo </a:t>
            </a:r>
            <a:r>
              <a:rPr lang="cs-CZ" sz="2800" b="1" dirty="0" smtClean="0">
                <a:latin typeface="Calibri" pitchFamily="34" charset="0"/>
              </a:rPr>
              <a:t>Cupid</a:t>
            </a:r>
            <a:r>
              <a:rPr lang="cs-CZ" sz="2800" dirty="0" smtClean="0">
                <a:latin typeface="Calibri" pitchFamily="34" charset="0"/>
              </a:rPr>
              <a:t>.</a:t>
            </a:r>
            <a:endParaRPr lang="cs-CZ" sz="2800" dirty="0">
              <a:latin typeface="Calibri" pitchFamily="34" charset="0"/>
            </a:endParaRPr>
          </a:p>
        </p:txBody>
      </p:sp>
      <p:sp>
        <p:nvSpPr>
          <p:cNvPr id="10" name="Oválný popisek 9"/>
          <p:cNvSpPr/>
          <p:nvPr/>
        </p:nvSpPr>
        <p:spPr>
          <a:xfrm>
            <a:off x="3643306" y="928670"/>
            <a:ext cx="2643206" cy="150019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Calibri" pitchFamily="34" charset="0"/>
              </a:rPr>
              <a:t>Jak si představujete Erota?</a:t>
            </a:r>
            <a:endParaRPr lang="cs-CZ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3832658" cy="978408"/>
          </a:xfrm>
        </p:spPr>
        <p:txBody>
          <a:bodyPr>
            <a:noAutofit/>
          </a:bodyPr>
          <a:lstStyle/>
          <a:p>
            <a:r>
              <a:rPr lang="cs-CZ" sz="4400" dirty="0" smtClean="0">
                <a:latin typeface="Calibri" pitchFamily="34" charset="0"/>
              </a:rPr>
              <a:t>DIONÝSOS</a:t>
            </a:r>
            <a:endParaRPr lang="cs-CZ" sz="4400" dirty="0">
              <a:latin typeface="Calibri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3689782" cy="4572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V řecké mytologii je </a:t>
            </a:r>
            <a:r>
              <a:rPr lang="cs-CZ" sz="2400" b="1" dirty="0" smtClean="0">
                <a:latin typeface="Calibri" pitchFamily="34" charset="0"/>
              </a:rPr>
              <a:t>synem nejvyššího boha Dia a jeho milenky Semely</a:t>
            </a:r>
            <a:r>
              <a:rPr lang="cs-CZ" sz="2400" dirty="0" smtClean="0">
                <a:latin typeface="Calibri" pitchFamily="34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latin typeface="Calibri" pitchFamily="34" charset="0"/>
              </a:rPr>
              <a:t>Je bohem vína                              a nespoutaného veselí</a:t>
            </a:r>
            <a:r>
              <a:rPr lang="cs-CZ" sz="2400" dirty="0" smtClean="0">
                <a:latin typeface="Calibri" pitchFamily="34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Původně byl i bohem úrody a plodnosti.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V Římě je pojmenován jako </a:t>
            </a:r>
            <a:r>
              <a:rPr lang="cs-CZ" sz="2400" b="1" dirty="0" smtClean="0">
                <a:latin typeface="Calibri" pitchFamily="34" charset="0"/>
              </a:rPr>
              <a:t>Bacchus nebo Dionysus</a:t>
            </a:r>
            <a:r>
              <a:rPr lang="cs-CZ" sz="2400" dirty="0" smtClean="0">
                <a:latin typeface="Calibri" pitchFamily="34" charset="0"/>
              </a:rPr>
              <a:t>.</a:t>
            </a:r>
          </a:p>
          <a:p>
            <a:endParaRPr lang="cs-CZ" dirty="0"/>
          </a:p>
        </p:txBody>
      </p:sp>
      <p:pic>
        <p:nvPicPr>
          <p:cNvPr id="7" name="Zástupný symbol pro obsah 6" descr="247px-Dioniso_del_tipo_Madrid-Varese_(M._Prado)_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57884" y="1500174"/>
            <a:ext cx="3000396" cy="5072098"/>
          </a:xfrm>
        </p:spPr>
      </p:pic>
      <p:sp>
        <p:nvSpPr>
          <p:cNvPr id="8" name="Oválný popisek 7"/>
          <p:cNvSpPr/>
          <p:nvPr/>
        </p:nvSpPr>
        <p:spPr>
          <a:xfrm>
            <a:off x="3714744" y="571480"/>
            <a:ext cx="2357454" cy="221457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Calibri" pitchFamily="34" charset="0"/>
              </a:rPr>
              <a:t>Poznáš podle obrázku Dionýsovy atributy?</a:t>
            </a:r>
            <a:endParaRPr lang="cs-CZ" b="1" dirty="0">
              <a:latin typeface="Calibri" pitchFamily="34" charset="0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2500298" y="5357826"/>
            <a:ext cx="2428892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Calibri" pitchFamily="34" charset="0"/>
              </a:rPr>
              <a:t>Vinná réva, pohár, břečťan ve vlasech.</a:t>
            </a:r>
            <a:endParaRPr lang="cs-CZ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4357718" cy="978408"/>
          </a:xfrm>
        </p:spPr>
        <p:txBody>
          <a:bodyPr>
            <a:noAutofit/>
          </a:bodyPr>
          <a:lstStyle/>
          <a:p>
            <a:r>
              <a:rPr lang="cs-CZ" sz="4400" dirty="0" smtClean="0">
                <a:latin typeface="Calibri" pitchFamily="34" charset="0"/>
              </a:rPr>
              <a:t>PERSEFONA</a:t>
            </a:r>
            <a:endParaRPr lang="cs-CZ" sz="4400" dirty="0">
              <a:latin typeface="Calibri" pitchFamily="34" charset="0"/>
            </a:endParaRPr>
          </a:p>
        </p:txBody>
      </p:sp>
      <p:pic>
        <p:nvPicPr>
          <p:cNvPr id="4" name="Zástupný symbol pro obsah 3" descr="435px-FredericLeighton-TheReturnofPerspephone(189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500174"/>
            <a:ext cx="3857652" cy="5202550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3475468" cy="4572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b="1" dirty="0" smtClean="0">
                <a:latin typeface="Calibri" pitchFamily="34" charset="0"/>
              </a:rPr>
              <a:t>Byla dcerou nejvyššího boha Dia a bohyně Demetry</a:t>
            </a:r>
            <a:r>
              <a:rPr lang="cs-CZ" sz="2400" dirty="0" smtClean="0">
                <a:latin typeface="Calibri" pitchFamily="34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Manželka vládce podsvětí Háda.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Latinsky </a:t>
            </a:r>
            <a:r>
              <a:rPr lang="cs-CZ" sz="2400" b="1" dirty="0" smtClean="0">
                <a:latin typeface="Calibri" pitchFamily="34" charset="0"/>
              </a:rPr>
              <a:t>Proserpina</a:t>
            </a:r>
            <a:r>
              <a:rPr lang="cs-CZ" sz="2400" dirty="0" smtClean="0">
                <a:latin typeface="Calibri" pitchFamily="34" charset="0"/>
              </a:rPr>
              <a:t>.</a:t>
            </a:r>
            <a:endParaRPr lang="cs-CZ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Calibri" pitchFamily="34" charset="0"/>
              </a:rPr>
              <a:t>HÁDES</a:t>
            </a:r>
            <a:endParaRPr lang="cs-CZ" sz="4400" dirty="0">
              <a:latin typeface="Calibri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500174"/>
            <a:ext cx="5261418" cy="5072098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cs-CZ" sz="2200" dirty="0" smtClean="0">
                <a:latin typeface="Calibri" pitchFamily="34" charset="0"/>
              </a:rPr>
              <a:t>Latinsky </a:t>
            </a:r>
            <a:r>
              <a:rPr lang="cs-CZ" sz="2200" b="1" dirty="0" smtClean="0">
                <a:latin typeface="Calibri" pitchFamily="34" charset="0"/>
              </a:rPr>
              <a:t>Pluto,</a:t>
            </a:r>
            <a:r>
              <a:rPr lang="el-GR" sz="2200" dirty="0" smtClean="0">
                <a:latin typeface="Calibri" pitchFamily="34" charset="0"/>
              </a:rPr>
              <a:t> </a:t>
            </a:r>
            <a:r>
              <a:rPr lang="cs-CZ" sz="2200" b="1" dirty="0" smtClean="0">
                <a:latin typeface="Calibri" pitchFamily="34" charset="0"/>
              </a:rPr>
              <a:t>bůh podsvětí</a:t>
            </a:r>
            <a:r>
              <a:rPr lang="cs-CZ" sz="2200" dirty="0" smtClean="0">
                <a:latin typeface="Calibri" pitchFamily="34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>
                <a:latin typeface="Calibri" pitchFamily="34" charset="0"/>
              </a:rPr>
              <a:t>Je nejstarším synem Titána Krona a Rhey, </a:t>
            </a:r>
            <a:r>
              <a:rPr lang="cs-CZ" sz="2200" b="1" dirty="0" smtClean="0">
                <a:latin typeface="Calibri" pitchFamily="34" charset="0"/>
              </a:rPr>
              <a:t>bratr Dia</a:t>
            </a:r>
            <a:r>
              <a:rPr lang="cs-CZ" sz="2200" dirty="0" smtClean="0">
                <a:latin typeface="Calibri" pitchFamily="34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>
                <a:latin typeface="Calibri" pitchFamily="34" charset="0"/>
              </a:rPr>
              <a:t>Po narození ho Kronos pozřel, protože se bál, že ho některý ze synů zbaví vlády.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>
                <a:latin typeface="Calibri" pitchFamily="34" charset="0"/>
              </a:rPr>
              <a:t>Hádovi po dělení světa připadla říše mrtvých. 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>
                <a:latin typeface="Calibri" pitchFamily="34" charset="0"/>
              </a:rPr>
              <a:t>Hádes unesl do podsvětí </a:t>
            </a:r>
            <a:r>
              <a:rPr lang="cs-CZ" sz="2200" b="1" dirty="0" smtClean="0">
                <a:latin typeface="Calibri" pitchFamily="34" charset="0"/>
              </a:rPr>
              <a:t>Persefonu</a:t>
            </a:r>
            <a:r>
              <a:rPr lang="cs-CZ" sz="2200" dirty="0" smtClean="0">
                <a:latin typeface="Calibri" pitchFamily="34" charset="0"/>
              </a:rPr>
              <a:t> a učinil                z ní svou manželku a spoluvládkyni říše mrtvých. 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>
                <a:latin typeface="Calibri" pitchFamily="34" charset="0"/>
              </a:rPr>
              <a:t>Z obětních zvířat měl nejraději černé ovce. Ze stromů mu byl zasvěcen cypřiš a z květin narcis.</a:t>
            </a:r>
          </a:p>
          <a:p>
            <a:pPr>
              <a:buFont typeface="Arial" pitchFamily="34" charset="0"/>
              <a:buChar char="•"/>
            </a:pPr>
            <a:endParaRPr lang="cs-CZ" sz="2200" dirty="0"/>
          </a:p>
        </p:txBody>
      </p:sp>
      <p:pic>
        <p:nvPicPr>
          <p:cNvPr id="7" name="Zástupný symbol pro obsah 6" descr="Hades-et-Cerberus-II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5008" y="1714488"/>
            <a:ext cx="3143240" cy="4643470"/>
          </a:xfrm>
        </p:spPr>
      </p:pic>
      <p:sp>
        <p:nvSpPr>
          <p:cNvPr id="8" name="Oválný popisek 7"/>
          <p:cNvSpPr/>
          <p:nvPr/>
        </p:nvSpPr>
        <p:spPr>
          <a:xfrm>
            <a:off x="5214942" y="571480"/>
            <a:ext cx="2143140" cy="12858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Calibri" pitchFamily="34" charset="0"/>
              </a:rPr>
              <a:t>Co je to za zvíře u nohou Háda?</a:t>
            </a:r>
            <a:endParaRPr lang="cs-CZ" b="1" dirty="0">
              <a:latin typeface="Calibri" pitchFamily="34" charset="0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1928794" y="5715016"/>
            <a:ext cx="3357586" cy="1142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Calibri" pitchFamily="34" charset="0"/>
              </a:rPr>
              <a:t>Trojhlavý pes Kerberos, strážce vstupu do podsvětí.</a:t>
            </a:r>
            <a:endParaRPr lang="cs-CZ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Calibri" pitchFamily="34" charset="0"/>
              </a:rPr>
              <a:t>ARTEMIS</a:t>
            </a:r>
            <a:endParaRPr lang="cs-CZ" sz="4400" dirty="0">
              <a:latin typeface="Calibri" pitchFamily="34" charset="0"/>
            </a:endParaRPr>
          </a:p>
        </p:txBody>
      </p:sp>
      <p:pic>
        <p:nvPicPr>
          <p:cNvPr id="5" name="Zástupný symbol pro obsah 4" descr="390px-Diane_de_Versailles_Leochare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14942" y="1714488"/>
            <a:ext cx="2963545" cy="45593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3761220" cy="4572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400" b="1" dirty="0" smtClean="0">
                <a:latin typeface="Calibri" pitchFamily="34" charset="0"/>
              </a:rPr>
              <a:t>Byla dcerou Dia a Leto, sestrou Apollona</a:t>
            </a:r>
            <a:r>
              <a:rPr lang="cs-CZ" sz="2400" dirty="0" smtClean="0">
                <a:latin typeface="Calibri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latin typeface="Calibri" pitchFamily="34" charset="0"/>
              </a:rPr>
              <a:t>Je bohyně lovu a měsíce</a:t>
            </a:r>
            <a:r>
              <a:rPr lang="cs-CZ" sz="2400" dirty="0" smtClean="0">
                <a:latin typeface="Calibri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Vystupuje také jako ochránkyně lesů a divoké zvěře.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Římskou obdobou je </a:t>
            </a:r>
            <a:r>
              <a:rPr lang="cs-CZ" sz="2400" b="1" dirty="0" smtClean="0">
                <a:latin typeface="Calibri" pitchFamily="34" charset="0"/>
              </a:rPr>
              <a:t>Diana.</a:t>
            </a:r>
          </a:p>
          <a:p>
            <a:pPr>
              <a:buFont typeface="Arial" pitchFamily="34" charset="0"/>
              <a:buChar char="•"/>
            </a:pPr>
            <a:endParaRPr lang="cs-CZ" dirty="0">
              <a:latin typeface="Calibri" pitchFamily="34" charset="0"/>
            </a:endParaRPr>
          </a:p>
        </p:txBody>
      </p:sp>
      <p:sp>
        <p:nvSpPr>
          <p:cNvPr id="6" name="Oválný popisek 5"/>
          <p:cNvSpPr/>
          <p:nvPr/>
        </p:nvSpPr>
        <p:spPr>
          <a:xfrm>
            <a:off x="3714744" y="1000108"/>
            <a:ext cx="1857388" cy="1500198"/>
          </a:xfrm>
          <a:prstGeom prst="wedgeEllipseCallout">
            <a:avLst>
              <a:gd name="adj1" fmla="val 21494"/>
              <a:gd name="adj2" fmla="val 796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Calibri" pitchFamily="34" charset="0"/>
              </a:rPr>
              <a:t>Co Artemis nese na zádech?</a:t>
            </a:r>
            <a:endParaRPr lang="cs-CZ" b="1" dirty="0">
              <a:latin typeface="Calibri" pitchFamily="34" charset="0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928662" y="4643446"/>
            <a:ext cx="2714644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Calibri" pitchFamily="34" charset="0"/>
              </a:rPr>
              <a:t>Jako správná lovkyně toulec               s šípy.</a:t>
            </a:r>
            <a:endParaRPr lang="cs-CZ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Calibri" pitchFamily="34" charset="0"/>
              </a:rPr>
              <a:t>NIKE</a:t>
            </a:r>
            <a:endParaRPr lang="cs-CZ" sz="4400" dirty="0">
              <a:latin typeface="Calibri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4189848" cy="512798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Je v řecké mytologii </a:t>
            </a:r>
            <a:r>
              <a:rPr lang="cs-CZ" sz="2400" b="1" dirty="0" smtClean="0">
                <a:latin typeface="Calibri" pitchFamily="34" charset="0"/>
              </a:rPr>
              <a:t>bohyně vítězství</a:t>
            </a:r>
            <a:r>
              <a:rPr lang="cs-CZ" sz="2400" dirty="0" smtClean="0">
                <a:latin typeface="Calibri" pitchFamily="34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latin typeface="Calibri" pitchFamily="34" charset="0"/>
              </a:rPr>
              <a:t>Její matkou je Styx (nenávist)     a otcem Pallas (boj).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Centrem kultu bohyně Nike byl chrám na Akropoli v Athénách.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V Římě je její obdobou </a:t>
            </a:r>
            <a:r>
              <a:rPr lang="cs-CZ" sz="2400" b="1" dirty="0" smtClean="0">
                <a:latin typeface="Calibri" pitchFamily="34" charset="0"/>
              </a:rPr>
              <a:t>Victoria</a:t>
            </a:r>
            <a:r>
              <a:rPr lang="cs-CZ" sz="2400" dirty="0" smtClean="0">
                <a:latin typeface="Calibri" pitchFamily="34" charset="0"/>
              </a:rPr>
              <a:t>.</a:t>
            </a:r>
          </a:p>
          <a:p>
            <a:endParaRPr lang="cs-CZ" sz="2400" dirty="0" smtClean="0"/>
          </a:p>
          <a:p>
            <a:endParaRPr lang="cs-CZ" sz="2400" dirty="0"/>
          </a:p>
        </p:txBody>
      </p:sp>
      <p:pic>
        <p:nvPicPr>
          <p:cNvPr id="5" name="Zástupný symbol pro obsah 3" descr="220px-Paris_louvre_winged_500pix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29190" y="1714488"/>
            <a:ext cx="3857651" cy="4500593"/>
          </a:xfrm>
        </p:spPr>
      </p:pic>
      <p:sp>
        <p:nvSpPr>
          <p:cNvPr id="6" name="Oválný popisek 5"/>
          <p:cNvSpPr/>
          <p:nvPr/>
        </p:nvSpPr>
        <p:spPr>
          <a:xfrm>
            <a:off x="3786182" y="214290"/>
            <a:ext cx="2286016" cy="17145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Calibri" pitchFamily="34" charset="0"/>
              </a:rPr>
              <a:t>Nepřipomíná vám logo významné americké firmy?</a:t>
            </a:r>
            <a:endParaRPr lang="cs-CZ" b="1" dirty="0">
              <a:latin typeface="Calibri" pitchFamily="34" charset="0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6143604" y="5857868"/>
            <a:ext cx="300039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Calibri" pitchFamily="34" charset="0"/>
              </a:rPr>
              <a:t>Logo představuje křídlo řecké bohyně vítězství.</a:t>
            </a:r>
            <a:endParaRPr lang="cs-CZ" b="1" dirty="0">
              <a:latin typeface="Calibri" pitchFamily="34" charset="0"/>
            </a:endParaRPr>
          </a:p>
        </p:txBody>
      </p:sp>
      <p:pic>
        <p:nvPicPr>
          <p:cNvPr id="8" name="Obrázek 7" descr="Old_Nike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5500678"/>
            <a:ext cx="1357322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14282" y="571480"/>
            <a:ext cx="8715436" cy="83198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Calibri" pitchFamily="34" charset="0"/>
              </a:rPr>
              <a:t>Doplňte dvojice latinských                                a řeckých jmen nejdůležitějších bohů.</a:t>
            </a:r>
            <a:br>
              <a:rPr lang="cs-CZ" dirty="0" smtClean="0">
                <a:latin typeface="Calibri" pitchFamily="34" charset="0"/>
              </a:rPr>
            </a:br>
            <a:endParaRPr lang="cs-CZ" dirty="0">
              <a:latin typeface="Calibri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alibri" pitchFamily="34" charset="0"/>
              </a:rPr>
              <a:t> Zeus…………                        </a:t>
            </a:r>
          </a:p>
          <a:p>
            <a:r>
              <a:rPr lang="cs-CZ" dirty="0" smtClean="0">
                <a:latin typeface="Calibri" pitchFamily="34" charset="0"/>
              </a:rPr>
              <a:t>………..Ceres</a:t>
            </a:r>
          </a:p>
          <a:p>
            <a:r>
              <a:rPr lang="cs-CZ" dirty="0" smtClean="0">
                <a:latin typeface="Calibri" pitchFamily="34" charset="0"/>
              </a:rPr>
              <a:t>Artemis…….                         </a:t>
            </a:r>
          </a:p>
          <a:p>
            <a:r>
              <a:rPr lang="cs-CZ" dirty="0" smtClean="0">
                <a:latin typeface="Calibri" pitchFamily="34" charset="0"/>
              </a:rPr>
              <a:t>………...Neptunus</a:t>
            </a:r>
          </a:p>
          <a:p>
            <a:r>
              <a:rPr lang="cs-CZ" dirty="0" smtClean="0">
                <a:latin typeface="Calibri" pitchFamily="34" charset="0"/>
              </a:rPr>
              <a:t>………….Mars                       </a:t>
            </a:r>
          </a:p>
          <a:p>
            <a:r>
              <a:rPr lang="cs-CZ" dirty="0" smtClean="0">
                <a:latin typeface="Calibri" pitchFamily="34" charset="0"/>
              </a:rPr>
              <a:t>Héra………….</a:t>
            </a:r>
          </a:p>
          <a:p>
            <a:r>
              <a:rPr lang="cs-CZ" dirty="0" smtClean="0">
                <a:latin typeface="Calibri" pitchFamily="34" charset="0"/>
              </a:rPr>
              <a:t>Athéna………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alibri" pitchFamily="34" charset="0"/>
              </a:rPr>
              <a:t>Afrodita ………….</a:t>
            </a:r>
          </a:p>
          <a:p>
            <a:r>
              <a:rPr lang="cs-CZ" dirty="0" smtClean="0">
                <a:latin typeface="Calibri" pitchFamily="34" charset="0"/>
              </a:rPr>
              <a:t>Hádes……..                    </a:t>
            </a:r>
          </a:p>
          <a:p>
            <a:r>
              <a:rPr lang="cs-CZ" dirty="0" smtClean="0">
                <a:latin typeface="Calibri" pitchFamily="34" charset="0"/>
              </a:rPr>
              <a:t>………………Bacchus </a:t>
            </a:r>
          </a:p>
          <a:p>
            <a:r>
              <a:rPr lang="cs-CZ" dirty="0" smtClean="0">
                <a:latin typeface="Calibri" pitchFamily="34" charset="0"/>
              </a:rPr>
              <a:t>…………..Vulcanus            </a:t>
            </a:r>
          </a:p>
          <a:p>
            <a:r>
              <a:rPr lang="cs-CZ" dirty="0" smtClean="0">
                <a:latin typeface="Calibri" pitchFamily="34" charset="0"/>
              </a:rPr>
              <a:t>Nike……….  </a:t>
            </a:r>
          </a:p>
          <a:p>
            <a:r>
              <a:rPr lang="cs-CZ" dirty="0" smtClean="0">
                <a:latin typeface="Calibri" pitchFamily="34" charset="0"/>
              </a:rPr>
              <a:t>Eros………….    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Náboženství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alibri" pitchFamily="34" charset="0"/>
              </a:rPr>
              <a:t>Náboženství mělo pro starověk                               velký význam.</a:t>
            </a:r>
          </a:p>
          <a:p>
            <a:r>
              <a:rPr lang="cs-CZ" dirty="0" smtClean="0">
                <a:latin typeface="Calibri" pitchFamily="34" charset="0"/>
              </a:rPr>
              <a:t>Řekové i Římané věřili ve více bohů,              tomuto způsobu říkáme polyteismus.</a:t>
            </a:r>
          </a:p>
          <a:p>
            <a:r>
              <a:rPr lang="cs-CZ" dirty="0" smtClean="0">
                <a:latin typeface="Calibri" pitchFamily="34" charset="0"/>
              </a:rPr>
              <a:t>Kromě velkých božstev jako například Héry uctívali i domácí bůžky, ochránce domácího krbu a </a:t>
            </a:r>
            <a:r>
              <a:rPr lang="cs-CZ" dirty="0" smtClean="0">
                <a:latin typeface="Calibri" pitchFamily="34" charset="0"/>
              </a:rPr>
              <a:t>rodiny.</a:t>
            </a:r>
            <a:endParaRPr lang="cs-CZ" dirty="0" smtClean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V mnoha dílech řecké i římské literatury bohové vystupují a hrají důležitou roli. 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4" name="Oválný popisek 3"/>
          <p:cNvSpPr/>
          <p:nvPr/>
        </p:nvSpPr>
        <p:spPr>
          <a:xfrm>
            <a:off x="6500826" y="1643050"/>
            <a:ext cx="2643174" cy="1571636"/>
          </a:xfrm>
          <a:prstGeom prst="wedgeEllipseCallout">
            <a:avLst>
              <a:gd name="adj1" fmla="val 1917"/>
              <a:gd name="adj2" fmla="val 928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Calibri" pitchFamily="34" charset="0"/>
              </a:rPr>
              <a:t>Jak je správně              2. pád č. j. od jména ZEUS?</a:t>
            </a:r>
            <a:endParaRPr lang="cs-CZ" b="1" dirty="0">
              <a:latin typeface="Calibri" pitchFamily="34" charset="0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7429520" y="5500702"/>
            <a:ext cx="1714480" cy="1357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Calibri" pitchFamily="34" charset="0"/>
              </a:rPr>
              <a:t>Bez DIA.</a:t>
            </a:r>
            <a:endParaRPr lang="cs-CZ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14282" y="571480"/>
            <a:ext cx="8715436" cy="83198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Calibri" pitchFamily="34" charset="0"/>
              </a:rPr>
              <a:t>Řešení - doplňte dvojice latinských                                a řeckých jmen nejdůležitějších bohů.</a:t>
            </a:r>
            <a:br>
              <a:rPr lang="cs-CZ" dirty="0" smtClean="0">
                <a:latin typeface="Calibri" pitchFamily="34" charset="0"/>
              </a:rPr>
            </a:br>
            <a:endParaRPr lang="cs-CZ" dirty="0">
              <a:latin typeface="Calibri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dirty="0" smtClean="0">
                <a:latin typeface="Calibri" pitchFamily="34" charset="0"/>
              </a:rPr>
              <a:t>Zeus - IUPPITER                        </a:t>
            </a:r>
          </a:p>
          <a:p>
            <a:r>
              <a:rPr lang="cs-CZ" dirty="0" smtClean="0">
                <a:latin typeface="Calibri" pitchFamily="34" charset="0"/>
              </a:rPr>
              <a:t>DEMETER - Ceres </a:t>
            </a:r>
          </a:p>
          <a:p>
            <a:r>
              <a:rPr lang="cs-CZ" dirty="0" smtClean="0">
                <a:latin typeface="Calibri" pitchFamily="34" charset="0"/>
              </a:rPr>
              <a:t>Artemis- DIANA                       </a:t>
            </a:r>
          </a:p>
          <a:p>
            <a:r>
              <a:rPr lang="cs-CZ" dirty="0" smtClean="0">
                <a:latin typeface="Calibri" pitchFamily="34" charset="0"/>
              </a:rPr>
              <a:t>POSEIDON - Neptunus</a:t>
            </a:r>
          </a:p>
          <a:p>
            <a:r>
              <a:rPr lang="cs-CZ" dirty="0" smtClean="0">
                <a:latin typeface="Calibri" pitchFamily="34" charset="0"/>
              </a:rPr>
              <a:t>ARES - Mars                       </a:t>
            </a:r>
          </a:p>
          <a:p>
            <a:r>
              <a:rPr lang="cs-CZ" dirty="0" smtClean="0">
                <a:latin typeface="Calibri" pitchFamily="34" charset="0"/>
              </a:rPr>
              <a:t>Héra - IUNO</a:t>
            </a:r>
          </a:p>
          <a:p>
            <a:r>
              <a:rPr lang="cs-CZ" dirty="0" smtClean="0">
                <a:latin typeface="Calibri" pitchFamily="34" charset="0"/>
              </a:rPr>
              <a:t>Athéna - MINERVA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alibri" pitchFamily="34" charset="0"/>
              </a:rPr>
              <a:t>Afrodita - VENUŠE</a:t>
            </a:r>
          </a:p>
          <a:p>
            <a:r>
              <a:rPr lang="cs-CZ" dirty="0" smtClean="0">
                <a:latin typeface="Calibri" pitchFamily="34" charset="0"/>
              </a:rPr>
              <a:t>Hádes - PLUTO                    </a:t>
            </a:r>
          </a:p>
          <a:p>
            <a:r>
              <a:rPr lang="cs-CZ" dirty="0" smtClean="0">
                <a:latin typeface="Calibri" pitchFamily="34" charset="0"/>
              </a:rPr>
              <a:t>DIONÝSOS - Bacchus </a:t>
            </a:r>
          </a:p>
          <a:p>
            <a:r>
              <a:rPr lang="cs-CZ" dirty="0" smtClean="0">
                <a:latin typeface="Calibri" pitchFamily="34" charset="0"/>
              </a:rPr>
              <a:t>HEFAISTOS - Vulcanus            </a:t>
            </a:r>
          </a:p>
          <a:p>
            <a:r>
              <a:rPr lang="cs-CZ" dirty="0" smtClean="0">
                <a:latin typeface="Calibri" pitchFamily="34" charset="0"/>
              </a:rPr>
              <a:t>Nike - VICTORIA </a:t>
            </a:r>
          </a:p>
          <a:p>
            <a:r>
              <a:rPr lang="cs-CZ" dirty="0" smtClean="0">
                <a:latin typeface="Calibri" pitchFamily="34" charset="0"/>
              </a:rPr>
              <a:t>Eros - AMOR, CUPID    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5101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Calibri" pitchFamily="34" charset="0"/>
              </a:rPr>
              <a:t>Je pravda, že... </a:t>
            </a:r>
            <a:br>
              <a:rPr lang="cs-CZ" dirty="0" smtClean="0">
                <a:latin typeface="Calibri" pitchFamily="34" charset="0"/>
              </a:rPr>
            </a:br>
            <a:r>
              <a:rPr lang="cs-CZ" dirty="0" smtClean="0">
                <a:latin typeface="Calibri" pitchFamily="34" charset="0"/>
              </a:rPr>
              <a:t>Odpovídejte ANO/NE.</a:t>
            </a:r>
            <a:br>
              <a:rPr lang="cs-CZ" dirty="0" smtClean="0">
                <a:latin typeface="Calibri" pitchFamily="34" charset="0"/>
              </a:rPr>
            </a:br>
            <a:endParaRPr lang="cs-CZ" dirty="0">
              <a:latin typeface="Calibri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alibri" pitchFamily="34" charset="0"/>
              </a:rPr>
              <a:t>Byla Minerva zobrazována s oštěpem, štítem  a s přilbou na hlavě?</a:t>
            </a:r>
          </a:p>
          <a:p>
            <a:r>
              <a:rPr lang="cs-CZ" dirty="0" smtClean="0">
                <a:latin typeface="Calibri" pitchFamily="34" charset="0"/>
              </a:rPr>
              <a:t>Posvátným ptákem bohyně Junony byl holub?</a:t>
            </a:r>
          </a:p>
          <a:p>
            <a:r>
              <a:rPr lang="cs-CZ" dirty="0" smtClean="0">
                <a:latin typeface="Calibri" pitchFamily="34" charset="0"/>
              </a:rPr>
              <a:t>Byla Artemis bohyní moudrosti?</a:t>
            </a:r>
          </a:p>
          <a:p>
            <a:r>
              <a:rPr lang="cs-CZ" dirty="0" smtClean="0">
                <a:latin typeface="Calibri" pitchFamily="34" charset="0"/>
              </a:rPr>
              <a:t>Stala se Proserpina manželkou Vulkána?</a:t>
            </a:r>
          </a:p>
          <a:p>
            <a:r>
              <a:rPr lang="cs-CZ" dirty="0" smtClean="0">
                <a:latin typeface="Calibri" pitchFamily="34" charset="0"/>
              </a:rPr>
              <a:t>Léčí Apollon nemocné lidi? </a:t>
            </a:r>
          </a:p>
          <a:p>
            <a:r>
              <a:rPr lang="cs-CZ" dirty="0" smtClean="0">
                <a:latin typeface="Calibri" pitchFamily="34" charset="0"/>
              </a:rPr>
              <a:t>Přiřkl Paris vítězství ve sporu o krásu bohyni Héře?</a:t>
            </a:r>
            <a:endParaRPr lang="cs-CZ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5101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Calibri" pitchFamily="34" charset="0"/>
              </a:rPr>
              <a:t>Řešení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Calibri" pitchFamily="34" charset="0"/>
              </a:rPr>
              <a:t>Byla Minerva zobrazována s oštěpem, štítem      a s přilbou na hlavě? ANO</a:t>
            </a:r>
          </a:p>
          <a:p>
            <a:r>
              <a:rPr lang="cs-CZ" dirty="0" smtClean="0">
                <a:latin typeface="Calibri" pitchFamily="34" charset="0"/>
              </a:rPr>
              <a:t>Posvátným ptákem bohyně Junony byl holub? ANO</a:t>
            </a:r>
          </a:p>
          <a:p>
            <a:r>
              <a:rPr lang="cs-CZ" dirty="0" smtClean="0">
                <a:latin typeface="Calibri" pitchFamily="34" charset="0"/>
              </a:rPr>
              <a:t>Byla Artemis bohyní moudrosti? NE - ZVÍŘAT           A LOVU</a:t>
            </a:r>
          </a:p>
          <a:p>
            <a:r>
              <a:rPr lang="cs-CZ" dirty="0" smtClean="0">
                <a:latin typeface="Calibri" pitchFamily="34" charset="0"/>
              </a:rPr>
              <a:t>Stala se Proserpina manželkou Vulkána? ANO</a:t>
            </a:r>
          </a:p>
          <a:p>
            <a:r>
              <a:rPr lang="cs-CZ" dirty="0" smtClean="0">
                <a:latin typeface="Calibri" pitchFamily="34" charset="0"/>
              </a:rPr>
              <a:t>Léčí Apollon nemocné lidi? ANO</a:t>
            </a:r>
          </a:p>
          <a:p>
            <a:r>
              <a:rPr lang="cs-CZ" dirty="0" smtClean="0">
                <a:latin typeface="Calibri" pitchFamily="34" charset="0"/>
              </a:rPr>
              <a:t>Přiřkl Paris vítězství ve sporu o krásu bohyni Héře? NE - AFRODITĚ</a:t>
            </a:r>
            <a:endParaRPr lang="cs-CZ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Poznej boha.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Z lásky k ženám bral____ na sebe všelijaké podoby: kvůli Ledě se stal labutí.</a:t>
            </a:r>
          </a:p>
          <a:p>
            <a:r>
              <a:rPr lang="cs-CZ" dirty="0" smtClean="0">
                <a:latin typeface="Calibri" pitchFamily="34" charset="0"/>
              </a:rPr>
              <a:t>Utkal se s hadem, který střežil delfskou věštírnu, a vedl sbor Múz.</a:t>
            </a:r>
          </a:p>
          <a:p>
            <a:r>
              <a:rPr lang="cs-CZ" dirty="0" smtClean="0">
                <a:latin typeface="Calibri" pitchFamily="34" charset="0"/>
              </a:rPr>
              <a:t>Z Diovy lebky vyskočila v plné zbroji a její oblíbený pták – sova usedl na trůn.</a:t>
            </a:r>
          </a:p>
          <a:p>
            <a:r>
              <a:rPr lang="cs-CZ" dirty="0" smtClean="0">
                <a:latin typeface="Calibri" pitchFamily="34" charset="0"/>
              </a:rPr>
              <a:t>Dával tryskat pramenům, ale také rozpoutával zemětřesení.Říkali mu zemětřas.</a:t>
            </a:r>
            <a:endParaRPr lang="cs-CZ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14282" y="1775191"/>
            <a:ext cx="8643998" cy="4625609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Calibri" pitchFamily="34" charset="0"/>
              </a:rPr>
              <a:t>Tartaros a podsvětí splynuly v jednu podzemní říši zemřelých, kde vládl nelítostný____.</a:t>
            </a:r>
          </a:p>
          <a:p>
            <a:r>
              <a:rPr lang="cs-CZ" dirty="0" smtClean="0">
                <a:latin typeface="Calibri" pitchFamily="34" charset="0"/>
              </a:rPr>
              <a:t>____zosobňovala mízu země a zajišťovala klíčení obilí.</a:t>
            </a:r>
          </a:p>
          <a:p>
            <a:r>
              <a:rPr lang="cs-CZ" dirty="0" smtClean="0">
                <a:latin typeface="Calibri" pitchFamily="34" charset="0"/>
              </a:rPr>
              <a:t>Jeho kult byl velmi oblíbený taškáři a milovníky vína.</a:t>
            </a:r>
          </a:p>
          <a:p>
            <a:r>
              <a:rPr lang="cs-CZ" dirty="0" smtClean="0">
                <a:latin typeface="Calibri" pitchFamily="34" charset="0"/>
              </a:rPr>
              <a:t>S pomocí jedné z bohyň vyvázl Odysseus                       z mnohých nebezpečí.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Řešení - poznej boha.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Z lásky k ženám bral ZEUS na sebe všelijaké podoby: kvůli Ledě se stal labutí.</a:t>
            </a:r>
          </a:p>
          <a:p>
            <a:r>
              <a:rPr lang="cs-CZ" dirty="0" smtClean="0">
                <a:latin typeface="Calibri" pitchFamily="34" charset="0"/>
              </a:rPr>
              <a:t>Utkal se s hadem, který střežil delfskou věštírnu, a vedl sbor Múz. APOLLON</a:t>
            </a:r>
          </a:p>
          <a:p>
            <a:r>
              <a:rPr lang="cs-CZ" dirty="0" smtClean="0">
                <a:latin typeface="Calibri" pitchFamily="34" charset="0"/>
              </a:rPr>
              <a:t>Z Diovy lebky vyskočila v plné zbroji a její oblíbený pták – sova usedl na trůn. ATHÉNA</a:t>
            </a:r>
          </a:p>
          <a:p>
            <a:r>
              <a:rPr lang="cs-CZ" dirty="0" smtClean="0">
                <a:latin typeface="Calibri" pitchFamily="34" charset="0"/>
              </a:rPr>
              <a:t>Dával tryskat pramenům, ale také rozpoutával zemětřesení.Říkali mu zemětřas. POSEIDON</a:t>
            </a:r>
            <a:endParaRPr lang="cs-CZ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14282" y="1775191"/>
            <a:ext cx="8643998" cy="4625609"/>
          </a:xfrm>
        </p:spPr>
        <p:txBody>
          <a:bodyPr/>
          <a:lstStyle/>
          <a:p>
            <a:r>
              <a:rPr lang="cs-CZ" dirty="0" smtClean="0">
                <a:latin typeface="Calibri" pitchFamily="34" charset="0"/>
              </a:rPr>
              <a:t>Tartaros a podsvětí splynuly v jednu podzemní říši zemřelých, kde vládl nelítostný HÁDES.</a:t>
            </a:r>
          </a:p>
          <a:p>
            <a:r>
              <a:rPr lang="cs-CZ" dirty="0" smtClean="0">
                <a:latin typeface="Calibri" pitchFamily="34" charset="0"/>
              </a:rPr>
              <a:t>DEMETER zosobňovala mízu země a zajišťovala klíčení obilí.</a:t>
            </a:r>
          </a:p>
          <a:p>
            <a:r>
              <a:rPr lang="cs-CZ" dirty="0" smtClean="0">
                <a:latin typeface="Calibri" pitchFamily="34" charset="0"/>
              </a:rPr>
              <a:t>Jeho kult byl velmi oblíbený taškáři a milovníky vína.DIONÝSOS</a:t>
            </a:r>
          </a:p>
          <a:p>
            <a:r>
              <a:rPr lang="cs-CZ" dirty="0" smtClean="0">
                <a:latin typeface="Calibri" pitchFamily="34" charset="0"/>
              </a:rPr>
              <a:t>S pomocí jedné z bohyň vyvázl Odysseus                        z mnohých nebezpečí. ATHÉNA</a:t>
            </a:r>
            <a:endParaRPr lang="cs-CZ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75191"/>
            <a:ext cx="8401080" cy="4625609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>
                <a:latin typeface="Calibri" pitchFamily="34" charset="0"/>
              </a:rPr>
              <a:t>Zeus: http://cs.wikipedia.org/wiki/Soubor:0038MAN_Poseidon---Zeus.jpg</a:t>
            </a:r>
          </a:p>
          <a:p>
            <a:r>
              <a:rPr lang="cs-CZ" dirty="0" smtClean="0">
                <a:latin typeface="Calibri" pitchFamily="34" charset="0"/>
              </a:rPr>
              <a:t>Hera: http://commons.wikimedia.org/wiki/File:Nymphenburg-Statue-1a.jpg</a:t>
            </a:r>
          </a:p>
          <a:p>
            <a:r>
              <a:rPr lang="cs-CZ" dirty="0" smtClean="0">
                <a:latin typeface="Calibri" pitchFamily="34" charset="0"/>
              </a:rPr>
              <a:t>Démétér: http://commons.wikimedia.org/wiki/File:Demeter.jpg </a:t>
            </a:r>
          </a:p>
          <a:p>
            <a:r>
              <a:rPr lang="cs-CZ" dirty="0" smtClean="0">
                <a:latin typeface="Calibri" pitchFamily="34" charset="0"/>
              </a:rPr>
              <a:t>Poseidón: http://commons.wikimedia.org/wiki/File:Louvre_neptune_RF3006.jpg</a:t>
            </a:r>
          </a:p>
          <a:p>
            <a:r>
              <a:rPr lang="cs-CZ" dirty="0" smtClean="0">
                <a:latin typeface="Calibri" pitchFamily="34" charset="0"/>
              </a:rPr>
              <a:t>Apollón: http://cs.wikipedia.org/wiki/Soubor:Lycian_Apollo_Louvre_left.jpg</a:t>
            </a:r>
          </a:p>
          <a:p>
            <a:r>
              <a:rPr lang="cs-CZ" dirty="0" smtClean="0">
                <a:latin typeface="Calibri" pitchFamily="34" charset="0"/>
              </a:rPr>
              <a:t>Venuše: http://cs.wikipedia.org/wiki/Soubor:Sandro_Botticelli_-_La_nascita_di_Venere_-_Google_Art_Project_-_edited.jpg</a:t>
            </a:r>
          </a:p>
          <a:p>
            <a:r>
              <a:rPr lang="cs-CZ" dirty="0" smtClean="0">
                <a:latin typeface="Calibri" pitchFamily="34" charset="0"/>
              </a:rPr>
              <a:t>Minerva: http://commons.wikimedia.org/wiki/File:Bertel_Thorvaldsen-Minerva-Copenhagen.jpg?uselang=cs</a:t>
            </a:r>
          </a:p>
          <a:p>
            <a:r>
              <a:rPr lang="cs-CZ" dirty="0" smtClean="0">
                <a:latin typeface="Calibri" pitchFamily="34" charset="0"/>
              </a:rPr>
              <a:t>Arés: http://cs.wikipedia.org/wiki/Soubor:Ares_villa_Hadriana.jpg</a:t>
            </a:r>
          </a:p>
          <a:p>
            <a:r>
              <a:rPr lang="cs-CZ" dirty="0" smtClean="0">
                <a:latin typeface="Calibri" pitchFamily="34" charset="0"/>
              </a:rPr>
              <a:t>Amor: http://commons.wikimedia.org/wiki/File:Gerard_FrancoisPascalSimon-Cupid_Psyche_end.jpg?uselang=cs</a:t>
            </a:r>
          </a:p>
          <a:p>
            <a:r>
              <a:rPr lang="cs-CZ" dirty="0" smtClean="0">
                <a:latin typeface="Calibri" pitchFamily="34" charset="0"/>
              </a:rPr>
              <a:t>Dionýsos: http://cs.wikipedia.org/wiki/Soubor:Dioniso_del_tipo_Madrid-Varese_%28M._Prado%29_01.jpg</a:t>
            </a:r>
          </a:p>
          <a:p>
            <a:r>
              <a:rPr lang="cs-CZ" dirty="0" smtClean="0">
                <a:latin typeface="Calibri" pitchFamily="34" charset="0"/>
              </a:rPr>
              <a:t>Hádés: http://cs.wikipedia.org/wiki/Soubor:Hades-et-Cerberus-III.jpg</a:t>
            </a:r>
          </a:p>
          <a:p>
            <a:r>
              <a:rPr lang="cs-CZ" dirty="0" smtClean="0">
                <a:latin typeface="Calibri" pitchFamily="34" charset="0"/>
              </a:rPr>
              <a:t>Persefóna: http://cs.wikipedia.org/wiki/Soubor:FredericLeighton-TheReturnofPerspephone%281891%29.jpg</a:t>
            </a:r>
          </a:p>
          <a:p>
            <a:r>
              <a:rPr lang="cs-CZ" dirty="0" smtClean="0">
                <a:latin typeface="Calibri" pitchFamily="34" charset="0"/>
              </a:rPr>
              <a:t>Diana: http://cs.wikipedia.org/wiki/Soubor:Diane_de_Versailles_Leochares.jpg</a:t>
            </a:r>
          </a:p>
          <a:p>
            <a:r>
              <a:rPr lang="cs-CZ" dirty="0" smtClean="0">
                <a:latin typeface="Calibri" pitchFamily="34" charset="0"/>
              </a:rPr>
              <a:t>Niké: http://cs.wikipedia.org/wiki/Soubor:Paris.louvre.winged.500pix.jpg</a:t>
            </a:r>
          </a:p>
          <a:p>
            <a:r>
              <a:rPr lang="cs-CZ" dirty="0" smtClean="0">
                <a:latin typeface="Calibri" pitchFamily="34" charset="0"/>
              </a:rPr>
              <a:t>Nike: http://commons.wikimedia.org/wiki/File:Old_Nike_logo.jpg?uselang=cs</a:t>
            </a:r>
          </a:p>
          <a:p>
            <a:r>
              <a:rPr lang="cs-CZ" dirty="0" smtClean="0">
                <a:latin typeface="Calibri" pitchFamily="34" charset="0"/>
              </a:rPr>
              <a:t>ESTIN,C. A LAPORTE, H. </a:t>
            </a:r>
            <a:r>
              <a:rPr lang="cs-CZ" i="1" dirty="0" smtClean="0">
                <a:latin typeface="Calibri" pitchFamily="34" charset="0"/>
              </a:rPr>
              <a:t>Kniha o mytologii starého Řecka a Říma</a:t>
            </a:r>
            <a:r>
              <a:rPr lang="cs-CZ" dirty="0" smtClean="0">
                <a:latin typeface="Calibri" pitchFamily="34" charset="0"/>
              </a:rPr>
              <a:t>. 1. vyd. Praha: Albatros, 1994. ISBN 80-00-00171-3.</a:t>
            </a:r>
            <a:endParaRPr lang="cs-CZ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GENEAL~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85728"/>
            <a:ext cx="9358346" cy="6572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Calibri" pitchFamily="34" charset="0"/>
              </a:rPr>
              <a:t>ZEUS</a:t>
            </a:r>
            <a:endParaRPr lang="cs-CZ" sz="4400" dirty="0">
              <a:latin typeface="Calibri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4404162" cy="4572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b="1" dirty="0" smtClean="0">
                <a:latin typeface="Calibri" pitchFamily="34" charset="0"/>
              </a:rPr>
              <a:t>Byl bůh </a:t>
            </a:r>
            <a:r>
              <a:rPr lang="cs-CZ" sz="2400" b="1" dirty="0">
                <a:latin typeface="Calibri" pitchFamily="34" charset="0"/>
              </a:rPr>
              <a:t>nebes a vládce </a:t>
            </a:r>
            <a:r>
              <a:rPr lang="cs-CZ" sz="2400" b="1" dirty="0" smtClean="0">
                <a:latin typeface="Calibri" pitchFamily="34" charset="0"/>
              </a:rPr>
              <a:t>bohů.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V římské mytologii nese jméno </a:t>
            </a:r>
            <a:r>
              <a:rPr lang="cs-CZ" sz="2400" b="1" dirty="0" smtClean="0">
                <a:latin typeface="Calibri" pitchFamily="34" charset="0"/>
              </a:rPr>
              <a:t>Iuppiter</a:t>
            </a:r>
            <a:r>
              <a:rPr lang="cs-CZ" sz="2400" dirty="0" smtClean="0">
                <a:latin typeface="Calibri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Jeho </a:t>
            </a:r>
            <a:r>
              <a:rPr lang="cs-CZ" sz="2400" dirty="0">
                <a:latin typeface="Calibri" pitchFamily="34" charset="0"/>
              </a:rPr>
              <a:t>zbraní byl blesk, ptákem orel a stromem dub. </a:t>
            </a:r>
            <a:endParaRPr lang="cs-CZ" sz="24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Ačkoli </a:t>
            </a:r>
            <a:r>
              <a:rPr lang="cs-CZ" sz="2400" dirty="0">
                <a:latin typeface="Calibri" pitchFamily="34" charset="0"/>
              </a:rPr>
              <a:t>byl ženat s </a:t>
            </a:r>
            <a:r>
              <a:rPr lang="cs-CZ" sz="2400" b="1" dirty="0">
                <a:latin typeface="Calibri" pitchFamily="34" charset="0"/>
              </a:rPr>
              <a:t>Hérou</a:t>
            </a:r>
            <a:r>
              <a:rPr lang="cs-CZ" sz="2400" dirty="0">
                <a:latin typeface="Calibri" pitchFamily="34" charset="0"/>
              </a:rPr>
              <a:t>, </a:t>
            </a:r>
            <a:r>
              <a:rPr lang="cs-CZ" sz="2400" dirty="0" smtClean="0">
                <a:latin typeface="Calibri" pitchFamily="34" charset="0"/>
              </a:rPr>
              <a:t>z </a:t>
            </a:r>
            <a:r>
              <a:rPr lang="cs-CZ" sz="2400" dirty="0">
                <a:latin typeface="Calibri" pitchFamily="34" charset="0"/>
              </a:rPr>
              <a:t>jeho románků s četnými bohyněmi </a:t>
            </a:r>
            <a:r>
              <a:rPr lang="cs-CZ" sz="2400" dirty="0" smtClean="0">
                <a:latin typeface="Calibri" pitchFamily="34" charset="0"/>
              </a:rPr>
              <a:t>               a jinými ženami </a:t>
            </a:r>
            <a:r>
              <a:rPr lang="cs-CZ" sz="2400" dirty="0">
                <a:latin typeface="Calibri" pitchFamily="34" charset="0"/>
              </a:rPr>
              <a:t>byla počata spousta známých i méně známých dětí. </a:t>
            </a:r>
          </a:p>
          <a:p>
            <a:endParaRPr lang="cs-CZ" dirty="0">
              <a:latin typeface="Calibri" pitchFamily="34" charset="0"/>
            </a:endParaRPr>
          </a:p>
        </p:txBody>
      </p:sp>
      <p:pic>
        <p:nvPicPr>
          <p:cNvPr id="7" name="Zástupný symbol pro obsah 6" descr="0038MAN_Poseidon---Zeu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29256" y="1714488"/>
            <a:ext cx="3280565" cy="4559300"/>
          </a:xfrm>
        </p:spPr>
      </p:pic>
      <p:sp>
        <p:nvSpPr>
          <p:cNvPr id="8" name="Oválný popisek 7"/>
          <p:cNvSpPr/>
          <p:nvPr/>
        </p:nvSpPr>
        <p:spPr>
          <a:xfrm>
            <a:off x="3929058" y="785794"/>
            <a:ext cx="1571636" cy="135732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Calibri" pitchFamily="34" charset="0"/>
              </a:rPr>
              <a:t>Kde vládl?</a:t>
            </a:r>
            <a:endParaRPr lang="cs-CZ" b="1" dirty="0">
              <a:latin typeface="Calibri" pitchFamily="34" charset="0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785786" y="5500702"/>
            <a:ext cx="1928826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Calibri" pitchFamily="34" charset="0"/>
              </a:rPr>
              <a:t>Na Olympu.</a:t>
            </a:r>
            <a:endParaRPr lang="cs-CZ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Calibri" pitchFamily="34" charset="0"/>
              </a:rPr>
              <a:t>HÉRA</a:t>
            </a:r>
            <a:endParaRPr lang="cs-CZ" sz="4400" dirty="0">
              <a:latin typeface="Calibri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3761220" cy="4572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b="1" dirty="0" smtClean="0">
                <a:latin typeface="Calibri" pitchFamily="34" charset="0"/>
              </a:rPr>
              <a:t>Sestra a Diova žena. 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Calibri" pitchFamily="34" charset="0"/>
              </a:rPr>
              <a:t>Byla uctívána jako </a:t>
            </a:r>
            <a:r>
              <a:rPr lang="cs-CZ" sz="2800" b="1" dirty="0" smtClean="0">
                <a:latin typeface="Calibri" pitchFamily="34" charset="0"/>
              </a:rPr>
              <a:t>královna nebe                                a</a:t>
            </a:r>
            <a:r>
              <a:rPr lang="cs-CZ" sz="2800" dirty="0" smtClean="0">
                <a:latin typeface="Calibri" pitchFamily="34" charset="0"/>
              </a:rPr>
              <a:t> </a:t>
            </a:r>
            <a:r>
              <a:rPr lang="cs-CZ" sz="2800" b="1" dirty="0" smtClean="0">
                <a:latin typeface="Calibri" pitchFamily="34" charset="0"/>
              </a:rPr>
              <a:t>bohyně manželství                 a rodinného života</a:t>
            </a:r>
            <a:r>
              <a:rPr lang="cs-CZ" sz="2800" dirty="0" smtClean="0">
                <a:latin typeface="Calibri" pitchFamily="34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Calibri" pitchFamily="34" charset="0"/>
              </a:rPr>
              <a:t>V Římě je nazývána </a:t>
            </a:r>
            <a:r>
              <a:rPr lang="cs-CZ" sz="2800" b="1" dirty="0" smtClean="0">
                <a:latin typeface="Calibri" pitchFamily="34" charset="0"/>
              </a:rPr>
              <a:t>Iuno</a:t>
            </a:r>
            <a:r>
              <a:rPr lang="cs-CZ" sz="2800" dirty="0" smtClean="0">
                <a:latin typeface="Calibri" pitchFamily="34" charset="0"/>
              </a:rPr>
              <a:t>.</a:t>
            </a:r>
            <a:endParaRPr lang="cs-CZ" sz="2800" dirty="0">
              <a:latin typeface="Calibri" pitchFamily="34" charset="0"/>
            </a:endParaRPr>
          </a:p>
        </p:txBody>
      </p:sp>
      <p:pic>
        <p:nvPicPr>
          <p:cNvPr id="7" name="Zástupný symbol pro obsah 6" descr="377px-Nymphenburg-Statue-1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5008" y="1571612"/>
            <a:ext cx="2864760" cy="4559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Calibri" pitchFamily="34" charset="0"/>
              </a:rPr>
              <a:t>DEMETER</a:t>
            </a:r>
            <a:endParaRPr lang="cs-CZ" sz="4400" dirty="0">
              <a:latin typeface="Calibri" pitchFamily="34" charset="0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3546906" cy="4572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V řecké mytologii je dcerou Titána Krona a jeho manželky a sestry Rhey, </a:t>
            </a:r>
            <a:r>
              <a:rPr lang="cs-CZ" sz="2400" b="1" dirty="0" smtClean="0">
                <a:latin typeface="Calibri" pitchFamily="34" charset="0"/>
              </a:rPr>
              <a:t>tedy sestra Dia</a:t>
            </a:r>
            <a:r>
              <a:rPr lang="cs-CZ" sz="2400" dirty="0" smtClean="0">
                <a:latin typeface="Calibri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latin typeface="Calibri" pitchFamily="34" charset="0"/>
              </a:rPr>
              <a:t>Je bohyní plodnosti země a rolnictví</a:t>
            </a:r>
            <a:r>
              <a:rPr lang="cs-CZ" sz="2400" dirty="0" smtClean="0">
                <a:latin typeface="Calibri" pitchFamily="34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Jejím římským protějškem je </a:t>
            </a:r>
            <a:r>
              <a:rPr lang="cs-CZ" sz="2400" b="1" dirty="0" smtClean="0">
                <a:latin typeface="Calibri" pitchFamily="34" charset="0"/>
              </a:rPr>
              <a:t>Ceres</a:t>
            </a:r>
            <a:r>
              <a:rPr lang="cs-CZ" sz="2400" dirty="0" smtClean="0">
                <a:latin typeface="Calibri" pitchFamily="34" charset="0"/>
              </a:rPr>
              <a:t>.</a:t>
            </a:r>
          </a:p>
          <a:p>
            <a:endParaRPr lang="cs-CZ" dirty="0"/>
          </a:p>
        </p:txBody>
      </p:sp>
      <p:pic>
        <p:nvPicPr>
          <p:cNvPr id="8" name="Zástupný symbol pro obsah 7" descr="450px-Demet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7752" y="1643050"/>
            <a:ext cx="3419475" cy="4559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3475468" cy="978408"/>
          </a:xfrm>
        </p:spPr>
        <p:txBody>
          <a:bodyPr>
            <a:noAutofit/>
          </a:bodyPr>
          <a:lstStyle/>
          <a:p>
            <a:r>
              <a:rPr lang="cs-CZ" sz="4400" dirty="0" smtClean="0">
                <a:latin typeface="Calibri" pitchFamily="34" charset="0"/>
              </a:rPr>
              <a:t>POSEIDON</a:t>
            </a:r>
            <a:endParaRPr lang="cs-CZ" sz="4400" dirty="0">
              <a:latin typeface="Calibri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42844" y="1714488"/>
            <a:ext cx="4000528" cy="4913692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Poseidon</a:t>
            </a:r>
            <a:r>
              <a:rPr lang="el-GR" sz="2400" dirty="0" smtClean="0">
                <a:latin typeface="Calibri" pitchFamily="34" charset="0"/>
              </a:rPr>
              <a:t> </a:t>
            </a:r>
            <a:r>
              <a:rPr lang="cs-CZ" sz="2400" dirty="0" smtClean="0">
                <a:latin typeface="Calibri" pitchFamily="34" charset="0"/>
              </a:rPr>
              <a:t>je starořeckým </a:t>
            </a:r>
            <a:r>
              <a:rPr lang="cs-CZ" sz="2400" b="1" dirty="0" smtClean="0">
                <a:latin typeface="Calibri" pitchFamily="34" charset="0"/>
              </a:rPr>
              <a:t>bohem moře a vodního živlu</a:t>
            </a:r>
            <a:r>
              <a:rPr lang="cs-CZ" sz="2400" dirty="0" smtClean="0">
                <a:latin typeface="Calibri" pitchFamily="34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Je to </a:t>
            </a:r>
            <a:r>
              <a:rPr lang="cs-CZ" sz="2400" b="1" dirty="0" smtClean="0">
                <a:latin typeface="Calibri" pitchFamily="34" charset="0"/>
              </a:rPr>
              <a:t>syn Kronův a Rhein</a:t>
            </a:r>
            <a:r>
              <a:rPr lang="cs-CZ" sz="2400" dirty="0" smtClean="0">
                <a:latin typeface="Calibri" pitchFamily="34" charset="0"/>
              </a:rPr>
              <a:t>, ale hned po narození byl svým otcem pozřen stejně jako jeho bratři                  a sestry, kromě nejmladšího Dia. Když Zeus dospěl, donutil otce všechny děti vyvrhnout.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Poseidón dostal od Kyklopů </a:t>
            </a:r>
            <a:r>
              <a:rPr lang="cs-CZ" sz="2400" b="1" dirty="0" smtClean="0">
                <a:latin typeface="Calibri" pitchFamily="34" charset="0"/>
              </a:rPr>
              <a:t>trojzubec</a:t>
            </a:r>
            <a:r>
              <a:rPr lang="cs-CZ" sz="2400" dirty="0" smtClean="0">
                <a:latin typeface="Calibri" pitchFamily="34" charset="0"/>
              </a:rPr>
              <a:t>, který se stal jeho nástrojem a zbraní, sloužil mu              k rozpoutání bouří a zemětřesení.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Obdobou v římském náboženství je </a:t>
            </a:r>
            <a:r>
              <a:rPr lang="cs-CZ" sz="2400" b="1" dirty="0" smtClean="0">
                <a:latin typeface="Calibri" pitchFamily="34" charset="0"/>
              </a:rPr>
              <a:t>Neptunus</a:t>
            </a:r>
            <a:r>
              <a:rPr lang="cs-CZ" sz="2400" dirty="0" smtClean="0">
                <a:latin typeface="Calibri" pitchFamily="34" charset="0"/>
              </a:rPr>
              <a:t>.</a:t>
            </a:r>
          </a:p>
          <a:p>
            <a:endParaRPr lang="cs-CZ" dirty="0"/>
          </a:p>
        </p:txBody>
      </p:sp>
      <p:pic>
        <p:nvPicPr>
          <p:cNvPr id="7" name="Zástupný symbol pro obsah 6" descr="560px-Louvre_neptune_RF300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0" y="1857364"/>
            <a:ext cx="4262451" cy="4559300"/>
          </a:xfrm>
        </p:spPr>
      </p:pic>
      <p:sp>
        <p:nvSpPr>
          <p:cNvPr id="8" name="Oválný popisek 7"/>
          <p:cNvSpPr/>
          <p:nvPr/>
        </p:nvSpPr>
        <p:spPr>
          <a:xfrm>
            <a:off x="3714744" y="571480"/>
            <a:ext cx="2071702" cy="150019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Calibri" pitchFamily="34" charset="0"/>
              </a:rPr>
              <a:t>Čeho je Poseidon bůh?</a:t>
            </a:r>
            <a:endParaRPr lang="cs-CZ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3761220" cy="978408"/>
          </a:xfrm>
        </p:spPr>
        <p:txBody>
          <a:bodyPr>
            <a:noAutofit/>
          </a:bodyPr>
          <a:lstStyle/>
          <a:p>
            <a:r>
              <a:rPr lang="cs-CZ" sz="4400" dirty="0" smtClean="0">
                <a:latin typeface="Calibri" pitchFamily="34" charset="0"/>
              </a:rPr>
              <a:t>HEFAISTOS</a:t>
            </a:r>
            <a:endParaRPr lang="cs-CZ" sz="4400" dirty="0">
              <a:latin typeface="Calibri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4261286" cy="477081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Je </a:t>
            </a:r>
            <a:r>
              <a:rPr lang="cs-CZ" sz="2400" b="1" dirty="0" smtClean="0">
                <a:latin typeface="Calibri" pitchFamily="34" charset="0"/>
              </a:rPr>
              <a:t>syn Dia a Héry</a:t>
            </a:r>
            <a:r>
              <a:rPr lang="cs-CZ" sz="2400" dirty="0" smtClean="0">
                <a:latin typeface="Calibri" pitchFamily="34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V řecké mytologii byl </a:t>
            </a:r>
            <a:r>
              <a:rPr lang="cs-CZ" sz="2400" b="1" dirty="0" smtClean="0">
                <a:latin typeface="Calibri" pitchFamily="34" charset="0"/>
              </a:rPr>
              <a:t>bohem ohně a kovářství.</a:t>
            </a:r>
            <a:r>
              <a:rPr lang="cs-CZ" sz="2400" dirty="0" smtClean="0">
                <a:latin typeface="Calibri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Jeho římský ekvivalent je </a:t>
            </a:r>
            <a:r>
              <a:rPr lang="cs-CZ" sz="2400" b="1" dirty="0" smtClean="0">
                <a:latin typeface="Calibri" pitchFamily="34" charset="0"/>
              </a:rPr>
              <a:t>Vulkán</a:t>
            </a:r>
            <a:r>
              <a:rPr lang="cs-CZ" sz="2400" dirty="0" smtClean="0">
                <a:latin typeface="Calibri" pitchFamily="34" charset="0"/>
              </a:rPr>
              <a:t> (latinsky Vulcanus).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Hefaistos byl po narození ošklivý a slabý.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Vlastní matka ho pro jeho nedokonalost svrhla z Olympu.</a:t>
            </a:r>
          </a:p>
          <a:p>
            <a:endParaRPr lang="cs-CZ" dirty="0">
              <a:latin typeface="Calibri" pitchFamily="34" charset="0"/>
            </a:endParaRPr>
          </a:p>
        </p:txBody>
      </p:sp>
      <p:pic>
        <p:nvPicPr>
          <p:cNvPr id="7" name="Zástupný symbol pro obsah 6" descr="398px-Vulcan_Coustou_Louvre_MR181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86380" y="1571612"/>
            <a:ext cx="3413282" cy="5137075"/>
          </a:xfrm>
        </p:spPr>
      </p:pic>
      <p:sp>
        <p:nvSpPr>
          <p:cNvPr id="8" name="Oválný popisek 7"/>
          <p:cNvSpPr/>
          <p:nvPr/>
        </p:nvSpPr>
        <p:spPr>
          <a:xfrm>
            <a:off x="3857620" y="500042"/>
            <a:ext cx="2286016" cy="17859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Calibri" pitchFamily="34" charset="0"/>
              </a:rPr>
              <a:t>Jaký je jeho atribut?</a:t>
            </a:r>
            <a:endParaRPr lang="cs-CZ" b="1" dirty="0">
              <a:latin typeface="Calibri" pitchFamily="34" charset="0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1928794" y="5286388"/>
            <a:ext cx="2357454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Calibri" pitchFamily="34" charset="0"/>
              </a:rPr>
              <a:t>Kovadlina.</a:t>
            </a:r>
            <a:endParaRPr lang="cs-CZ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Calibri" pitchFamily="34" charset="0"/>
              </a:rPr>
              <a:t>APOLLON</a:t>
            </a:r>
            <a:endParaRPr lang="cs-CZ" sz="4400" dirty="0">
              <a:latin typeface="Calibri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3975534" cy="4572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/>
              <a:t> </a:t>
            </a:r>
            <a:r>
              <a:rPr lang="cs-CZ" sz="2400" dirty="0" smtClean="0">
                <a:latin typeface="Calibri" pitchFamily="34" charset="0"/>
              </a:rPr>
              <a:t>Byl </a:t>
            </a:r>
            <a:r>
              <a:rPr lang="cs-CZ" sz="2400" b="1" dirty="0" smtClean="0">
                <a:latin typeface="Calibri" pitchFamily="34" charset="0"/>
              </a:rPr>
              <a:t>synem Dia a Leto</a:t>
            </a:r>
            <a:r>
              <a:rPr lang="cs-CZ" sz="2400" dirty="0" smtClean="0">
                <a:latin typeface="Calibri" pitchFamily="34" charset="0"/>
              </a:rPr>
              <a:t>, dvojčetem Artemis.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Apollon byl </a:t>
            </a:r>
            <a:r>
              <a:rPr lang="cs-CZ" sz="2400" b="1" dirty="0" smtClean="0">
                <a:latin typeface="Calibri" pitchFamily="34" charset="0"/>
              </a:rPr>
              <a:t>bohem </a:t>
            </a:r>
            <a:r>
              <a:rPr lang="cs-CZ" sz="2400" b="1" dirty="0">
                <a:latin typeface="Calibri" pitchFamily="34" charset="0"/>
              </a:rPr>
              <a:t>slunce, světla, </a:t>
            </a:r>
            <a:r>
              <a:rPr lang="cs-CZ" sz="2400" b="1" dirty="0" smtClean="0">
                <a:latin typeface="Calibri" pitchFamily="34" charset="0"/>
              </a:rPr>
              <a:t>umění, věštby                              a lékařství</a:t>
            </a:r>
            <a:r>
              <a:rPr lang="cs-CZ" sz="2400" dirty="0" smtClean="0">
                <a:latin typeface="Calibri" pitchFamily="34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Calibri" pitchFamily="34" charset="0"/>
              </a:rPr>
              <a:t> </a:t>
            </a:r>
            <a:r>
              <a:rPr lang="cs-CZ" sz="2400" dirty="0" smtClean="0">
                <a:latin typeface="Calibri" pitchFamily="34" charset="0"/>
              </a:rPr>
              <a:t>I </a:t>
            </a:r>
            <a:r>
              <a:rPr lang="cs-CZ" sz="2400" dirty="0">
                <a:latin typeface="Calibri" pitchFamily="34" charset="0"/>
              </a:rPr>
              <a:t>on sám ovládal mistrně hru na lyru a lukostřelbu</a:t>
            </a:r>
            <a:r>
              <a:rPr lang="cs-CZ" sz="2400" dirty="0" smtClean="0">
                <a:latin typeface="Calibri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V římské mytologii nese jméno Apollo.</a:t>
            </a:r>
            <a:endParaRPr lang="cs-CZ" sz="2400" dirty="0">
              <a:latin typeface="Calibri" pitchFamily="34" charset="0"/>
            </a:endParaRPr>
          </a:p>
          <a:p>
            <a:endParaRPr lang="cs-CZ" dirty="0"/>
          </a:p>
        </p:txBody>
      </p:sp>
      <p:pic>
        <p:nvPicPr>
          <p:cNvPr id="7" name="Zástupný symbol pro obsah 6" descr="255px-Lycian_Apollo_Louvre_lef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14942" y="1571612"/>
            <a:ext cx="2981036" cy="4980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441</TotalTime>
  <Words>1407</Words>
  <Application>Microsoft Office PowerPoint</Application>
  <PresentationFormat>Předvádění na obrazovce (4:3)</PresentationFormat>
  <Paragraphs>219</Paragraphs>
  <Slides>27</Slides>
  <Notes>27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Modul</vt:lpstr>
      <vt:lpstr>Řečtí a římští bohové</vt:lpstr>
      <vt:lpstr>Náboženství</vt:lpstr>
      <vt:lpstr>Snímek 3</vt:lpstr>
      <vt:lpstr>ZEUS</vt:lpstr>
      <vt:lpstr>HÉRA</vt:lpstr>
      <vt:lpstr>DEMETER</vt:lpstr>
      <vt:lpstr>POSEIDON</vt:lpstr>
      <vt:lpstr>HEFAISTOS</vt:lpstr>
      <vt:lpstr>APOLLON</vt:lpstr>
      <vt:lpstr>AFRODITA</vt:lpstr>
      <vt:lpstr>ATHÉNA</vt:lpstr>
      <vt:lpstr>ARES</vt:lpstr>
      <vt:lpstr>EROS</vt:lpstr>
      <vt:lpstr>DIONÝSOS</vt:lpstr>
      <vt:lpstr>PERSEFONA</vt:lpstr>
      <vt:lpstr>HÁDES</vt:lpstr>
      <vt:lpstr>ARTEMIS</vt:lpstr>
      <vt:lpstr>NIKE</vt:lpstr>
      <vt:lpstr>Doplňte dvojice latinských                                a řeckých jmen nejdůležitějších bohů. </vt:lpstr>
      <vt:lpstr>Řešení - doplňte dvojice latinských                                a řeckých jmen nejdůležitějších bohů. </vt:lpstr>
      <vt:lpstr>Je pravda, že...  Odpovídejte ANO/NE. </vt:lpstr>
      <vt:lpstr>Řešení</vt:lpstr>
      <vt:lpstr>Poznej boha.</vt:lpstr>
      <vt:lpstr>Snímek 24</vt:lpstr>
      <vt:lpstr>Řešení - poznej boha.</vt:lpstr>
      <vt:lpstr>Snímek 26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jitulis</dc:creator>
  <cp:lastModifiedBy>jitulis</cp:lastModifiedBy>
  <cp:revision>53</cp:revision>
  <dcterms:created xsi:type="dcterms:W3CDTF">2010-10-03T18:57:52Z</dcterms:created>
  <dcterms:modified xsi:type="dcterms:W3CDTF">2013-12-10T06:30:49Z</dcterms:modified>
</cp:coreProperties>
</file>