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72" r:id="rId2"/>
    <p:sldId id="261" r:id="rId3"/>
    <p:sldId id="263" r:id="rId4"/>
    <p:sldId id="264" r:id="rId5"/>
    <p:sldId id="265" r:id="rId6"/>
    <p:sldId id="266" r:id="rId7"/>
    <p:sldId id="267" r:id="rId8"/>
    <p:sldId id="271" r:id="rId9"/>
    <p:sldId id="256" r:id="rId10"/>
    <p:sldId id="268" r:id="rId11"/>
    <p:sldId id="269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126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26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27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27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28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28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28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128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128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28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1287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1288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128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06539C-6CC5-4275-93A5-D42F3CA8B31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04627-BF8E-4045-8BD3-9769064CDED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18889-8E87-47A1-9077-EB8B7322382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2B9B0-B97B-4BE1-9492-75C7B0AA24B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EF071-CA5C-4270-A1DE-F7E3FA4D1D9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62D54-33F1-4BA9-9B80-7F955F597F5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26ADB-0B21-4482-91F5-9CB7EC2884F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ADBC7-979D-488F-96A4-1AC3070FED1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73921-1CE7-41B1-9332-FFB00AEE705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F5399-3B20-4CB5-B05F-3E7813B1B00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147EC-9405-4AF4-82E0-0124FDF140D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26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1026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1026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FE91DBB-DD0F-4EAF-A401-C864D071FA61}" type="slidenum">
              <a:rPr lang="cs-CZ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Cyrilice-900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P._Oxy._XXII_233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Papyrus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1638vellumlarge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Papyrer-1568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43204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6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Calibri" pitchFamily="34" charset="0"/>
                <a:ea typeface="+mj-ea"/>
                <a:cs typeface="+mj-cs"/>
              </a:rPr>
              <a:t>POMOCNÉ VĚDY HISTORICKÉ</a:t>
            </a:r>
          </a:p>
        </p:txBody>
      </p:sp>
      <p:cxnSp>
        <p:nvCxnSpPr>
          <p:cNvPr id="5" name="Přímá spojnice 6"/>
          <p:cNvCxnSpPr/>
          <p:nvPr/>
        </p:nvCxnSpPr>
        <p:spPr>
          <a:xfrm>
            <a:off x="727075" y="2349500"/>
            <a:ext cx="76692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855" name="Group 39"/>
          <p:cNvGraphicFramePr>
            <a:graphicFrameLocks noGrp="1"/>
          </p:cNvGraphicFramePr>
          <p:nvPr/>
        </p:nvGraphicFramePr>
        <p:xfrm>
          <a:off x="755650" y="2492375"/>
          <a:ext cx="7667625" cy="3937635"/>
        </p:xfrm>
        <a:graphic>
          <a:graphicData uri="http://schemas.openxmlformats.org/drawingml/2006/table">
            <a:tbl>
              <a:tblPr/>
              <a:tblGrid>
                <a:gridCol w="2465388"/>
                <a:gridCol w="5202237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Tematická oblast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Paleografie – druhy písma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Datum vytvoření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1. 12. 2012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Ročník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6. ročník osmiletého nebo 1. ročník čtyřletého gymnázia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Stručný obsah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Student se seznámí s vývojem psacích látek, používaných od starověku.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Způsob využití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Výklad je možno využít v kapitole Starověk při výkladu vzniku písma. Druhá možnost je využití </a:t>
                      </a:r>
                      <a:b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</a:b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v hodinách českého jazyka při probírání látky </a:t>
                      </a:r>
                      <a:b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</a:b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o středověkém písemnictví.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Autor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Mgr. Michael Dvorský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Kód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VY_32_INOVACE_17_DDVR01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pic>
        <p:nvPicPr>
          <p:cNvPr id="348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3" y="188913"/>
            <a:ext cx="77438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20713"/>
            <a:ext cx="8642350" cy="5510212"/>
          </a:xfrm>
        </p:spPr>
        <p:txBody>
          <a:bodyPr/>
          <a:lstStyle/>
          <a:p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Inkoust</a:t>
            </a:r>
          </a:p>
          <a:p>
            <a:pPr>
              <a:buFont typeface="Wingdings" pitchFamily="2" charset="2"/>
              <a:buNone/>
            </a:pPr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Ve starověku se používá tekutina ze sépií nebo inkoust ze sazí a gumy.</a:t>
            </a:r>
          </a:p>
          <a:p>
            <a:pPr>
              <a:buFont typeface="Wingdings" pitchFamily="2" charset="2"/>
              <a:buNone/>
            </a:pPr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Římané začali požívat přísadu modré skalice </a:t>
            </a:r>
          </a:p>
          <a:p>
            <a:pPr>
              <a:buFont typeface="Wingdings" pitchFamily="2" charset="2"/>
              <a:buNone/>
            </a:pPr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a odvaru z dubové kůry. Latinský název -</a:t>
            </a:r>
            <a:r>
              <a:rPr lang="cs-CZ" dirty="0" err="1">
                <a:solidFill>
                  <a:srgbClr val="003399"/>
                </a:solidFill>
                <a:effectLst/>
                <a:latin typeface="Calibri" pitchFamily="34" charset="0"/>
              </a:rPr>
              <a:t>incaustum</a:t>
            </a:r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V omezené míře se používala také zlatá a stříbrná.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5750"/>
          </a:xfrm>
        </p:spPr>
        <p:txBody>
          <a:bodyPr/>
          <a:lstStyle/>
          <a:p>
            <a:pPr marL="609600" indent="-609600"/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Úkoly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Jak se vyvíjely psací látky?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Vyráběl se papír vždy ze dřeva?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Z jakých přísad je možno namíchat </a:t>
            </a:r>
            <a:r>
              <a:rPr lang="cs-CZ">
                <a:solidFill>
                  <a:srgbClr val="003399"/>
                </a:solidFill>
                <a:effectLst/>
                <a:latin typeface="Calibri" pitchFamily="34" charset="0"/>
              </a:rPr>
              <a:t>inkoust</a:t>
            </a:r>
            <a:r>
              <a:rPr lang="cs-CZ" smtClean="0">
                <a:solidFill>
                  <a:srgbClr val="003399"/>
                </a:solidFill>
                <a:effectLst/>
                <a:latin typeface="Calibri" pitchFamily="34" charset="0"/>
              </a:rPr>
              <a:t>?</a:t>
            </a:r>
            <a:endParaRPr lang="cs-CZ" dirty="0">
              <a:solidFill>
                <a:srgbClr val="003399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 pitchFamily="34" charset="0"/>
              </a:rPr>
              <a:t>PALEOGRAFIE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Paleografie je věda o vzniku, vývoji </a:t>
            </a:r>
            <a:b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</a:br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a používání písma.  Název pochází z řeckých slov </a:t>
            </a:r>
            <a:r>
              <a:rPr lang="cs-CZ" dirty="0" err="1">
                <a:solidFill>
                  <a:srgbClr val="003399"/>
                </a:solidFill>
                <a:effectLst/>
                <a:latin typeface="Calibri" pitchFamily="34" charset="0"/>
              </a:rPr>
              <a:t>palaiós</a:t>
            </a:r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 – starý a </a:t>
            </a:r>
            <a:r>
              <a:rPr lang="cs-CZ" dirty="0" err="1">
                <a:solidFill>
                  <a:srgbClr val="003399"/>
                </a:solidFill>
                <a:effectLst/>
                <a:latin typeface="Calibri" pitchFamily="34" charset="0"/>
              </a:rPr>
              <a:t>grapho</a:t>
            </a:r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 – psát.</a:t>
            </a:r>
          </a:p>
          <a:p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Paleografie analyzuje grafické znaky písma pro správné čtení, určuje stáří a místo vzniku písemnosti a opravuje porušená místa v textu.</a:t>
            </a:r>
          </a:p>
          <a:p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Chronologicky se dělí na paleografii </a:t>
            </a:r>
          </a:p>
          <a:p>
            <a:pPr>
              <a:buFont typeface="Wingdings" pitchFamily="2" charset="2"/>
              <a:buNone/>
            </a:pPr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	antickou, středověkou a novověkou.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424862" cy="5365750"/>
          </a:xfrm>
        </p:spPr>
        <p:txBody>
          <a:bodyPr/>
          <a:lstStyle/>
          <a:p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Paleografie latinská zkoumá písemnosti, psané latinkou.</a:t>
            </a:r>
          </a:p>
          <a:p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Pro naše dějiny je důležitá také paleografie řecká, slovanská (cyrilice a hlaholice) a ruská.</a:t>
            </a:r>
          </a:p>
          <a:p>
            <a:endParaRPr lang="cs-CZ" dirty="0">
              <a:solidFill>
                <a:srgbClr val="003399"/>
              </a:solidFill>
              <a:effectLst/>
              <a:latin typeface="Calibri" pitchFamily="34" charset="0"/>
            </a:endParaRPr>
          </a:p>
        </p:txBody>
      </p:sp>
      <p:pic>
        <p:nvPicPr>
          <p:cNvPr id="19461" name="Picture 5" descr="Soubor:Cyrilice-9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644900"/>
            <a:ext cx="7775575" cy="1152525"/>
          </a:xfrm>
          <a:prstGeom prst="rect">
            <a:avLst/>
          </a:prstGeom>
          <a:noFill/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900113" y="5229225"/>
            <a:ext cx="60499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dirty="0">
                <a:latin typeface="Calibri" pitchFamily="34" charset="0"/>
                <a:hlinkClick r:id="rId3"/>
              </a:rPr>
              <a:t>http://</a:t>
            </a:r>
            <a:r>
              <a:rPr lang="cs-CZ" sz="1200" dirty="0" smtClean="0">
                <a:latin typeface="Calibri" pitchFamily="34" charset="0"/>
                <a:hlinkClick r:id="rId3"/>
              </a:rPr>
              <a:t>cs.wikipedia.org/wiki/Soubor:Cyrilice-900.png</a:t>
            </a:r>
            <a:endParaRPr lang="cs-CZ" sz="1200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cs-CZ" sz="1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10212"/>
          </a:xfrm>
        </p:spPr>
        <p:txBody>
          <a:bodyPr/>
          <a:lstStyle/>
          <a:p>
            <a:pPr marL="609600" indent="-609600"/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Psací látky dělíme na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Archeologické – listy, kůra, dřevo, kámen, vypálená hlína, keramika apod.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Paleografické – papyrus, pergamen a papír.</a:t>
            </a:r>
          </a:p>
        </p:txBody>
      </p:sp>
      <p:pic>
        <p:nvPicPr>
          <p:cNvPr id="20485" name="Picture 5" descr="Soubor:P. Oxy. XXII 2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141663"/>
            <a:ext cx="6121400" cy="2878137"/>
          </a:xfrm>
          <a:prstGeom prst="rect">
            <a:avLst/>
          </a:prstGeom>
          <a:noFill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627313" y="6237288"/>
            <a:ext cx="58324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dirty="0">
                <a:latin typeface="Calibri" pitchFamily="34" charset="0"/>
                <a:hlinkClick r:id="rId3"/>
              </a:rPr>
              <a:t>http://cs.wikipedia.org/wiki/Soubor:P._Oxy._</a:t>
            </a:r>
            <a:r>
              <a:rPr lang="cs-CZ" sz="1200" dirty="0" smtClean="0">
                <a:latin typeface="Calibri" pitchFamily="34" charset="0"/>
                <a:hlinkClick r:id="rId3"/>
              </a:rPr>
              <a:t>XXII_2331.jpg</a:t>
            </a:r>
            <a:endParaRPr lang="cs-CZ" sz="1200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cs-CZ" sz="1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8775"/>
          </a:xfrm>
        </p:spPr>
        <p:txBody>
          <a:bodyPr/>
          <a:lstStyle/>
          <a:p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Papyrus se používal od 4. </a:t>
            </a:r>
            <a:r>
              <a:rPr lang="cs-CZ" dirty="0" err="1">
                <a:solidFill>
                  <a:srgbClr val="003399"/>
                </a:solidFill>
                <a:effectLst/>
                <a:latin typeface="Calibri" pitchFamily="34" charset="0"/>
              </a:rPr>
              <a:t>ticíciletí</a:t>
            </a:r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 př. </a:t>
            </a:r>
            <a:r>
              <a:rPr lang="cs-CZ" dirty="0" err="1">
                <a:solidFill>
                  <a:srgbClr val="003399"/>
                </a:solidFill>
                <a:effectLst/>
                <a:latin typeface="Calibri" pitchFamily="34" charset="0"/>
              </a:rPr>
              <a:t>Kr</a:t>
            </a:r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. </a:t>
            </a:r>
            <a:b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</a:br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do 11. století po </a:t>
            </a:r>
            <a:r>
              <a:rPr lang="cs-CZ" dirty="0" err="1">
                <a:solidFill>
                  <a:srgbClr val="003399"/>
                </a:solidFill>
                <a:effectLst/>
                <a:latin typeface="Calibri" pitchFamily="34" charset="0"/>
              </a:rPr>
              <a:t>Kr</a:t>
            </a:r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.</a:t>
            </a:r>
          </a:p>
          <a:p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Papyrus byl </a:t>
            </a:r>
            <a:r>
              <a:rPr lang="cs-CZ" dirty="0" err="1">
                <a:solidFill>
                  <a:srgbClr val="003399"/>
                </a:solidFill>
                <a:effectLst/>
                <a:latin typeface="Calibri" pitchFamily="34" charset="0"/>
              </a:rPr>
              <a:t>stičen</a:t>
            </a:r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 do svitku, na jehož koncích byly dřevěné válečky, na něž se navinoval.</a:t>
            </a:r>
          </a:p>
        </p:txBody>
      </p:sp>
      <p:pic>
        <p:nvPicPr>
          <p:cNvPr id="21509" name="Picture 5" descr="Soubor:Papyr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213100"/>
            <a:ext cx="4746625" cy="2936875"/>
          </a:xfrm>
          <a:prstGeom prst="rect">
            <a:avLst/>
          </a:prstGeom>
          <a:noFill/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29256" y="5857892"/>
            <a:ext cx="32798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dirty="0">
                <a:latin typeface="Calibri" pitchFamily="34" charset="0"/>
                <a:hlinkClick r:id="rId3"/>
              </a:rPr>
              <a:t>http://</a:t>
            </a:r>
            <a:r>
              <a:rPr lang="cs-CZ" sz="1200" dirty="0" smtClean="0">
                <a:latin typeface="Calibri" pitchFamily="34" charset="0"/>
                <a:hlinkClick r:id="rId3"/>
              </a:rPr>
              <a:t>cs.wikipedia.org/wiki/Soubor:Papyrus.jpg</a:t>
            </a:r>
            <a:endParaRPr lang="cs-CZ" sz="1200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cs-CZ" sz="1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250825" y="692150"/>
            <a:ext cx="843597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3200" dirty="0">
                <a:solidFill>
                  <a:srgbClr val="003399"/>
                </a:solidFill>
                <a:latin typeface="Calibri" pitchFamily="34" charset="0"/>
              </a:rPr>
              <a:t>Pergamen začal vytlačovat papyrus v 10. století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cs-CZ" sz="3200" dirty="0">
                <a:solidFill>
                  <a:srgbClr val="003399"/>
                </a:solidFill>
                <a:latin typeface="Calibri" pitchFamily="34" charset="0"/>
              </a:rPr>
              <a:t>Byl vyráběn tenkých ovčích, kozích a telecích </a:t>
            </a:r>
            <a:r>
              <a:rPr lang="cs-CZ" sz="3200" dirty="0" err="1">
                <a:solidFill>
                  <a:srgbClr val="003399"/>
                </a:solidFill>
                <a:latin typeface="Calibri" pitchFamily="34" charset="0"/>
              </a:rPr>
              <a:t>koží</a:t>
            </a:r>
            <a:r>
              <a:rPr lang="cs-CZ" sz="3200" dirty="0">
                <a:solidFill>
                  <a:srgbClr val="003399"/>
                </a:solidFill>
                <a:latin typeface="Calibri" pitchFamily="34" charset="0"/>
              </a:rPr>
              <a:t>. Název souvisí s maloasijským městem Pergamon.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cs-CZ" sz="32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42" name="Picture 14" descr="Soubor:1638vellum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2349500"/>
            <a:ext cx="4968875" cy="4151313"/>
          </a:xfrm>
          <a:prstGeom prst="rect">
            <a:avLst/>
          </a:prstGeom>
          <a:noFill/>
        </p:spPr>
      </p:pic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357158" y="6581001"/>
            <a:ext cx="40005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dirty="0">
                <a:latin typeface="Calibri" pitchFamily="34" charset="0"/>
                <a:hlinkClick r:id="rId3"/>
              </a:rPr>
              <a:t>http://</a:t>
            </a:r>
            <a:r>
              <a:rPr lang="cs-CZ" sz="1200" dirty="0" smtClean="0">
                <a:latin typeface="Calibri" pitchFamily="34" charset="0"/>
                <a:hlinkClick r:id="rId3"/>
              </a:rPr>
              <a:t>cs.wikipedia.org/wiki/Soubor:1638vellumlarge.jpg</a:t>
            </a:r>
            <a:endParaRPr lang="cs-CZ" sz="1200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cs-CZ" sz="1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81650"/>
          </a:xfrm>
        </p:spPr>
        <p:txBody>
          <a:bodyPr/>
          <a:lstStyle/>
          <a:p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Papír byl vynalezen v Číně ve 2. století př. </a:t>
            </a:r>
            <a:r>
              <a:rPr lang="cs-CZ" dirty="0" err="1">
                <a:solidFill>
                  <a:srgbClr val="003399"/>
                </a:solidFill>
                <a:effectLst/>
                <a:latin typeface="Calibri" pitchFamily="34" charset="0"/>
              </a:rPr>
              <a:t>Kr</a:t>
            </a:r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.</a:t>
            </a:r>
          </a:p>
          <a:p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Vyráběl se z konopí, morušové kůry a látek.</a:t>
            </a:r>
          </a:p>
          <a:p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Díky Arabům se znalost papíru dostala do Evropy. Ve 13. století se v Itálii objevují první papírny.</a:t>
            </a:r>
          </a:p>
          <a:p>
            <a:r>
              <a:rPr lang="cs-CZ" dirty="0">
                <a:solidFill>
                  <a:srgbClr val="003399"/>
                </a:solidFill>
                <a:effectLst/>
                <a:latin typeface="Calibri" pitchFamily="34" charset="0"/>
              </a:rPr>
              <a:t>Do 19. století se používal papír hadrový, teprve potom začíná převažovat dřevěná buničina.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Soubor:Papyrer-15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476250"/>
            <a:ext cx="4097338" cy="5418138"/>
          </a:xfrm>
          <a:prstGeom prst="rect">
            <a:avLst/>
          </a:prstGeom>
          <a:noFill/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68313" y="1125538"/>
            <a:ext cx="3527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2800">
                <a:solidFill>
                  <a:srgbClr val="003399"/>
                </a:solidFill>
              </a:rPr>
              <a:t>Výroba papíru ve středověku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563938" y="6092825"/>
            <a:ext cx="518477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000" dirty="0">
                <a:latin typeface="Calibri" pitchFamily="34" charset="0"/>
                <a:cs typeface="Calibri" pitchFamily="34" charset="0"/>
                <a:hlinkClick r:id="rId3"/>
              </a:rPr>
              <a:t>http://</a:t>
            </a:r>
            <a:r>
              <a:rPr lang="cs-CZ" sz="1000" dirty="0" smtClean="0">
                <a:latin typeface="Calibri" pitchFamily="34" charset="0"/>
                <a:cs typeface="Calibri" pitchFamily="34" charset="0"/>
                <a:hlinkClick r:id="rId3"/>
              </a:rPr>
              <a:t>cs.wikipedia.org/wiki/Soubor:Papyrer-1568.png</a:t>
            </a:r>
            <a:endParaRPr lang="cs-CZ" sz="10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</a:pPr>
            <a:endParaRPr lang="cs-CZ" sz="1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50825" y="1052513"/>
            <a:ext cx="85693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§"/>
            </a:pPr>
            <a:r>
              <a:rPr lang="cs-CZ" sz="3200" dirty="0">
                <a:solidFill>
                  <a:srgbClr val="003399"/>
                </a:solidFill>
                <a:latin typeface="Calibri" pitchFamily="34" charset="0"/>
              </a:rPr>
              <a:t>Psací náčiní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cs-CZ" sz="3200" dirty="0">
                <a:solidFill>
                  <a:srgbClr val="003399"/>
                </a:solidFill>
                <a:latin typeface="Calibri" pitchFamily="34" charset="0"/>
              </a:rPr>
              <a:t>Na voskové tabulky se psalo kovovým rydlem ze železa, bronzu, stříbra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cs-CZ" sz="3200" dirty="0">
                <a:solidFill>
                  <a:srgbClr val="003399"/>
                </a:solidFill>
                <a:latin typeface="Calibri" pitchFamily="34" charset="0"/>
              </a:rPr>
              <a:t>Na papyrus, pergamen a papír se používalo pero.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cs-CZ" sz="3200" dirty="0">
                <a:solidFill>
                  <a:srgbClr val="003399"/>
                </a:solidFill>
                <a:latin typeface="Calibri" pitchFamily="34" charset="0"/>
              </a:rPr>
              <a:t>Ve starověku to bylo pero třtinové, ve středověku pero brkové a od 19. století převládá pero kovové.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avor">
  <a:themeElements>
    <a:clrScheme name="Javor 2">
      <a:dk1>
        <a:srgbClr val="EA9306"/>
      </a:dk1>
      <a:lt1>
        <a:srgbClr val="FFFFFF"/>
      </a:lt1>
      <a:dk2>
        <a:srgbClr val="FAC120"/>
      </a:dk2>
      <a:lt2>
        <a:srgbClr val="FFFDD1"/>
      </a:lt2>
      <a:accent1>
        <a:srgbClr val="CC6600"/>
      </a:accent1>
      <a:accent2>
        <a:srgbClr val="FF9933"/>
      </a:accent2>
      <a:accent3>
        <a:srgbClr val="FCDDAB"/>
      </a:accent3>
      <a:accent4>
        <a:srgbClr val="DADADA"/>
      </a:accent4>
      <a:accent5>
        <a:srgbClr val="E2B8AA"/>
      </a:accent5>
      <a:accent6>
        <a:srgbClr val="E78A2D"/>
      </a:accent6>
      <a:hlink>
        <a:srgbClr val="A50021"/>
      </a:hlink>
      <a:folHlink>
        <a:srgbClr val="666633"/>
      </a:folHlink>
    </a:clrScheme>
    <a:fontScheme name="Javo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avor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or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115</TotalTime>
  <Words>355</Words>
  <Application>Microsoft Office PowerPoint</Application>
  <PresentationFormat>Předvádění na obrazovce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Javor</vt:lpstr>
      <vt:lpstr>Snímek 1</vt:lpstr>
      <vt:lpstr>PALEOGRAFIE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PALEOGRAFIE</dc:title>
  <dc:creator>michal</dc:creator>
  <cp:lastModifiedBy>win7</cp:lastModifiedBy>
  <cp:revision>22</cp:revision>
  <dcterms:created xsi:type="dcterms:W3CDTF">2012-11-18T14:09:49Z</dcterms:created>
  <dcterms:modified xsi:type="dcterms:W3CDTF">2014-01-05T19:45:04Z</dcterms:modified>
</cp:coreProperties>
</file>