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6" r:id="rId3"/>
    <p:sldId id="264" r:id="rId4"/>
    <p:sldId id="269" r:id="rId5"/>
    <p:sldId id="268" r:id="rId6"/>
    <p:sldId id="265" r:id="rId7"/>
    <p:sldId id="262" r:id="rId8"/>
    <p:sldId id="263" r:id="rId9"/>
    <p:sldId id="257" r:id="rId10"/>
    <p:sldId id="266" r:id="rId11"/>
    <p:sldId id="258" r:id="rId12"/>
    <p:sldId id="259" r:id="rId13"/>
    <p:sldId id="260" r:id="rId14"/>
    <p:sldId id="261" r:id="rId15"/>
    <p:sldId id="267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E77B38-E5EF-4BA5-885B-418152871575}" type="datetimeFigureOut">
              <a:rPr lang="cs-CZ" smtClean="0"/>
              <a:pPr/>
              <a:t>3.4.1807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102388-513A-438B-A4E5-43276ABBE3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Brakteat_Premysl_II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l.wikipedia.org/" TargetMode="External"/><Relationship Id="rId3" Type="http://schemas.openxmlformats.org/officeDocument/2006/relationships/image" Target="http://upload.wikimedia.org/wikipedia/commons/5/59/Grossi_pragenses_avers.jpg" TargetMode="External"/><Relationship Id="rId7" Type="http://schemas.openxmlformats.org/officeDocument/2006/relationships/hyperlink" Target="http://pl.wikipedia.org/wiki/User:Mzop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Grossi_pragenses_revers.jpg" TargetMode="External"/><Relationship Id="rId5" Type="http://schemas.openxmlformats.org/officeDocument/2006/relationships/image" Target="http://upload.wikimedia.org/wikipedia/commons/4/4e/Grossi_pragenses_revers.jpg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2/2c/MTThaler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Soubor:MTThaler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Soubor:Bancozettel_1762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HK_10_coronae_1909_Marschall_reverse.jpg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cs.wikipedia.org/wiki/Soubor:AHK_2_heller_1893_obvers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AHK_1_corona_1901_reverse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hyperlink" Target="http://cs.wikipedia.org/wiki/Soubor:AHK_10_1904_obverse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ittelalterliche_Werkstat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etradrachm_Athens_450_reverse_CdM_Pari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8/8b/Antony_with_Octavian_aureu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Soubor:Antony_with_Octavian_aureu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Boleslav1_denar.jpg" TargetMode="External"/><Relationship Id="rId5" Type="http://schemas.openxmlformats.org/officeDocument/2006/relationships/hyperlink" Target="http://cs.wikipedia.org/wiki/Soubor:Den%C3%A1r_Vratislav_II-B.jpg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6"/>
          <p:cNvCxnSpPr/>
          <p:nvPr/>
        </p:nvCxnSpPr>
        <p:spPr>
          <a:xfrm>
            <a:off x="785786" y="2643182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oup 38"/>
          <p:cNvGraphicFramePr>
            <a:graphicFrameLocks noGrp="1"/>
          </p:cNvGraphicFramePr>
          <p:nvPr/>
        </p:nvGraphicFramePr>
        <p:xfrm>
          <a:off x="785786" y="2857496"/>
          <a:ext cx="7667625" cy="3252154"/>
        </p:xfrm>
        <a:graphic>
          <a:graphicData uri="http://schemas.openxmlformats.org/drawingml/2006/table">
            <a:tbl>
              <a:tblPr/>
              <a:tblGrid>
                <a:gridCol w="2465387"/>
                <a:gridCol w="52022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Tematická oblast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Numizmatika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Datum vytvoření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1. 12. 2012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Ročník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6. ročník osmiletého nebo 1. ročník čtyřletého gymnázia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Stručný obsah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Student se seznámí s problematikou výroby mincí </a:t>
                      </a:r>
                      <a:b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i pravidly jejich popisu. Prostřednictvím prezentace také s příklady historických mincí.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Způsob využití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Výklad je vhodné použít při výkladu měnové reformy Václava II. </a:t>
                      </a:r>
                      <a:b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</a:b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prezentace je přiložen pracovní list, s jehož pomocí studenti odpoví na 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otázky.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Autor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Mgr. Michael Dvorský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</a:rPr>
                        <a:t>VY_32_INOVACE_17_DDVR08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0" y="19288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Pomocné vědy historické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rakteat_Premysl_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260648"/>
            <a:ext cx="5287349" cy="53114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3438" y="642918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Brakteát Přemysla Otakara II</a:t>
            </a:r>
            <a:r>
              <a:rPr lang="cs-CZ" sz="2800" dirty="0" smtClean="0">
                <a:latin typeface="Calibri" pitchFamily="34" charset="0"/>
              </a:rPr>
              <a:t>.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endParaRPr lang="cs-CZ" sz="2000" dirty="0" smtClean="0">
              <a:latin typeface="Calibri" pitchFamily="34" charset="0"/>
            </a:endParaRPr>
          </a:p>
          <a:p>
            <a:pPr algn="r"/>
            <a:endParaRPr lang="cs-CZ" sz="2000" dirty="0" smtClean="0">
              <a:latin typeface="Calibri" pitchFamily="34" charset="0"/>
            </a:endParaRPr>
          </a:p>
          <a:p>
            <a:pPr algn="r"/>
            <a:r>
              <a:rPr lang="cs-CZ" sz="2000" dirty="0" smtClean="0">
                <a:latin typeface="Calibri" pitchFamily="34" charset="0"/>
              </a:rPr>
              <a:t>Brakteát </a:t>
            </a:r>
            <a:r>
              <a:rPr lang="cs-CZ" sz="2000" dirty="0" smtClean="0">
                <a:latin typeface="Calibri" pitchFamily="34" charset="0"/>
              </a:rPr>
              <a:t>je jednostranná mince, </a:t>
            </a:r>
            <a:r>
              <a:rPr lang="cs-CZ" sz="2000" dirty="0" smtClean="0">
                <a:latin typeface="Calibri" pitchFamily="34" charset="0"/>
              </a:rPr>
              <a:t/>
            </a:r>
            <a:br>
              <a:rPr lang="cs-CZ" sz="2000" dirty="0" smtClean="0">
                <a:latin typeface="Calibri" pitchFamily="34" charset="0"/>
              </a:rPr>
            </a:br>
            <a:r>
              <a:rPr lang="cs-CZ" sz="2000" dirty="0" smtClean="0">
                <a:latin typeface="Calibri" pitchFamily="34" charset="0"/>
              </a:rPr>
              <a:t>užívaná </a:t>
            </a:r>
            <a:r>
              <a:rPr lang="cs-CZ" sz="2000" dirty="0" smtClean="0">
                <a:latin typeface="Calibri" pitchFamily="34" charset="0"/>
              </a:rPr>
              <a:t>od 12. do 15. století.</a:t>
            </a:r>
            <a:endParaRPr lang="cs-CZ" sz="2000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14414" y="62865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u="sng" dirty="0" smtClean="0">
                <a:latin typeface="Calibri" pitchFamily="34" charset="0"/>
                <a:hlinkClick r:id="rId3"/>
              </a:rPr>
              <a:t>http://cs.wikipedia.org/wiki/Soubor:Brakteat_Premysl_II.jpg</a:t>
            </a:r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786314" y="500042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Pražský groš Václava II.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098" name="Picture 2" descr="Soubor:Grossi pragenses aver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57224" y="571480"/>
            <a:ext cx="3429024" cy="3429024"/>
          </a:xfrm>
          <a:prstGeom prst="rect">
            <a:avLst/>
          </a:prstGeom>
          <a:noFill/>
        </p:spPr>
      </p:pic>
      <p:pic>
        <p:nvPicPr>
          <p:cNvPr id="4097" name="Picture 1" descr="Soubor:Grossi pragenses rever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572000" y="2357429"/>
            <a:ext cx="3429024" cy="3409651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6143644"/>
            <a:ext cx="424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6"/>
              </a:rPr>
              <a:t>http://cs.wikipedia.org/wiki/Soubor:Grossi_pragenses_revers.jpg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Autor: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Original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uploader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was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7" tooltip="pl:User:Mzopw"/>
              </a:rPr>
              <a:t>Mzopw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8"/>
              </a:rPr>
              <a:t>pl.wikipedia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Soubor:MTThaler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457200"/>
            <a:ext cx="9035345" cy="432912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86520"/>
            <a:ext cx="33259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4"/>
              </a:rPr>
              <a:t>http://cs.wikipedia.org/wiki/Soubor:MTThaler.png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2910" y="485776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Tolar Marie Terezie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83px-Bancozettel_1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334475" cy="4941168"/>
          </a:xfrm>
          <a:prstGeom prst="rect">
            <a:avLst/>
          </a:prstGeom>
        </p:spPr>
      </p:pic>
      <p:pic>
        <p:nvPicPr>
          <p:cNvPr id="3" name="Obrázek 2" descr="bankocet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57166"/>
            <a:ext cx="2952328" cy="4861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786050" y="1556792"/>
            <a:ext cx="29289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První papírové peníze 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– státní dluhopisy, 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tzv. bankocetle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(</a:t>
            </a:r>
            <a:r>
              <a:rPr lang="cs-CZ" sz="2800" dirty="0" err="1" smtClean="0">
                <a:latin typeface="Calibri" pitchFamily="34" charset="0"/>
              </a:rPr>
              <a:t>Banco</a:t>
            </a:r>
            <a:r>
              <a:rPr lang="cs-CZ" sz="2800" dirty="0" smtClean="0">
                <a:latin typeface="Calibri" pitchFamily="34" charset="0"/>
              </a:rPr>
              <a:t>-</a:t>
            </a:r>
            <a:r>
              <a:rPr lang="cs-CZ" sz="2800" dirty="0" err="1" smtClean="0">
                <a:latin typeface="Calibri" pitchFamily="34" charset="0"/>
              </a:rPr>
              <a:t>Zettel</a:t>
            </a:r>
            <a:r>
              <a:rPr lang="cs-CZ" sz="2800" dirty="0" smtClean="0">
                <a:latin typeface="Calibri" pitchFamily="34" charset="0"/>
              </a:rPr>
              <a:t>),</a:t>
            </a:r>
          </a:p>
          <a:p>
            <a:pPr algn="ctr"/>
            <a:r>
              <a:rPr lang="cs-CZ" sz="2800" dirty="0" smtClean="0">
                <a:latin typeface="Calibri" pitchFamily="34" charset="0"/>
              </a:rPr>
              <a:t>vydávané za vlády Marie Terezie.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4282" y="62865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u="sng" dirty="0" smtClean="0">
                <a:latin typeface="Calibri" pitchFamily="34" charset="0"/>
                <a:hlinkClick r:id="rId4"/>
              </a:rPr>
              <a:t>http://cs.wikipedia.org/wiki/Soubor:Bancozettel_1762.jpg</a:t>
            </a:r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HK_1_corona_1901_reve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57298"/>
            <a:ext cx="2590800" cy="2590800"/>
          </a:xfrm>
          <a:prstGeom prst="rect">
            <a:avLst/>
          </a:prstGeom>
        </p:spPr>
      </p:pic>
      <p:pic>
        <p:nvPicPr>
          <p:cNvPr id="4" name="Obrázek 3" descr="AHK_10_coronae_1909_Marschall_re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71810"/>
            <a:ext cx="2724945" cy="2716535"/>
          </a:xfrm>
          <a:prstGeom prst="rect">
            <a:avLst/>
          </a:prstGeom>
        </p:spPr>
      </p:pic>
      <p:pic>
        <p:nvPicPr>
          <p:cNvPr id="5" name="Obrázek 4" descr="AHK_2_heller_1893_obve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2366251" cy="2357454"/>
          </a:xfrm>
          <a:prstGeom prst="rect">
            <a:avLst/>
          </a:prstGeom>
        </p:spPr>
      </p:pic>
      <p:pic>
        <p:nvPicPr>
          <p:cNvPr id="6" name="Obrázek 5" descr="AHK_10_1904_obver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214818"/>
            <a:ext cx="3995936" cy="233597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000364" y="14285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Rakousko – uherská </a:t>
            </a:r>
            <a:br>
              <a:rPr lang="cs-CZ" sz="3200" dirty="0" smtClean="0"/>
            </a:br>
            <a:r>
              <a:rPr lang="cs-CZ" sz="3200" dirty="0" smtClean="0"/>
              <a:t>korunová </a:t>
            </a:r>
            <a:r>
              <a:rPr lang="cs-CZ" sz="3200" dirty="0" smtClean="0"/>
              <a:t>měna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87816" y="21431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koruna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43240" y="392906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10 korun </a:t>
            </a:r>
          </a:p>
          <a:p>
            <a:pPr algn="ctr"/>
            <a:r>
              <a:rPr lang="cs-CZ" dirty="0" smtClean="0"/>
              <a:t>- zlatá mince a papírová bankovka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86050" y="22145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 haléře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85720" y="5929330"/>
            <a:ext cx="80010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latin typeface="Calibri" pitchFamily="34" charset="0"/>
                <a:hlinkClick r:id="rId6"/>
              </a:rPr>
              <a:t>http://cs.wikipedia.org/wiki/Soubor:AHK_1_corona_1901_reverse.jpg</a:t>
            </a:r>
            <a:endParaRPr lang="cs-CZ" sz="1000" dirty="0" smtClean="0">
              <a:latin typeface="Calibri" pitchFamily="34" charset="0"/>
            </a:endParaRPr>
          </a:p>
          <a:p>
            <a:r>
              <a:rPr lang="cs-CZ" sz="1000" dirty="0" smtClean="0">
                <a:latin typeface="Calibri" pitchFamily="34" charset="0"/>
                <a:hlinkClick r:id="rId7"/>
              </a:rPr>
              <a:t>http://cs.wikipedia.org/wiki/Soubor:AHK_2_heller_1893_obverse.jpg</a:t>
            </a:r>
            <a:r>
              <a:rPr lang="cs-CZ" sz="1000" dirty="0" smtClean="0">
                <a:latin typeface="Calibri" pitchFamily="34" charset="0"/>
              </a:rPr>
              <a:t> </a:t>
            </a:r>
            <a:r>
              <a:rPr lang="cs-CZ" sz="1000" dirty="0" smtClean="0">
                <a:latin typeface="Calibri" pitchFamily="34" charset="0"/>
                <a:hlinkClick r:id="rId8"/>
              </a:rPr>
              <a:t>http://cs.wikipedia.org/wiki/Soubor:AHK_10_coronae_1909_Marschall_reverse.jpg</a:t>
            </a:r>
            <a:endParaRPr lang="cs-CZ" sz="1000" dirty="0" smtClean="0">
              <a:latin typeface="Calibri" pitchFamily="34" charset="0"/>
            </a:endParaRPr>
          </a:p>
          <a:p>
            <a:r>
              <a:rPr lang="cs-CZ" sz="1000" dirty="0" smtClean="0">
                <a:latin typeface="Calibri" pitchFamily="34" charset="0"/>
                <a:hlinkClick r:id="rId9"/>
              </a:rPr>
              <a:t>http://cs.wikipedia.org/wiki/Soubor:AHK_10_1904_obverse.jpg</a:t>
            </a:r>
            <a:endParaRPr lang="cs-CZ" sz="1000" dirty="0" smtClean="0">
              <a:latin typeface="Calibri" pitchFamily="34" charset="0"/>
            </a:endParaRPr>
          </a:p>
          <a:p>
            <a:r>
              <a:rPr lang="cs-CZ" sz="1000" dirty="0" smtClean="0">
                <a:latin typeface="Calibri" pitchFamily="34" charset="0"/>
              </a:rPr>
              <a:t>Autor: </a:t>
            </a:r>
            <a:r>
              <a:rPr lang="cs-CZ" sz="1000" dirty="0" err="1" smtClean="0">
                <a:latin typeface="Calibri" pitchFamily="34" charset="0"/>
              </a:rPr>
              <a:t>Österreichisch</a:t>
            </a:r>
            <a:r>
              <a:rPr lang="cs-CZ" sz="1000" dirty="0" smtClean="0">
                <a:latin typeface="Calibri" pitchFamily="34" charset="0"/>
              </a:rPr>
              <a:t>-</a:t>
            </a:r>
            <a:r>
              <a:rPr lang="cs-CZ" sz="1000" dirty="0" err="1" smtClean="0">
                <a:latin typeface="Calibri" pitchFamily="34" charset="0"/>
              </a:rPr>
              <a:t>Ungarischen</a:t>
            </a:r>
            <a:r>
              <a:rPr lang="cs-CZ" sz="1000" dirty="0" smtClean="0">
                <a:latin typeface="Calibri" pitchFamily="34" charset="0"/>
              </a:rPr>
              <a:t> Bank (</a:t>
            </a:r>
            <a:r>
              <a:rPr lang="cs-CZ" sz="1000" dirty="0" err="1" smtClean="0">
                <a:latin typeface="Calibri" pitchFamily="34" charset="0"/>
              </a:rPr>
              <a:t>Osztrák</a:t>
            </a:r>
            <a:r>
              <a:rPr lang="cs-CZ" sz="1000" dirty="0" smtClean="0">
                <a:latin typeface="Calibri" pitchFamily="34" charset="0"/>
              </a:rPr>
              <a:t>-</a:t>
            </a:r>
            <a:r>
              <a:rPr lang="cs-CZ" sz="1000" dirty="0" err="1" smtClean="0">
                <a:latin typeface="Calibri" pitchFamily="34" charset="0"/>
              </a:rPr>
              <a:t>Magyar</a:t>
            </a:r>
            <a:r>
              <a:rPr lang="cs-CZ" sz="1000" dirty="0" smtClean="0">
                <a:latin typeface="Calibri" pitchFamily="34" charset="0"/>
              </a:rPr>
              <a:t> Bank)</a:t>
            </a:r>
          </a:p>
          <a:p>
            <a:endParaRPr lang="cs-CZ" sz="1200" dirty="0" smtClean="0">
              <a:latin typeface="Calibri" pitchFamily="34" charset="0"/>
            </a:endParaRPr>
          </a:p>
          <a:p>
            <a:endParaRPr lang="cs-CZ" sz="1200" dirty="0" smtClean="0">
              <a:latin typeface="Calibri" pitchFamily="34" charset="0"/>
            </a:endParaRPr>
          </a:p>
          <a:p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571480"/>
            <a:ext cx="75724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Úkoly: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latin typeface="Calibri" pitchFamily="34" charset="0"/>
              </a:rPr>
              <a:t>Vysvětli pojmy hrubá hmotnost a jakost mince.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latin typeface="Calibri" pitchFamily="34" charset="0"/>
              </a:rPr>
              <a:t>Popiš postup výroby mince.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latin typeface="Calibri" pitchFamily="34" charset="0"/>
              </a:rPr>
              <a:t>Kdy se objevují první papírové peníze?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14348" y="571480"/>
            <a:ext cx="757242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Odpovědi:</a:t>
            </a:r>
            <a:endParaRPr lang="cs-CZ" sz="2800" dirty="0" smtClean="0">
              <a:latin typeface="Calibri" pitchFamily="34" charset="0"/>
            </a:endParaRPr>
          </a:p>
          <a:p>
            <a:endParaRPr lang="cs-CZ" sz="2800" dirty="0" smtClean="0">
              <a:latin typeface="Calibri" pitchFamily="34" charset="0"/>
            </a:endParaRPr>
          </a:p>
          <a:p>
            <a:pPr marL="514350" indent="-514350"/>
            <a:r>
              <a:rPr lang="cs-CZ" sz="2800" dirty="0" smtClean="0">
                <a:latin typeface="Calibri" pitchFamily="34" charset="0"/>
              </a:rPr>
              <a:t>1. Hrubá </a:t>
            </a:r>
            <a:r>
              <a:rPr lang="cs-CZ" sz="2800" dirty="0" smtClean="0">
                <a:latin typeface="Calibri" pitchFamily="34" charset="0"/>
              </a:rPr>
              <a:t>hmotnost </a:t>
            </a:r>
            <a:r>
              <a:rPr lang="cs-CZ" sz="2800" dirty="0" smtClean="0">
                <a:latin typeface="Calibri" pitchFamily="34" charset="0"/>
              </a:rPr>
              <a:t>znamená, kolik se z určitého množství kovu vyrobí mincí.</a:t>
            </a:r>
          </a:p>
          <a:p>
            <a:pPr marL="514350" indent="-514350"/>
            <a:r>
              <a:rPr lang="cs-CZ" sz="2800" dirty="0" smtClean="0">
                <a:latin typeface="Calibri" pitchFamily="34" charset="0"/>
              </a:rPr>
              <a:t>	</a:t>
            </a:r>
            <a:r>
              <a:rPr lang="cs-CZ" sz="2800" dirty="0" smtClean="0">
                <a:latin typeface="Calibri" pitchFamily="34" charset="0"/>
              </a:rPr>
              <a:t>Jakost – poměr ušlechtilého kovu v minci.</a:t>
            </a:r>
            <a:endParaRPr lang="cs-CZ" sz="2800" dirty="0" smtClean="0">
              <a:latin typeface="Calibri" pitchFamily="34" charset="0"/>
            </a:endParaRPr>
          </a:p>
          <a:p>
            <a:pPr lvl="0"/>
            <a:r>
              <a:rPr lang="cs-CZ" sz="2800" dirty="0" smtClean="0">
                <a:latin typeface="Calibri" pitchFamily="34" charset="0"/>
              </a:rPr>
              <a:t>2. Stříbro </a:t>
            </a:r>
            <a:r>
              <a:rPr lang="cs-CZ" sz="2800" dirty="0" smtClean="0">
                <a:latin typeface="Calibri" pitchFamily="34" charset="0"/>
              </a:rPr>
              <a:t>bylo zbaveno příměsí, popř. smícháno s </a:t>
            </a:r>
            <a:r>
              <a:rPr lang="cs-CZ" sz="2800" dirty="0" smtClean="0">
                <a:latin typeface="Calibri" pitchFamily="34" charset="0"/>
              </a:rPr>
              <a:t>mědí. Z</a:t>
            </a:r>
            <a:r>
              <a:rPr lang="cs-CZ" sz="2800" dirty="0" smtClean="0">
                <a:latin typeface="Calibri" pitchFamily="34" charset="0"/>
              </a:rPr>
              <a:t> tenkých válečků, tzv. </a:t>
            </a:r>
            <a:r>
              <a:rPr lang="cs-CZ" sz="2800" dirty="0" err="1" smtClean="0">
                <a:latin typeface="Calibri" pitchFamily="34" charset="0"/>
              </a:rPr>
              <a:t>cánů</a:t>
            </a:r>
            <a:r>
              <a:rPr lang="cs-CZ" sz="2800" dirty="0" smtClean="0">
                <a:latin typeface="Calibri" pitchFamily="34" charset="0"/>
              </a:rPr>
              <a:t>, stříhali </a:t>
            </a:r>
            <a:r>
              <a:rPr lang="cs-CZ" sz="2800" i="1" dirty="0" smtClean="0">
                <a:latin typeface="Calibri" pitchFamily="34" charset="0"/>
              </a:rPr>
              <a:t>mincíři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smtClean="0">
                <a:latin typeface="Calibri" pitchFamily="34" charset="0"/>
              </a:rPr>
              <a:t>střížky. Střížky </a:t>
            </a:r>
            <a:r>
              <a:rPr lang="cs-CZ" sz="2800" dirty="0" smtClean="0">
                <a:latin typeface="Calibri" pitchFamily="34" charset="0"/>
              </a:rPr>
              <a:t>byly vloženy do roztoku kuchyňské soli a modré </a:t>
            </a:r>
            <a:r>
              <a:rPr lang="cs-CZ" sz="2800" dirty="0" smtClean="0">
                <a:latin typeface="Calibri" pitchFamily="34" charset="0"/>
              </a:rPr>
              <a:t>skalice. Na </a:t>
            </a:r>
            <a:r>
              <a:rPr lang="cs-CZ" sz="2800" dirty="0" smtClean="0">
                <a:latin typeface="Calibri" pitchFamily="34" charset="0"/>
              </a:rPr>
              <a:t>stolicích seděli </a:t>
            </a:r>
            <a:r>
              <a:rPr lang="cs-CZ" sz="2800" i="1" dirty="0" smtClean="0">
                <a:latin typeface="Calibri" pitchFamily="34" charset="0"/>
              </a:rPr>
              <a:t>pregéři</a:t>
            </a:r>
            <a:r>
              <a:rPr lang="cs-CZ" sz="2800" dirty="0" smtClean="0">
                <a:latin typeface="Calibri" pitchFamily="34" charset="0"/>
              </a:rPr>
              <a:t> a </a:t>
            </a:r>
            <a:r>
              <a:rPr lang="cs-CZ" sz="2800" dirty="0" smtClean="0">
                <a:latin typeface="Calibri" pitchFamily="34" charset="0"/>
              </a:rPr>
              <a:t>ze střížků razily mince. </a:t>
            </a:r>
            <a:endParaRPr lang="cs-CZ" sz="2800" dirty="0" smtClean="0">
              <a:latin typeface="Calibri" pitchFamily="34" charset="0"/>
            </a:endParaRPr>
          </a:p>
          <a:p>
            <a:pPr lvl="0"/>
            <a:r>
              <a:rPr lang="cs-CZ" sz="2800" dirty="0" smtClean="0">
                <a:latin typeface="Calibri" pitchFamily="34" charset="0"/>
              </a:rPr>
              <a:t>3. V 18. </a:t>
            </a:r>
            <a:r>
              <a:rPr lang="cs-CZ" sz="2800" smtClean="0">
                <a:latin typeface="Calibri" pitchFamily="34" charset="0"/>
              </a:rPr>
              <a:t>století za </a:t>
            </a:r>
            <a:r>
              <a:rPr lang="cs-CZ" sz="2800" dirty="0" smtClean="0">
                <a:latin typeface="Calibri" pitchFamily="34" charset="0"/>
              </a:rPr>
              <a:t>vlády Marie Terezie.</a:t>
            </a:r>
            <a:endParaRPr lang="cs-CZ" sz="28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4392488" cy="1293128"/>
          </a:xfrm>
        </p:spPr>
        <p:txBody>
          <a:bodyPr/>
          <a:lstStyle/>
          <a:p>
            <a:pPr algn="l"/>
            <a:r>
              <a:rPr lang="cs-CZ" b="0" dirty="0" smtClean="0">
                <a:latin typeface="Calibri" pitchFamily="34" charset="0"/>
              </a:rPr>
              <a:t>NUMIZMATIKA</a:t>
            </a:r>
            <a:endParaRPr lang="cs-CZ" b="0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428736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sz="2800" dirty="0">
                <a:latin typeface="Calibri" pitchFamily="34" charset="0"/>
              </a:rPr>
              <a:t>Numizmatika je věda o vývoji a funkci platebních prostředků. Orientuje se na </a:t>
            </a:r>
            <a:r>
              <a:rPr lang="cs-CZ" sz="2800" dirty="0" err="1">
                <a:latin typeface="Calibri" pitchFamily="34" charset="0"/>
              </a:rPr>
              <a:t>předmincovní</a:t>
            </a:r>
            <a:r>
              <a:rPr lang="cs-CZ" sz="2800" dirty="0">
                <a:latin typeface="Calibri" pitchFamily="34" charset="0"/>
              </a:rPr>
              <a:t> platidla, mince i medaile podobné mincím. </a:t>
            </a:r>
            <a:endParaRPr lang="cs-CZ" sz="2800" dirty="0" smtClean="0">
              <a:latin typeface="Calibri" pitchFamily="34" charset="0"/>
            </a:endParaRPr>
          </a:p>
          <a:p>
            <a:r>
              <a:rPr lang="cs-CZ" sz="2800" dirty="0" smtClean="0">
                <a:latin typeface="Calibri" pitchFamily="34" charset="0"/>
              </a:rPr>
              <a:t>Název </a:t>
            </a:r>
            <a:r>
              <a:rPr lang="cs-CZ" sz="2800" dirty="0">
                <a:latin typeface="Calibri" pitchFamily="34" charset="0"/>
              </a:rPr>
              <a:t>vznikl z řeckého </a:t>
            </a:r>
            <a:endParaRPr lang="cs-CZ" sz="2800" dirty="0" smtClean="0">
              <a:latin typeface="Calibri" pitchFamily="34" charset="0"/>
            </a:endParaRPr>
          </a:p>
          <a:p>
            <a:r>
              <a:rPr lang="cs-CZ" sz="2800" dirty="0" err="1" smtClean="0">
                <a:latin typeface="Calibri" pitchFamily="34" charset="0"/>
              </a:rPr>
              <a:t>nómisma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>
                <a:latin typeface="Calibri" pitchFamily="34" charset="0"/>
              </a:rPr>
              <a:t>– peníz a </a:t>
            </a:r>
            <a:r>
              <a:rPr lang="cs-CZ" sz="2800" dirty="0" err="1">
                <a:latin typeface="Calibri" pitchFamily="34" charset="0"/>
              </a:rPr>
              <a:t>nómos</a:t>
            </a:r>
            <a:r>
              <a:rPr lang="cs-CZ" sz="2800" dirty="0">
                <a:latin typeface="Calibri" pitchFamily="34" charset="0"/>
              </a:rPr>
              <a:t> – právo.</a:t>
            </a:r>
          </a:p>
          <a:p>
            <a:endParaRPr lang="cs-CZ" dirty="0"/>
          </a:p>
        </p:txBody>
      </p:sp>
      <p:pic>
        <p:nvPicPr>
          <p:cNvPr id="11265" name="Picture 1" descr="Soubor:Grossi pragenses av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Calibri" pitchFamily="34" charset="0"/>
              </a:rPr>
              <a:t>POPIS MINCE</a:t>
            </a:r>
            <a:endParaRPr lang="cs-CZ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319868" cy="5217443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latin typeface="Calibri" pitchFamily="34" charset="0"/>
              </a:rPr>
              <a:t>Vnější znaky:</a:t>
            </a:r>
          </a:p>
          <a:p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Látka</a:t>
            </a:r>
            <a:r>
              <a:rPr lang="cs-CZ" sz="2400" dirty="0" smtClean="0">
                <a:latin typeface="Calibri" pitchFamily="34" charset="0"/>
              </a:rPr>
              <a:t> – kov, z něhož byly mince raženy. Nejčastějším kovem bylo od starověku stříbro, často smíchávané </a:t>
            </a:r>
            <a:r>
              <a:rPr lang="cs-CZ" sz="2400" dirty="0" smtClean="0">
                <a:latin typeface="Calibri" pitchFamily="34" charset="0"/>
              </a:rPr>
              <a:t/>
            </a:r>
            <a:br>
              <a:rPr lang="cs-CZ" sz="2400" dirty="0" smtClean="0">
                <a:latin typeface="Calibri" pitchFamily="34" charset="0"/>
              </a:rPr>
            </a:br>
            <a:r>
              <a:rPr lang="cs-CZ" sz="2400" dirty="0" smtClean="0">
                <a:latin typeface="Calibri" pitchFamily="34" charset="0"/>
              </a:rPr>
              <a:t>s </a:t>
            </a:r>
            <a:r>
              <a:rPr lang="cs-CZ" sz="2400" dirty="0" smtClean="0">
                <a:latin typeface="Calibri" pitchFamily="34" charset="0"/>
              </a:rPr>
              <a:t>mědí. První zlaté mince u nás začal razit Jan Lucemburský – zlaté dukáty.</a:t>
            </a:r>
          </a:p>
          <a:p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Tvar</a:t>
            </a:r>
            <a:r>
              <a:rPr lang="cs-CZ" sz="2400" dirty="0" smtClean="0">
                <a:latin typeface="Calibri" pitchFamily="34" charset="0"/>
              </a:rPr>
              <a:t> – většinou okrouhlý. </a:t>
            </a:r>
            <a:r>
              <a:rPr lang="cs-CZ" sz="2400" dirty="0" smtClean="0">
                <a:latin typeface="Calibri" pitchFamily="34" charset="0"/>
              </a:rPr>
              <a:t>Kus </a:t>
            </a:r>
            <a:r>
              <a:rPr lang="cs-CZ" sz="2400" dirty="0" smtClean="0">
                <a:latin typeface="Calibri" pitchFamily="34" charset="0"/>
              </a:rPr>
              <a:t>kovu okrouhlého tvaru, opatřený na líci (</a:t>
            </a:r>
            <a:r>
              <a:rPr lang="cs-CZ" sz="2400" dirty="0" err="1" smtClean="0">
                <a:latin typeface="Calibri" pitchFamily="34" charset="0"/>
              </a:rPr>
              <a:t>averz</a:t>
            </a:r>
            <a:r>
              <a:rPr lang="cs-CZ" sz="2400" dirty="0" smtClean="0">
                <a:latin typeface="Calibri" pitchFamily="34" charset="0"/>
              </a:rPr>
              <a:t>) a rubu (</a:t>
            </a:r>
            <a:r>
              <a:rPr lang="cs-CZ" sz="2400" dirty="0" err="1" smtClean="0">
                <a:latin typeface="Calibri" pitchFamily="34" charset="0"/>
              </a:rPr>
              <a:t>reverz</a:t>
            </a:r>
            <a:r>
              <a:rPr lang="cs-CZ" sz="2400" dirty="0" smtClean="0">
                <a:latin typeface="Calibri" pitchFamily="34" charset="0"/>
              </a:rPr>
              <a:t>) </a:t>
            </a:r>
            <a:r>
              <a:rPr lang="cs-CZ" sz="2400" dirty="0" smtClean="0">
                <a:latin typeface="Calibri" pitchFamily="34" charset="0"/>
              </a:rPr>
              <a:t>ražbou se nazývá </a:t>
            </a:r>
            <a:r>
              <a:rPr lang="cs-CZ" sz="2400" i="1" dirty="0" smtClean="0">
                <a:latin typeface="Calibri" pitchFamily="34" charset="0"/>
              </a:rPr>
              <a:t>střížek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. </a:t>
            </a:r>
            <a:endParaRPr lang="cs-CZ" sz="2400" dirty="0" smtClean="0">
              <a:latin typeface="Calibri" pitchFamily="34" charset="0"/>
            </a:endParaRPr>
          </a:p>
          <a:p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Velikost</a:t>
            </a:r>
            <a:r>
              <a:rPr lang="cs-CZ" sz="2400" dirty="0" smtClean="0">
                <a:latin typeface="Calibri" pitchFamily="34" charset="0"/>
              </a:rPr>
              <a:t> – souvisela s hodnotou mince</a:t>
            </a:r>
          </a:p>
          <a:p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Legenda</a:t>
            </a:r>
            <a:r>
              <a:rPr lang="cs-CZ" sz="2400" dirty="0" smtClean="0">
                <a:latin typeface="Calibri" pitchFamily="34" charset="0"/>
              </a:rPr>
              <a:t> – vyskytuje se zejména ve formě opisu – textu v opisovém kruhu.</a:t>
            </a:r>
          </a:p>
          <a:p>
            <a:pPr>
              <a:buNone/>
            </a:pPr>
            <a:endParaRPr lang="cs-CZ" sz="2400" dirty="0" smtClean="0">
              <a:latin typeface="Calibri" pitchFamily="34" charset="0"/>
            </a:endParaRPr>
          </a:p>
          <a:p>
            <a:endParaRPr lang="cs-CZ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00100" y="714356"/>
            <a:ext cx="7000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Ražba</a:t>
            </a:r>
            <a:r>
              <a:rPr lang="cs-CZ" sz="2400" dirty="0" smtClean="0">
                <a:latin typeface="Calibri" pitchFamily="34" charset="0"/>
              </a:rPr>
              <a:t> – skládá se ze čtyř operací</a:t>
            </a:r>
            <a:r>
              <a:rPr lang="cs-CZ" sz="2400" dirty="0" smtClean="0">
                <a:latin typeface="Calibri" pitchFamily="34" charset="0"/>
              </a:rPr>
              <a:t>: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cs-CZ" sz="2400" dirty="0" smtClean="0">
                <a:latin typeface="Calibri" pitchFamily="34" charset="0"/>
              </a:rPr>
              <a:t> stříbro </a:t>
            </a:r>
            <a:r>
              <a:rPr lang="cs-CZ" sz="2400" dirty="0" smtClean="0">
                <a:latin typeface="Calibri" pitchFamily="34" charset="0"/>
              </a:rPr>
              <a:t>bylo zbaveno příměsí, popř. </a:t>
            </a:r>
            <a:r>
              <a:rPr lang="cs-CZ" sz="2400" dirty="0" smtClean="0">
                <a:latin typeface="Calibri" pitchFamily="34" charset="0"/>
              </a:rPr>
              <a:t>smícháno </a:t>
            </a:r>
            <a:r>
              <a:rPr lang="cs-CZ" sz="2400" dirty="0" smtClean="0">
                <a:latin typeface="Calibri" pitchFamily="34" charset="0"/>
              </a:rPr>
              <a:t>s mědí</a:t>
            </a:r>
            <a:r>
              <a:rPr lang="cs-CZ" sz="2400" dirty="0" smtClean="0">
                <a:latin typeface="Calibri" pitchFamily="34" charset="0"/>
              </a:rPr>
              <a:t>.</a:t>
            </a:r>
          </a:p>
          <a:p>
            <a:pPr lvl="0">
              <a:buFont typeface="+mj-lt"/>
              <a:buAutoNum type="arabicPeriod"/>
            </a:pPr>
            <a:endParaRPr lang="cs-CZ" sz="2400" dirty="0" smtClean="0">
              <a:latin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cs-CZ" sz="2400" dirty="0" smtClean="0">
                <a:latin typeface="Calibri" pitchFamily="34" charset="0"/>
              </a:rPr>
              <a:t> z</a:t>
            </a:r>
            <a:r>
              <a:rPr lang="cs-CZ" sz="2400" dirty="0" smtClean="0">
                <a:latin typeface="Calibri" pitchFamily="34" charset="0"/>
              </a:rPr>
              <a:t> tenkých válečků, tzv. </a:t>
            </a:r>
            <a:r>
              <a:rPr lang="cs-CZ" sz="2400" dirty="0" err="1" smtClean="0">
                <a:latin typeface="Calibri" pitchFamily="34" charset="0"/>
              </a:rPr>
              <a:t>cánů</a:t>
            </a:r>
            <a:r>
              <a:rPr lang="cs-CZ" sz="2400" dirty="0" smtClean="0">
                <a:latin typeface="Calibri" pitchFamily="34" charset="0"/>
              </a:rPr>
              <a:t>, stříhali </a:t>
            </a:r>
            <a:r>
              <a:rPr lang="cs-CZ" sz="2400" i="1" dirty="0" smtClean="0">
                <a:latin typeface="Calibri" pitchFamily="34" charset="0"/>
              </a:rPr>
              <a:t>mincíři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 smtClean="0">
                <a:latin typeface="Calibri" pitchFamily="34" charset="0"/>
              </a:rPr>
              <a:t>střížky.</a:t>
            </a:r>
          </a:p>
          <a:p>
            <a:pPr lvl="0">
              <a:buFont typeface="+mj-lt"/>
              <a:buAutoNum type="arabicPeriod"/>
            </a:pPr>
            <a:endParaRPr lang="cs-CZ" sz="2400" dirty="0" smtClean="0">
              <a:latin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cs-CZ" sz="2400" dirty="0" smtClean="0">
                <a:latin typeface="Calibri" pitchFamily="34" charset="0"/>
              </a:rPr>
              <a:t> bělení </a:t>
            </a:r>
            <a:r>
              <a:rPr lang="cs-CZ" sz="2400" dirty="0" smtClean="0">
                <a:latin typeface="Calibri" pitchFamily="34" charset="0"/>
              </a:rPr>
              <a:t>– střížky byly vloženy do roztoku kuchyňské soli a modré </a:t>
            </a:r>
            <a:r>
              <a:rPr lang="cs-CZ" sz="2400" dirty="0" smtClean="0">
                <a:latin typeface="Calibri" pitchFamily="34" charset="0"/>
              </a:rPr>
              <a:t>skalice</a:t>
            </a:r>
          </a:p>
          <a:p>
            <a:pPr lvl="0"/>
            <a:endParaRPr lang="cs-CZ" sz="2400" dirty="0" smtClean="0">
              <a:latin typeface="Calibri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cs-CZ" sz="2400" dirty="0" smtClean="0">
                <a:latin typeface="Calibri" pitchFamily="34" charset="0"/>
              </a:rPr>
              <a:t> ražba </a:t>
            </a:r>
            <a:r>
              <a:rPr lang="cs-CZ" sz="2400" dirty="0" smtClean="0">
                <a:latin typeface="Calibri" pitchFamily="34" charset="0"/>
              </a:rPr>
              <a:t>– </a:t>
            </a:r>
            <a:r>
              <a:rPr lang="cs-CZ" sz="2400" i="1" dirty="0" smtClean="0">
                <a:latin typeface="Calibri" pitchFamily="34" charset="0"/>
              </a:rPr>
              <a:t>pregéři</a:t>
            </a:r>
            <a:r>
              <a:rPr lang="cs-CZ" sz="2400" dirty="0" smtClean="0">
                <a:latin typeface="Calibri" pitchFamily="34" charset="0"/>
              </a:rPr>
              <a:t> seděli na stolicích a ze střížků razily mince. Nepovedené byly vráceny k první fázi.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785795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latin typeface="Calibri" pitchFamily="34" charset="0"/>
              </a:rPr>
              <a:t>Vnitřní znaky:</a:t>
            </a:r>
          </a:p>
          <a:p>
            <a:pPr lvl="0"/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Hrubá hmotnost mince</a:t>
            </a:r>
            <a:r>
              <a:rPr lang="cs-CZ" sz="2400" dirty="0" smtClean="0">
                <a:latin typeface="Calibri" pitchFamily="34" charset="0"/>
              </a:rPr>
              <a:t>. Konkrétní mince neměly stejnou hmotnost. Pro mincovnu bylo rozhodující, </a:t>
            </a:r>
          </a:p>
          <a:p>
            <a:pPr lvl="0"/>
            <a:r>
              <a:rPr lang="cs-CZ" sz="2400" dirty="0" smtClean="0">
                <a:latin typeface="Calibri" pitchFamily="34" charset="0"/>
              </a:rPr>
              <a:t>aby se z konkrétního množství kovu zhotovil určitý počet mincí. Z pražské hřivny (253g) bylo vyraženo </a:t>
            </a:r>
          </a:p>
          <a:p>
            <a:pPr lvl="0"/>
            <a:r>
              <a:rPr lang="cs-CZ" sz="2400" dirty="0" smtClean="0">
                <a:latin typeface="Calibri" pitchFamily="34" charset="0"/>
              </a:rPr>
              <a:t>64 pražských grošů.</a:t>
            </a:r>
          </a:p>
          <a:p>
            <a:pPr lvl="0"/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Jakost, ryzost </a:t>
            </a:r>
            <a:r>
              <a:rPr lang="cs-CZ" sz="2400" dirty="0" smtClean="0">
                <a:latin typeface="Calibri" pitchFamily="34" charset="0"/>
              </a:rPr>
              <a:t>– poměr ušlechtilého kovu k příměsi. Jakost zlatých mincí se určoval v karátech (24 karátů) </a:t>
            </a:r>
          </a:p>
          <a:p>
            <a:pPr lvl="0"/>
            <a:r>
              <a:rPr lang="cs-CZ" sz="2400" dirty="0" smtClean="0">
                <a:latin typeface="Calibri" pitchFamily="34" charset="0"/>
              </a:rPr>
              <a:t>a jakost stříbra v </a:t>
            </a:r>
            <a:r>
              <a:rPr lang="cs-CZ" sz="2400" dirty="0" smtClean="0">
                <a:latin typeface="Calibri" pitchFamily="34" charset="0"/>
              </a:rPr>
              <a:t>lotech </a:t>
            </a:r>
            <a:r>
              <a:rPr lang="cs-CZ" sz="2400" dirty="0" smtClean="0">
                <a:latin typeface="Calibri" pitchFamily="34" charset="0"/>
              </a:rPr>
              <a:t>(16 karátů). Tedy karát byl </a:t>
            </a:r>
          </a:p>
          <a:p>
            <a:pPr lvl="0"/>
            <a:r>
              <a:rPr lang="cs-CZ" sz="2400" dirty="0" smtClean="0">
                <a:latin typeface="Calibri" pitchFamily="34" charset="0"/>
              </a:rPr>
              <a:t>1/24 hřivny a lot 1/16 hřivny.</a:t>
            </a:r>
          </a:p>
          <a:p>
            <a:pPr lvl="0"/>
            <a:r>
              <a:rPr lang="cs-CZ" sz="2400" b="1" dirty="0" smtClean="0">
                <a:solidFill>
                  <a:srgbClr val="00B050"/>
                </a:solidFill>
                <a:latin typeface="Calibri" pitchFamily="34" charset="0"/>
              </a:rPr>
              <a:t>Jádro mince </a:t>
            </a:r>
            <a:r>
              <a:rPr lang="cs-CZ" sz="2400" dirty="0" smtClean="0">
                <a:latin typeface="Calibri" pitchFamily="34" charset="0"/>
              </a:rPr>
              <a:t>– hmotnost drahého kovu obsaženého v minci.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500694" y="928670"/>
            <a:ext cx="36433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800" dirty="0" smtClean="0">
                <a:latin typeface="Calibri" pitchFamily="34" charset="0"/>
              </a:rPr>
              <a:t>Z tenkých válečků, </a:t>
            </a:r>
          </a:p>
          <a:p>
            <a:pPr lvl="0" algn="ctr"/>
            <a:r>
              <a:rPr lang="cs-CZ" sz="2800" dirty="0" smtClean="0">
                <a:latin typeface="Calibri" pitchFamily="34" charset="0"/>
              </a:rPr>
              <a:t> tzv. </a:t>
            </a:r>
            <a:r>
              <a:rPr lang="cs-CZ" sz="2800" dirty="0" err="1" smtClean="0">
                <a:latin typeface="Calibri" pitchFamily="34" charset="0"/>
              </a:rPr>
              <a:t>cánů</a:t>
            </a:r>
            <a:r>
              <a:rPr lang="cs-CZ" sz="2800" dirty="0" smtClean="0">
                <a:latin typeface="Calibri" pitchFamily="34" charset="0"/>
              </a:rPr>
              <a:t>, </a:t>
            </a:r>
          </a:p>
          <a:p>
            <a:pPr lvl="0" algn="ctr"/>
            <a:r>
              <a:rPr lang="cs-CZ" sz="2800" dirty="0" smtClean="0">
                <a:latin typeface="Calibri" pitchFamily="34" charset="0"/>
              </a:rPr>
              <a:t>stříhali mincíři střížky, </a:t>
            </a:r>
          </a:p>
          <a:p>
            <a:pPr lvl="0" algn="ctr"/>
            <a:r>
              <a:rPr lang="cs-CZ" sz="2800" dirty="0" smtClean="0">
                <a:latin typeface="Calibri" pitchFamily="34" charset="0"/>
              </a:rPr>
              <a:t>z nichž se razily mince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5643570" y="3571876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itchFamily="34" charset="0"/>
              </a:rPr>
              <a:t>Na stolicích seděli pregéři a ze střížků razili mince. 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9218" name="Picture 2" descr="Soubor:Mittelalterliche Werksta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895850" cy="5553076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42910" y="62865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latin typeface="Calibri" pitchFamily="34" charset="0"/>
                <a:hlinkClick r:id="rId3"/>
              </a:rPr>
              <a:t>http://cs.wikipedia.org/wiki/Soubor:Mittelalterliche_Werkstatt.jpg</a:t>
            </a:r>
            <a:endParaRPr lang="cs-CZ" sz="1200" dirty="0" smtClean="0">
              <a:latin typeface="Calibri" pitchFamily="34" charset="0"/>
            </a:endParaRPr>
          </a:p>
          <a:p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600px-Tetradrachm_Athens_450_reverse_CdM_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928670"/>
            <a:ext cx="4813136" cy="48131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2844" y="3143248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dirty="0" smtClean="0">
                <a:latin typeface="Calibri" pitchFamily="34" charset="0"/>
              </a:rPr>
              <a:t>Athénská tetradrachma</a:t>
            </a:r>
          </a:p>
          <a:p>
            <a:pPr algn="r"/>
            <a:r>
              <a:rPr lang="cs-CZ" sz="2800" dirty="0" smtClean="0">
                <a:latin typeface="Calibri" pitchFamily="34" charset="0"/>
              </a:rPr>
              <a:t>se symbolem </a:t>
            </a:r>
          </a:p>
          <a:p>
            <a:pPr algn="r"/>
            <a:r>
              <a:rPr lang="cs-CZ" sz="2800" dirty="0" smtClean="0">
                <a:latin typeface="Calibri" pitchFamily="34" charset="0"/>
              </a:rPr>
              <a:t>Athén - sovou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00034" y="6072206"/>
            <a:ext cx="792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u="sng" dirty="0" smtClean="0">
                <a:hlinkClick r:id="rId3"/>
              </a:rPr>
              <a:t>http://cs.wikipedia.org/wiki/Soubor:Tetradrachm_Athens_450_reverse_CdM_Paris.jpg</a:t>
            </a:r>
            <a:endParaRPr lang="cs-CZ" sz="1200" u="sng" dirty="0" smtClean="0"/>
          </a:p>
          <a:p>
            <a:r>
              <a:rPr lang="cs-CZ" sz="1200" dirty="0" smtClean="0">
                <a:latin typeface="Calibri" pitchFamily="34" charset="0"/>
              </a:rPr>
              <a:t>autor: </a:t>
            </a:r>
            <a:r>
              <a:rPr lang="cs-CZ" sz="1200" dirty="0" err="1" smtClean="0">
                <a:latin typeface="Calibri" pitchFamily="34" charset="0"/>
              </a:rPr>
              <a:t>Marie</a:t>
            </a:r>
            <a:r>
              <a:rPr lang="cs-CZ" sz="1200" dirty="0" smtClean="0">
                <a:latin typeface="Calibri" pitchFamily="34" charset="0"/>
              </a:rPr>
              <a:t>-Lan </a:t>
            </a:r>
            <a:r>
              <a:rPr lang="cs-CZ" sz="1200" dirty="0" err="1" smtClean="0">
                <a:latin typeface="Calibri" pitchFamily="34" charset="0"/>
              </a:rPr>
              <a:t>Nguyen</a:t>
            </a:r>
            <a:r>
              <a:rPr lang="cs-CZ" sz="1200" dirty="0" smtClean="0">
                <a:latin typeface="Calibri" pitchFamily="34" charset="0"/>
              </a:rPr>
              <a:t> </a:t>
            </a:r>
            <a:endParaRPr lang="cs-CZ" sz="1200" dirty="0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4348" y="28572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alibri" pitchFamily="34" charset="0"/>
              </a:rPr>
              <a:t>Ukázky historických platidel</a:t>
            </a:r>
            <a:endParaRPr lang="cs-CZ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Soubor:Antony with Octavian aureu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8" y="928670"/>
            <a:ext cx="7106976" cy="35719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85720" y="6000768"/>
            <a:ext cx="40190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4"/>
              </a:rPr>
              <a:t>http://cs.wikipedia.org/wiki/Soubor:Antony_with_Octavian_aureus.jpg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Classical</a:t>
            </a: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Numismatic</a:t>
            </a: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Group</a:t>
            </a: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</a:t>
            </a:r>
            <a:r>
              <a:rPr kumimoji="0" lang="cs-CZ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cs-CZ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8662" y="478632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Zlatý aureus </a:t>
            </a:r>
            <a:r>
              <a:rPr lang="cs-CZ" sz="2800" dirty="0" smtClean="0">
                <a:latin typeface="Calibri" pitchFamily="34" charset="0"/>
              </a:rPr>
              <a:t>římského císaře </a:t>
            </a:r>
            <a:r>
              <a:rPr lang="cs-CZ" sz="2800" dirty="0" err="1" smtClean="0">
                <a:latin typeface="Calibri" pitchFamily="34" charset="0"/>
              </a:rPr>
              <a:t>Octaviána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oleslav1_den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5728"/>
            <a:ext cx="2923097" cy="2952328"/>
          </a:xfrm>
          <a:prstGeom prst="rect">
            <a:avLst/>
          </a:prstGeom>
        </p:spPr>
      </p:pic>
      <p:pic>
        <p:nvPicPr>
          <p:cNvPr id="3" name="Obrázek 2" descr="DENR_V~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429000"/>
            <a:ext cx="2806700" cy="2806700"/>
          </a:xfrm>
          <a:prstGeom prst="rect">
            <a:avLst/>
          </a:prstGeom>
        </p:spPr>
      </p:pic>
      <p:pic>
        <p:nvPicPr>
          <p:cNvPr id="4" name="Obrázek 3" descr="DENR_V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714752"/>
            <a:ext cx="2806700" cy="28067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28728" y="428604"/>
            <a:ext cx="4326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800" dirty="0" smtClean="0">
                <a:latin typeface="Calibri" pitchFamily="34" charset="0"/>
              </a:rPr>
              <a:t>První denáry </a:t>
            </a:r>
            <a:r>
              <a:rPr lang="cs-CZ" sz="2800" dirty="0" smtClean="0">
                <a:latin typeface="Calibri" pitchFamily="34" charset="0"/>
              </a:rPr>
              <a:t>v Čechách začal </a:t>
            </a:r>
            <a:r>
              <a:rPr lang="cs-CZ" sz="2800" dirty="0" smtClean="0">
                <a:latin typeface="Calibri" pitchFamily="34" charset="0"/>
              </a:rPr>
              <a:t>razit </a:t>
            </a:r>
            <a:r>
              <a:rPr lang="cs-CZ" sz="2800" dirty="0" smtClean="0">
                <a:latin typeface="Calibri" pitchFamily="34" charset="0"/>
              </a:rPr>
              <a:t>kníže Boleslav </a:t>
            </a:r>
            <a:r>
              <a:rPr lang="cs-CZ" sz="2800" dirty="0" smtClean="0">
                <a:latin typeface="Calibri" pitchFamily="34" charset="0"/>
              </a:rPr>
              <a:t>I. </a:t>
            </a:r>
            <a:endParaRPr lang="cs-CZ" sz="2800" dirty="0" smtClean="0">
              <a:latin typeface="Calibri" pitchFamily="34" charset="0"/>
            </a:endParaRPr>
          </a:p>
          <a:p>
            <a:pPr algn="r"/>
            <a:r>
              <a:rPr lang="cs-CZ" sz="2800" dirty="0" smtClean="0">
                <a:latin typeface="Calibri" pitchFamily="34" charset="0"/>
              </a:rPr>
              <a:t>po </a:t>
            </a:r>
            <a:r>
              <a:rPr lang="cs-CZ" sz="2800" dirty="0" smtClean="0">
                <a:latin typeface="Calibri" pitchFamily="34" charset="0"/>
              </a:rPr>
              <a:t>roce 955.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15074" y="458112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Denár </a:t>
            </a:r>
            <a:r>
              <a:rPr lang="cs-CZ" sz="2800" dirty="0" smtClean="0"/>
              <a:t>krále Vratislava </a:t>
            </a:r>
            <a:r>
              <a:rPr lang="cs-CZ" sz="2800" dirty="0" smtClean="0"/>
              <a:t>II.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3214678" y="6581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latin typeface="Calibri" pitchFamily="34" charset="0"/>
                <a:hlinkClick r:id="rId5"/>
              </a:rPr>
              <a:t>http://cs.wikipedia.org/wiki/Soubor:Den%C3%A1r_Vratislav_II-B.jpg</a:t>
            </a:r>
            <a:endParaRPr lang="cs-CZ" sz="1200" dirty="0" smtClean="0">
              <a:latin typeface="Calibri" pitchFamily="34" charset="0"/>
            </a:endParaRPr>
          </a:p>
          <a:p>
            <a:endParaRPr lang="cs-CZ" sz="1200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072066" y="3286124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Calibri" pitchFamily="34" charset="0"/>
                <a:hlinkClick r:id="rId6"/>
              </a:rPr>
              <a:t>http://cs.wikipedia.org/wiki/Soubor:Boleslav1_denar.jpg</a:t>
            </a:r>
            <a:endParaRPr lang="cs-CZ" sz="1200" dirty="0" smtClean="0">
              <a:latin typeface="Calibri" pitchFamily="34" charset="0"/>
            </a:endParaRPr>
          </a:p>
          <a:p>
            <a:endParaRPr lang="cs-CZ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161</TotalTime>
  <Words>305</Words>
  <Application>Microsoft Office PowerPoint</Application>
  <PresentationFormat>Předvádění na obrazovce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Snímek 1</vt:lpstr>
      <vt:lpstr>NUMIZMATIKA</vt:lpstr>
      <vt:lpstr>POPIS MINCE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GJSZLIN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dvorsky</dc:creator>
  <cp:lastModifiedBy>win7</cp:lastModifiedBy>
  <cp:revision>44</cp:revision>
  <dcterms:created xsi:type="dcterms:W3CDTF">2012-11-16T15:23:05Z</dcterms:created>
  <dcterms:modified xsi:type="dcterms:W3CDTF">9999-04-03T21:05:05Z</dcterms:modified>
</cp:coreProperties>
</file>