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73" r:id="rId2"/>
    <p:sldId id="256" r:id="rId3"/>
    <p:sldId id="287" r:id="rId4"/>
    <p:sldId id="288" r:id="rId5"/>
    <p:sldId id="257" r:id="rId6"/>
    <p:sldId id="291" r:id="rId7"/>
    <p:sldId id="263" r:id="rId8"/>
    <p:sldId id="292" r:id="rId9"/>
    <p:sldId id="262" r:id="rId10"/>
    <p:sldId id="285" r:id="rId11"/>
    <p:sldId id="293" r:id="rId12"/>
    <p:sldId id="265" r:id="rId13"/>
    <p:sldId id="286" r:id="rId14"/>
    <p:sldId id="271" r:id="rId15"/>
    <p:sldId id="294" r:id="rId16"/>
    <p:sldId id="278" r:id="rId17"/>
    <p:sldId id="283" r:id="rId18"/>
    <p:sldId id="284" r:id="rId19"/>
    <p:sldId id="290" r:id="rId20"/>
    <p:sldId id="282" r:id="rId21"/>
    <p:sldId id="272" r:id="rId22"/>
    <p:sldId id="279" r:id="rId23"/>
    <p:sldId id="295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9" autoAdjust="0"/>
    <p:restoredTop sz="94711" autoAdjust="0"/>
  </p:normalViewPr>
  <p:slideViewPr>
    <p:cSldViewPr>
      <p:cViewPr>
        <p:scale>
          <a:sx n="80" d="100"/>
          <a:sy n="80" d="100"/>
        </p:scale>
        <p:origin x="-888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E480B-F2A0-4DEC-B179-B99F91E56D8A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AA50E-FEEB-4B98-B4FF-AF9736AA04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3BCCC-E2D7-4314-86F5-B1F0564B5A7E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B9EA3-C5A6-4C81-A509-8F8275AC41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FFA7E-B668-46E2-96FF-4AECEA5575DC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59DB7-727E-4236-B550-2DD69EEADB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38429-F1C2-4AD8-A190-4AFE1661B93F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D9468-03DE-462B-9DC7-742FB7D25DB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08540-4A64-49C8-9753-C132B58EF5CF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F6E68-D29D-4D56-86C1-C5F8A01D040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8FEDD-11D6-40F2-B474-E7D993E906C5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38A10-73EC-4250-BB8E-1889831D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249C1-7D10-4129-BC88-3EF2C4C258B9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935D6-2101-423D-B950-91A8309F8D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9CC85-D421-42A4-8E80-C12011C5CB2D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5F376-1E5C-4E1B-A893-6E80C00847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E3789-E955-42A6-803C-E7E350C63C1D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6694A-9289-42C7-A39A-175D08EC4FC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E5DFC-601F-49B4-9664-6B707A7065E6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116C5-246E-4FF1-96A9-3FB0F3DC4E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FC15A-774A-41A1-B413-FF743BABDB09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8F000-EC29-4580-B2A1-668C99654DB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E7846E-B53F-4368-8CF4-B2CB7375F64C}" type="datetimeFigureOut">
              <a:rPr lang="cs-CZ" smtClean="0"/>
              <a:pPr>
                <a:defRPr/>
              </a:pPr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40E2A2-1792-4C8A-88E3-434506ECD3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b/KHM_Wien_B_74_-_Great_helm_of_Albert_von_Prankh,_14th_century,_front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ev_vyskakujici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pload.wikimedia.org/wikipedia/commons/9/9e/Drachentaube.svg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e/Skraiste_1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pload.wikimedia.org/wikipedia/commons/1/18/Colobrath_CoA.jpg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oat_of_arms_of_the_Czech_Republic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appen_%C3%96sterreichische_L%C3%A4nder_1915_(Mittel)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yghalmen_Roll_Late_1400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%C4%8Cechy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Moravia_coat_of_arms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d/Silesia_coat_of_arm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9/Oppersdorff_Graf_Wapp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ords_of_the_Rose_by_Mikolas_Ales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appen_der_F%C3%BCrsten_von_Schwarzenberg_179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OL_COA_Waldstein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Boh%C3%A1%C4%8D_z_Pot%C5%A1tejna.svg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c/Plamenna_orlice_kunhut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ernstejn12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http://heraldika.kulna.cz/images/spanelsky.jpg" TargetMode="External"/><Relationship Id="rId7" Type="http://schemas.openxmlformats.org/officeDocument/2006/relationships/image" Target="http://heraldika.kulna.cz/images/renesancni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heraldika.kulna.cz/images/kolci.jpg" TargetMode="External"/><Relationship Id="rId4" Type="http://schemas.openxmlformats.org/officeDocument/2006/relationships/image" Target="../media/image6.jpeg"/><Relationship Id="rId9" Type="http://schemas.openxmlformats.org/officeDocument/2006/relationships/image" Target="http://heraldika.kulna.cz/images/barokovy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eroldsk%C3%A9_figur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c/Baziliszkusz.jpg" TargetMode="External"/><Relationship Id="rId7" Type="http://schemas.openxmlformats.org/officeDocument/2006/relationships/hyperlink" Target="http://cs.wikipedia.org/wiki/Soubor:Royal_Arms_of_England_(1198-1340).sv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upload.wikimedia.org/wikipedia/commons/9/93/Radslavice_(Prerov)_CoA_CZ.jp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elmet_1-2.png" TargetMode="External"/><Relationship Id="rId7" Type="http://schemas.openxmlformats.org/officeDocument/2006/relationships/hyperlink" Target="http://upload.wikimedia.org/wikipedia/commons/3/31/Helmet_4-1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Helmet_3-2.pn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43204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HERALDIKA</a:t>
            </a:r>
            <a:endParaRPr lang="cs-CZ" sz="36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0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6104464"/>
              </p:ext>
            </p:extLst>
          </p:nvPr>
        </p:nvGraphicFramePr>
        <p:xfrm>
          <a:off x="728663" y="2492375"/>
          <a:ext cx="7667625" cy="4211955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Tematická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Pomocné vědy historické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Datum vytvoření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24. 11. 2012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Ročník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ročník osmiletého nebo 2. ročník čtyřletého gymnázia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Stručný obsah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 se seznámí s historií vzniku erbů i se základními pravidly jejich tvorby a způsoby popisování.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Způsob využití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Postupně si ukážeme jednotlivé části, ze kterých se erb skládá. Studenti poté  na základě úkolů sami popíší určitý erb a pokusí se vytvořit dle daných pravidel vlastní.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Mgr. Michael Dvorský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Kód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VY_32_INOVACE_17_DDVR09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7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6/6b/KHM_Wien_B_74_-_Great_helm_of_Albert_von_Prankh%2C_14th_century%2C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214710" cy="650470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714744" y="5786454"/>
            <a:ext cx="50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3"/>
              </a:rPr>
              <a:t>Creative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3"/>
              </a:rPr>
              <a:t>commons</a:t>
            </a:r>
            <a:endParaRPr lang="cs-CZ" sz="1000" dirty="0" smtClean="0">
              <a:latin typeface="Calibri" pitchFamily="34" charset="0"/>
              <a:cs typeface="Calibri" pitchFamily="34" charset="0"/>
              <a:hlinkClick r:id="rId3"/>
            </a:endParaRPr>
          </a:p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http://upload.wikimedia.org/wikipedia/commons/6/6b/KHM_Wien_B_74_-_Great_helm_of_Albert_von_Prankh%2C_14th_century%2C_front.jpg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1000108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  <a:cs typeface="Calibri" pitchFamily="34" charset="0"/>
              </a:rPr>
              <a:t>Hrncová přilbice </a:t>
            </a:r>
          </a:p>
          <a:p>
            <a:r>
              <a:rPr lang="cs-CZ" sz="3600" b="1" dirty="0" smtClean="0">
                <a:latin typeface="Calibri" pitchFamily="34" charset="0"/>
                <a:cs typeface="Calibri" pitchFamily="34" charset="0"/>
              </a:rPr>
              <a:t>s klenotem</a:t>
            </a:r>
            <a:endParaRPr lang="cs-CZ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Lev vyskakujici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847970" cy="407192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14348" y="607220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http://cs.wikipedia.org/wiki/Soubor:Lev_vyskakujici.svg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  <p:sp>
        <p:nvSpPr>
          <p:cNvPr id="4" name="TextovéPole 10"/>
          <p:cNvSpPr txBox="1">
            <a:spLocks noChangeArrowheads="1"/>
          </p:cNvSpPr>
          <p:nvPr/>
        </p:nvSpPr>
        <p:spPr bwMode="auto">
          <a:xfrm>
            <a:off x="250825" y="395243"/>
            <a:ext cx="8785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cs-CZ" sz="2800" b="1" dirty="0" smtClean="0">
                <a:latin typeface="Calibri" pitchFamily="34" charset="0"/>
              </a:rPr>
              <a:t>Na přilbu se umísťuje klenot</a:t>
            </a:r>
          </a:p>
          <a:p>
            <a:pPr algn="ctr"/>
            <a:r>
              <a:rPr lang="cs-CZ" sz="2800" b="1" dirty="0" smtClean="0">
                <a:latin typeface="Calibri" pitchFamily="34" charset="0"/>
              </a:rPr>
              <a:t>Příklady </a:t>
            </a:r>
            <a:r>
              <a:rPr lang="cs-CZ" sz="2800" b="1" dirty="0">
                <a:latin typeface="Calibri" pitchFamily="34" charset="0"/>
              </a:rPr>
              <a:t>klenotů</a:t>
            </a:r>
          </a:p>
        </p:txBody>
      </p:sp>
      <p:pic>
        <p:nvPicPr>
          <p:cNvPr id="5" name="Picture 2" descr="Soubor:Drachentaube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4071966" cy="459738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572000" y="60007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5"/>
              </a:rPr>
              <a:t>http://upload.wikimedia.org/wikipedia/commons/9/9e/Drachentaube.svg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4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857224" y="214290"/>
            <a:ext cx="74168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2800" b="1" dirty="0" err="1" smtClean="0">
                <a:latin typeface="Calibri" pitchFamily="34" charset="0"/>
              </a:rPr>
              <a:t>Přikryvadla</a:t>
            </a:r>
            <a:endParaRPr lang="cs-CZ" sz="2800" b="1" dirty="0">
              <a:latin typeface="Calibri" pitchFamily="34" charset="0"/>
            </a:endParaRPr>
          </a:p>
          <a:p>
            <a:pPr algn="ctr"/>
            <a:endParaRPr lang="cs-CZ" sz="1000" dirty="0">
              <a:solidFill>
                <a:srgbClr val="800000"/>
              </a:solidFill>
              <a:latin typeface="Calibri" pitchFamily="34" charset="0"/>
            </a:endParaRPr>
          </a:p>
          <a:p>
            <a:pPr algn="ctr" eaLnBrk="0" hangingPunct="0"/>
            <a:r>
              <a:rPr lang="cs-CZ" sz="2000" dirty="0">
                <a:latin typeface="Calibri" pitchFamily="34" charset="0"/>
                <a:ea typeface="Times New Roman" pitchFamily="18" charset="0"/>
              </a:rPr>
              <a:t>Dalším prvkem, který lze na erbu spatřit, jsou </a:t>
            </a:r>
            <a:r>
              <a:rPr lang="cs-CZ" sz="2000" dirty="0" err="1" smtClean="0">
                <a:latin typeface="Calibri" pitchFamily="34" charset="0"/>
                <a:ea typeface="Times New Roman" pitchFamily="18" charset="0"/>
              </a:rPr>
              <a:t>přikryvadla</a:t>
            </a:r>
            <a:r>
              <a:rPr lang="cs-CZ" sz="2000" dirty="0">
                <a:latin typeface="Calibri" pitchFamily="34" charset="0"/>
                <a:ea typeface="Times New Roman" pitchFamily="18" charset="0"/>
              </a:rPr>
              <a:t>. </a:t>
            </a:r>
          </a:p>
          <a:p>
            <a:pPr algn="ctr" eaLnBrk="0" hangingPunct="0"/>
            <a:r>
              <a:rPr lang="cs-CZ" sz="2000" dirty="0">
                <a:latin typeface="Calibri" pitchFamily="34" charset="0"/>
                <a:ea typeface="Times New Roman" pitchFamily="18" charset="0"/>
              </a:rPr>
              <a:t>Říká se jim také </a:t>
            </a:r>
            <a:r>
              <a:rPr lang="cs-CZ" sz="2400" i="1" dirty="0">
                <a:latin typeface="Calibri" pitchFamily="34" charset="0"/>
                <a:ea typeface="Times New Roman" pitchFamily="18" charset="0"/>
              </a:rPr>
              <a:t>přikrývky, pokrývky, </a:t>
            </a:r>
            <a:r>
              <a:rPr lang="cs-CZ" sz="2400" i="1" dirty="0" err="1">
                <a:latin typeface="Calibri" pitchFamily="34" charset="0"/>
                <a:ea typeface="Times New Roman" pitchFamily="18" charset="0"/>
              </a:rPr>
              <a:t>krydla</a:t>
            </a:r>
            <a:r>
              <a:rPr lang="cs-CZ" sz="2400" i="1" dirty="0">
                <a:latin typeface="Calibri" pitchFamily="34" charset="0"/>
                <a:ea typeface="Times New Roman" pitchFamily="18" charset="0"/>
              </a:rPr>
              <a:t> a </a:t>
            </a:r>
            <a:r>
              <a:rPr lang="cs-CZ" sz="2400" i="1" dirty="0" err="1">
                <a:latin typeface="Calibri" pitchFamily="34" charset="0"/>
                <a:ea typeface="Times New Roman" pitchFamily="18" charset="0"/>
              </a:rPr>
              <a:t>fafrnochy</a:t>
            </a:r>
            <a:r>
              <a:rPr lang="cs-CZ" sz="2400" i="1" dirty="0">
                <a:latin typeface="Calibri" pitchFamily="34" charset="0"/>
                <a:ea typeface="Times New Roman" pitchFamily="18" charset="0"/>
              </a:rPr>
              <a:t>. </a:t>
            </a:r>
            <a:r>
              <a:rPr lang="cs-CZ" sz="2000" dirty="0">
                <a:latin typeface="Calibri" pitchFamily="34" charset="0"/>
                <a:ea typeface="Times New Roman" pitchFamily="18" charset="0"/>
              </a:rPr>
              <a:t/>
            </a:r>
            <a:br>
              <a:rPr lang="cs-CZ" sz="2000" dirty="0">
                <a:latin typeface="Calibri" pitchFamily="34" charset="0"/>
                <a:ea typeface="Times New Roman" pitchFamily="18" charset="0"/>
              </a:rPr>
            </a:br>
            <a:r>
              <a:rPr lang="cs-CZ" sz="2000" dirty="0">
                <a:latin typeface="Calibri" pitchFamily="34" charset="0"/>
                <a:ea typeface="Times New Roman" pitchFamily="18" charset="0"/>
              </a:rPr>
              <a:t>Jedná se o barevný pruh látky, která splývá z vrcholu přílbice směrem dozadu a do stran. </a:t>
            </a:r>
            <a:r>
              <a:rPr lang="cs-CZ" sz="2000" dirty="0">
                <a:latin typeface="Arial" charset="0"/>
                <a:ea typeface="Times New Roman" pitchFamily="18" charset="0"/>
              </a:rPr>
              <a:t/>
            </a:r>
            <a:br>
              <a:rPr lang="cs-CZ" sz="2000" dirty="0">
                <a:latin typeface="Arial" charset="0"/>
                <a:ea typeface="Times New Roman" pitchFamily="18" charset="0"/>
              </a:rPr>
            </a:br>
            <a:r>
              <a:rPr lang="cs-CZ" sz="1200" dirty="0">
                <a:latin typeface="Arial" charset="0"/>
                <a:cs typeface="Times New Roman" pitchFamily="18" charset="0"/>
              </a:rPr>
              <a:t/>
            </a:r>
            <a:br>
              <a:rPr lang="cs-CZ" sz="1200" dirty="0">
                <a:latin typeface="Arial" charset="0"/>
                <a:cs typeface="Times New Roman" pitchFamily="18" charset="0"/>
              </a:rPr>
            </a:br>
            <a:endParaRPr lang="cs-CZ" sz="600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2200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44005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026" name="Picture 2" descr="Soubor:Skraist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222" y="2285992"/>
            <a:ext cx="42100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2844" y="5286388"/>
            <a:ext cx="2286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upload.wikimedia.org/wikipedia/commons/1/1e/Skraiste_1.png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Soubor:Colobrath Co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357430"/>
            <a:ext cx="3261818" cy="35719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357686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5"/>
              </a:rPr>
              <a:t>http://upload.wikimedia.org/wikipedia/commons/1/18/Colobrath_CoA.jpg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72330" y="307181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Přikryvadla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 v erbu rodu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Kolowratů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bor:Coat of arms of the Czech Republic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3833806" cy="45929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500398" y="6215082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3"/>
              </a:rPr>
              <a:t>http://cs.wikipedia.org/wiki/Soubor:Coat_of_arms_of_the_Czech_Republic.svg</a:t>
            </a:r>
            <a:endParaRPr lang="cs-CZ" sz="1200" dirty="0" smtClean="0"/>
          </a:p>
          <a:p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642918"/>
            <a:ext cx="37862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Popis českého erbu:</a:t>
            </a:r>
          </a:p>
          <a:p>
            <a:endParaRPr lang="cs-CZ" sz="2400" b="1" dirty="0" smtClean="0"/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Velký státní znak tvoří čtvrcený štít, v jehož prvním a čtvrtém červeném poli je stříbrný dvouocasý lev ve skoku se zlatou korunou a zlatou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zbrojí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(zbroj – drápy, zuby, zobák)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cs-CZ" sz="2000" dirty="0" smtClean="0"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latin typeface="Calibri" pitchFamily="34" charset="0"/>
                <a:cs typeface="Calibri" pitchFamily="34" charset="0"/>
              </a:rPr>
              <a:t>Ve druhém modrém poli je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stříbrno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-červeně šachovaná orlice se zlatou korunou a zlatou zbrojí. Ve třetím zlatém poli je černá orlice se stříbrným půlměsícem zakončeným jetelovými trojlístky </a:t>
            </a:r>
            <a:br>
              <a:rPr lang="cs-CZ" sz="2000" dirty="0" smtClean="0"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latin typeface="Calibri" pitchFamily="34" charset="0"/>
                <a:cs typeface="Calibri" pitchFamily="34" charset="0"/>
              </a:rPr>
              <a:t>a uprostřed s křížkem, se zlatou korunou a červenou zbrojí.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cs-CZ" sz="3600" b="1" dirty="0" smtClean="0">
                <a:latin typeface="Calibri" pitchFamily="34" charset="0"/>
              </a:rPr>
              <a:t>Štítonoši</a:t>
            </a:r>
            <a:endParaRPr lang="cs-CZ" sz="3600" b="1" dirty="0">
              <a:latin typeface="Calibri" pitchFamily="34" charset="0"/>
            </a:endParaRPr>
          </a:p>
          <a:p>
            <a:pPr algn="ctr" eaLnBrk="0" hangingPunct="0"/>
            <a:r>
              <a:rPr lang="cs-CZ" sz="3200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U štítu jsou občas vidět další figury. </a:t>
            </a:r>
            <a:endParaRPr lang="cs-CZ" sz="3200" dirty="0" smtClean="0"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cs-CZ" sz="320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Říká </a:t>
            </a:r>
            <a:r>
              <a:rPr lang="cs-CZ" sz="3200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se jim štítonoši.</a:t>
            </a:r>
            <a:r>
              <a:rPr lang="cs-CZ" sz="3200" dirty="0">
                <a:latin typeface="Calibri" pitchFamily="34" charset="0"/>
              </a:rPr>
              <a:t> </a:t>
            </a:r>
          </a:p>
        </p:txBody>
      </p:sp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0" y="2708275"/>
            <a:ext cx="91440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endParaRPr lang="cs-CZ" b="1" dirty="0"/>
          </a:p>
          <a:p>
            <a:pPr algn="ctr"/>
            <a:r>
              <a:rPr lang="cs-CZ" sz="3600" b="1" dirty="0" smtClean="0">
                <a:latin typeface="Calibri" pitchFamily="34" charset="0"/>
              </a:rPr>
              <a:t>Heslo a pokřik</a:t>
            </a:r>
            <a:endParaRPr lang="cs-CZ" sz="3600" b="1" dirty="0">
              <a:latin typeface="Calibri" pitchFamily="34" charset="0"/>
            </a:endParaRPr>
          </a:p>
          <a:p>
            <a:pPr algn="ctr"/>
            <a:r>
              <a:rPr lang="cs-CZ" sz="2600" dirty="0">
                <a:latin typeface="Calibri" pitchFamily="34" charset="0"/>
              </a:rPr>
              <a:t>Pod erbem bývá často páska, na které je napsáno heslo rodu. Heslo většinou vyjadřuje tradovanou událost </a:t>
            </a:r>
            <a:r>
              <a:rPr lang="cs-CZ" sz="2600" dirty="0" smtClean="0">
                <a:latin typeface="Calibri" pitchFamily="34" charset="0"/>
              </a:rPr>
              <a:t/>
            </a:r>
            <a:br>
              <a:rPr lang="cs-CZ" sz="2600" dirty="0" smtClean="0">
                <a:latin typeface="Calibri" pitchFamily="34" charset="0"/>
              </a:rPr>
            </a:br>
            <a:r>
              <a:rPr lang="cs-CZ" sz="2600" dirty="0" smtClean="0">
                <a:latin typeface="Calibri" pitchFamily="34" charset="0"/>
              </a:rPr>
              <a:t>v </a:t>
            </a:r>
            <a:r>
              <a:rPr lang="cs-CZ" sz="2600" dirty="0">
                <a:latin typeface="Calibri" pitchFamily="34" charset="0"/>
              </a:rPr>
              <a:t>dějinách rodu, jméno erbovníka, obecná moudra, lásku </a:t>
            </a:r>
            <a:r>
              <a:rPr lang="cs-CZ" sz="2600" dirty="0" smtClean="0">
                <a:latin typeface="Calibri" pitchFamily="34" charset="0"/>
              </a:rPr>
              <a:t/>
            </a:r>
            <a:br>
              <a:rPr lang="cs-CZ" sz="2600" dirty="0" smtClean="0">
                <a:latin typeface="Calibri" pitchFamily="34" charset="0"/>
              </a:rPr>
            </a:br>
            <a:r>
              <a:rPr lang="cs-CZ" sz="2600" dirty="0" smtClean="0">
                <a:latin typeface="Calibri" pitchFamily="34" charset="0"/>
              </a:rPr>
              <a:t>k </a:t>
            </a:r>
            <a:r>
              <a:rPr lang="cs-CZ" sz="2600" dirty="0">
                <a:latin typeface="Calibri" pitchFamily="34" charset="0"/>
              </a:rPr>
              <a:t>Bohu, vlasti nebo panovníkovi. Jako příklad se většinou uvádí heslo rodu Popelů z </a:t>
            </a:r>
            <a:r>
              <a:rPr lang="cs-CZ" sz="2600" dirty="0" err="1">
                <a:latin typeface="Calibri" pitchFamily="34" charset="0"/>
              </a:rPr>
              <a:t>Lobkowicz</a:t>
            </a:r>
            <a:r>
              <a:rPr lang="cs-CZ" sz="2600" dirty="0">
                <a:latin typeface="Calibri" pitchFamily="34" charset="0"/>
              </a:rPr>
              <a:t> </a:t>
            </a:r>
            <a:r>
              <a:rPr lang="cs-CZ" sz="2600" dirty="0" smtClean="0">
                <a:latin typeface="Calibri" pitchFamily="34" charset="0"/>
              </a:rPr>
              <a:t>– </a:t>
            </a:r>
            <a:br>
              <a:rPr lang="cs-CZ" sz="2600" dirty="0" smtClean="0">
                <a:latin typeface="Calibri" pitchFamily="34" charset="0"/>
              </a:rPr>
            </a:br>
            <a:r>
              <a:rPr lang="cs-CZ" sz="2600" b="1" i="1" dirty="0" smtClean="0">
                <a:latin typeface="Calibri" pitchFamily="34" charset="0"/>
              </a:rPr>
              <a:t>Popel </a:t>
            </a:r>
            <a:r>
              <a:rPr lang="cs-CZ" sz="2600" b="1" i="1" dirty="0">
                <a:latin typeface="Calibri" pitchFamily="34" charset="0"/>
              </a:rPr>
              <a:t>jsem </a:t>
            </a:r>
            <a:r>
              <a:rPr lang="cs-CZ" sz="2600" b="1" i="1" dirty="0" smtClean="0">
                <a:latin typeface="Calibri" pitchFamily="34" charset="0"/>
              </a:rPr>
              <a:t>a </a:t>
            </a:r>
            <a:r>
              <a:rPr lang="cs-CZ" sz="2600" b="1" i="1" dirty="0">
                <a:latin typeface="Calibri" pitchFamily="34" charset="0"/>
              </a:rPr>
              <a:t>popel budu. </a:t>
            </a:r>
            <a:r>
              <a:rPr lang="cs-CZ" sz="2800" dirty="0">
                <a:latin typeface="Calibri" pitchFamily="34" charset="0"/>
              </a:rPr>
              <a:t/>
            </a:r>
            <a:br>
              <a:rPr lang="cs-CZ" sz="2800" dirty="0">
                <a:latin typeface="Calibri" pitchFamily="34" charset="0"/>
              </a:rPr>
            </a:b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Wappen Österreichische Länder 1915 (Mittel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400925" cy="505777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14348" y="528638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alibri" pitchFamily="34" charset="0"/>
                <a:cs typeface="Calibri" pitchFamily="34" charset="0"/>
              </a:rPr>
              <a:t>Dva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gryfové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jako štítonoši </a:t>
            </a:r>
            <a:br>
              <a:rPr lang="cs-CZ" sz="3200" dirty="0" smtClean="0">
                <a:latin typeface="Calibri" pitchFamily="34" charset="0"/>
                <a:cs typeface="Calibri" pitchFamily="34" charset="0"/>
              </a:rPr>
            </a:b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rakousko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- uherského erbu z roku 1915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57290" y="6457890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http://cs.wikipedia.org/wiki/Soubor:Wappen_%C3%96sterreichische_L%C3%A4nder_1915_%28Mittel%29.png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ubor:Hyghalmen Roll Late 140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8246"/>
            <a:ext cx="3857652" cy="577683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429124" y="6215082"/>
            <a:ext cx="4500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http://cs.wikipedia.org/wiki/Soubor:Hyghalmen_Roll_Late_1400s.jpg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9124" y="171448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Jaké klenoty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naleznete na zobrazených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erbech?</a:t>
            </a:r>
            <a:endParaRPr lang="cs-CZ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ubor:&amp;Ccaron;ec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5143536" cy="6512763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143504" y="6286520"/>
            <a:ext cx="3857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http://cs.wikipedia.org/wiki/Soubor:%C4%8Cechy.jpg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628" y="785793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  <a:cs typeface="Calibri" pitchFamily="34" charset="0"/>
              </a:rPr>
              <a:t>Historický erb </a:t>
            </a:r>
          </a:p>
          <a:p>
            <a:r>
              <a:rPr lang="cs-CZ" sz="3600" b="1" dirty="0" smtClean="0">
                <a:latin typeface="Calibri" pitchFamily="34" charset="0"/>
                <a:cs typeface="Calibri" pitchFamily="34" charset="0"/>
              </a:rPr>
              <a:t>Království českého</a:t>
            </a:r>
          </a:p>
          <a:p>
            <a:endParaRPr lang="cs-CZ" sz="3600" b="1" dirty="0">
              <a:latin typeface="Calibri" pitchFamily="34" charset="0"/>
              <a:cs typeface="Calibri" pitchFamily="34" charset="0"/>
            </a:endParaRPr>
          </a:p>
          <a:p>
            <a:endParaRPr lang="cs-CZ" sz="36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3600" b="1" dirty="0">
              <a:latin typeface="Calibri" pitchFamily="34" charset="0"/>
              <a:cs typeface="Calibri" pitchFamily="34" charset="0"/>
            </a:endParaRPr>
          </a:p>
          <a:p>
            <a:endParaRPr lang="cs-CZ" sz="36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3600" b="1" dirty="0">
              <a:latin typeface="Calibri" pitchFamily="34" charset="0"/>
              <a:cs typeface="Calibri" pitchFamily="34" charset="0"/>
            </a:endParaRPr>
          </a:p>
          <a:p>
            <a:endParaRPr lang="cs-CZ" sz="3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3600" b="1" dirty="0" smtClean="0">
                <a:latin typeface="Calibri" pitchFamily="34" charset="0"/>
                <a:cs typeface="Calibri" pitchFamily="34" charset="0"/>
              </a:rPr>
              <a:t>	Popište</a:t>
            </a:r>
            <a:endParaRPr lang="cs-CZ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commons/6/6e/Moravia_coat_of_a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14290"/>
            <a:ext cx="6896148" cy="600079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14282" y="6286520"/>
            <a:ext cx="4786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http://upload.wikimedia.org/wikipedia/commons/6/6e/Moravia_coat_of_arms.jpg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86414" y="714356"/>
            <a:ext cx="335758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Historický erb </a:t>
            </a:r>
          </a:p>
          <a:p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Markrabství moravského</a:t>
            </a:r>
          </a:p>
          <a:p>
            <a:endParaRPr lang="cs-CZ" sz="3200" b="1" dirty="0">
              <a:latin typeface="Calibri" pitchFamily="34" charset="0"/>
              <a:cs typeface="Calibri" pitchFamily="34" charset="0"/>
            </a:endParaRPr>
          </a:p>
          <a:p>
            <a:endParaRPr lang="cs-CZ" sz="32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3200" b="1" dirty="0">
              <a:latin typeface="Calibri" pitchFamily="34" charset="0"/>
              <a:cs typeface="Calibri" pitchFamily="34" charset="0"/>
            </a:endParaRPr>
          </a:p>
          <a:p>
            <a:endParaRPr lang="cs-CZ" sz="32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3200" b="1" dirty="0">
              <a:latin typeface="Calibri" pitchFamily="34" charset="0"/>
              <a:cs typeface="Calibri" pitchFamily="34" charset="0"/>
            </a:endParaRPr>
          </a:p>
          <a:p>
            <a:endParaRPr lang="cs-CZ" sz="32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32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3200" b="1" dirty="0">
                <a:latin typeface="Calibri" pitchFamily="34" charset="0"/>
                <a:cs typeface="Calibri" pitchFamily="34" charset="0"/>
              </a:rPr>
              <a:t>Popište</a:t>
            </a:r>
          </a:p>
          <a:p>
            <a:endParaRPr lang="cs-CZ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Silesia coat of ar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3012"/>
            <a:ext cx="4857784" cy="582343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8572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http://upload.wikimedia.org/wikipedia/commons/f/fd/Silesia_coat_of_arms.png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6248" y="1071546"/>
            <a:ext cx="3500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dirty="0" smtClean="0">
                <a:latin typeface="Calibri" pitchFamily="34" charset="0"/>
                <a:cs typeface="Calibri" pitchFamily="34" charset="0"/>
              </a:rPr>
              <a:t>Historický znak Slezska</a:t>
            </a:r>
          </a:p>
          <a:p>
            <a:pPr algn="r"/>
            <a:endParaRPr lang="cs-CZ" sz="3600" b="1" dirty="0">
              <a:latin typeface="Calibri" pitchFamily="34" charset="0"/>
              <a:cs typeface="Calibri" pitchFamily="34" charset="0"/>
            </a:endParaRPr>
          </a:p>
          <a:p>
            <a:pPr algn="r"/>
            <a:endParaRPr lang="cs-CZ" sz="3600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sz="3600" b="1" dirty="0">
              <a:latin typeface="Calibri" pitchFamily="34" charset="0"/>
              <a:cs typeface="Calibri" pitchFamily="34" charset="0"/>
            </a:endParaRPr>
          </a:p>
          <a:p>
            <a:pPr algn="r"/>
            <a:endParaRPr lang="cs-CZ" sz="3600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sz="3600" b="1" dirty="0">
              <a:latin typeface="Calibri" pitchFamily="34" charset="0"/>
              <a:cs typeface="Calibri" pitchFamily="34" charset="0"/>
            </a:endParaRPr>
          </a:p>
          <a:p>
            <a:pPr algn="r"/>
            <a:endParaRPr lang="cs-CZ" sz="3600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cs-CZ" sz="3600" b="1" dirty="0">
                <a:latin typeface="Calibri" pitchFamily="34" charset="0"/>
                <a:cs typeface="Calibri" pitchFamily="34" charset="0"/>
              </a:rPr>
              <a:t>Popište</a:t>
            </a:r>
          </a:p>
          <a:p>
            <a:pPr algn="r"/>
            <a:endParaRPr lang="cs-CZ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>
                <a:latin typeface="Algerian" pitchFamily="82" charset="0"/>
              </a:rPr>
              <a:t>HERALDIKA</a:t>
            </a:r>
            <a:endParaRPr lang="cs-CZ" sz="6600" dirty="0">
              <a:latin typeface="Algerian" pitchFamily="82" charset="0"/>
            </a:endParaRPr>
          </a:p>
        </p:txBody>
      </p:sp>
      <p:pic>
        <p:nvPicPr>
          <p:cNvPr id="38914" name="Picture 2" descr="Soubor:Oppersdorff Graf Wapp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357718" cy="480309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643306" y="6427113"/>
            <a:ext cx="5357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http://upload.wikimedia.org/wikipedia/commons/1/19/Oppersdorff_Graf_Wappen.jpg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Lords of the Rose by Mikolas 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83027" cy="292895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57158" y="6143644"/>
            <a:ext cx="514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http://cs.wikipedia.org/wiki/Soubor:Lords_of_the_Rose_by_Mikolas_Ales.jpg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371475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itchFamily="34" charset="0"/>
                <a:cs typeface="Calibri" pitchFamily="34" charset="0"/>
              </a:rPr>
              <a:t>Erby pěti větví rodu Rožmberků – „pánů z růže“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Wappen der Fürsten von Schwarzenberg 1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480"/>
            <a:ext cx="4929222" cy="51934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85720" y="6143644"/>
            <a:ext cx="6572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http://cs.wikipedia.org/wiki/Soubor:Wappen_der_F%C3%BCrsten_von_Schwarzenberg_1792.jpg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43570" y="2000240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itchFamily="34" charset="0"/>
                <a:cs typeface="Calibri" pitchFamily="34" charset="0"/>
              </a:rPr>
              <a:t>Erb rodu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Schwarzenberků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POL COA Waldstei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119" y="1083738"/>
            <a:ext cx="3637337" cy="49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83968" y="623333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3"/>
              </a:rPr>
              <a:t>Creative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3"/>
              </a:rPr>
              <a:t>commons</a:t>
            </a:r>
            <a:endParaRPr lang="cs-CZ" sz="1000" dirty="0" smtClean="0">
              <a:latin typeface="Calibri" pitchFamily="34" charset="0"/>
              <a:cs typeface="Calibri" pitchFamily="34" charset="0"/>
              <a:hlinkClick r:id="rId3"/>
            </a:endParaRPr>
          </a:p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cs-CZ" sz="1000" dirty="0"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cs.wikipedia.org/wiki/Soubor:POL_COA_Waldstein.svg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Soubor:Bohá&amp;ccaron; z Potštejn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33" y="827444"/>
            <a:ext cx="3765187" cy="53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3755" y="6160777"/>
            <a:ext cx="3879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Creative</a:t>
            </a:r>
            <a:r>
              <a:rPr lang="cs-CZ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commons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000" dirty="0">
                <a:latin typeface="Calibri" pitchFamily="34" charset="0"/>
                <a:cs typeface="Calibri" pitchFamily="34" charset="0"/>
                <a:hlinkClick r:id="rId5"/>
              </a:rPr>
              <a:t>http://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5"/>
              </a:rPr>
              <a:t>cs.wikipedia.org/wiki/Soubor:Boh%C3%A1%C4%8D_z_Pot%C5%A1tejna.svg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3755" y="260648"/>
            <a:ext cx="855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alibri" pitchFamily="34" charset="0"/>
                <a:cs typeface="Calibri" pitchFamily="34" charset="0"/>
              </a:rPr>
              <a:t>Popiš erby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         Páni z Potštejna			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                  Valdštejnové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571480"/>
            <a:ext cx="70723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Popis erbů:</a:t>
            </a:r>
          </a:p>
          <a:p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Páni z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Potštejna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–</a:t>
            </a:r>
          </a:p>
          <a:p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Gotický štít, dělený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stříbrno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– červeným pokosem. </a:t>
            </a:r>
            <a:br>
              <a:rPr lang="cs-CZ" sz="2400" dirty="0" smtClean="0"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latin typeface="Calibri" pitchFamily="34" charset="0"/>
                <a:cs typeface="Calibri" pitchFamily="34" charset="0"/>
              </a:rPr>
              <a:t>Na hrncové přilbici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stříbrno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– červené přikrývadlo. Klenot tvoří parohy. </a:t>
            </a:r>
          </a:p>
          <a:p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Valdštejnové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– </a:t>
            </a:r>
          </a:p>
          <a:p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Barokní čtvrcený štít. V prvním a čtvrtém zlatém poli modrý lev, ve druhém a třetím modrém poli zlatý lev.</a:t>
            </a:r>
          </a:p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Turnajová přilbice s korunkou a zlato – modrým přikrývadlem. Klenot tvoří zlato – modrá křídla.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357166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n-lt"/>
                <a:cs typeface="Calibri" pitchFamily="34" charset="0"/>
              </a:rPr>
              <a:t>Heraldika</a:t>
            </a:r>
            <a:r>
              <a:rPr lang="cs-CZ" sz="2400" dirty="0" smtClean="0">
                <a:latin typeface="+mn-lt"/>
                <a:cs typeface="Calibri" pitchFamily="34" charset="0"/>
              </a:rPr>
              <a:t> (z latinského </a:t>
            </a:r>
            <a:r>
              <a:rPr lang="cs-CZ" sz="2400" i="1" dirty="0" err="1" smtClean="0">
                <a:latin typeface="+mn-lt"/>
                <a:cs typeface="Calibri" pitchFamily="34" charset="0"/>
              </a:rPr>
              <a:t>heraldus</a:t>
            </a:r>
            <a:r>
              <a:rPr lang="cs-CZ" sz="2400" dirty="0" smtClean="0">
                <a:latin typeface="+mn-lt"/>
                <a:cs typeface="Calibri" pitchFamily="34" charset="0"/>
              </a:rPr>
              <a:t> –herold) je pomocná věda historická, která se zabývá studiem souhrnu pravidel a zvyklostí, podle nichž se znaky – erby tvoří, popisují, určují a kreslí.</a:t>
            </a:r>
          </a:p>
          <a:p>
            <a:endParaRPr lang="cs-CZ" sz="2400" dirty="0" smtClean="0">
              <a:latin typeface="+mn-lt"/>
              <a:cs typeface="Calibri" pitchFamily="34" charset="0"/>
            </a:endParaRPr>
          </a:p>
          <a:p>
            <a:r>
              <a:rPr lang="cs-CZ" sz="2400" dirty="0" smtClean="0">
                <a:latin typeface="+mn-lt"/>
              </a:rPr>
              <a:t>				Vznikla v první polovině 12. století, 					kdy se v letech 1135 až 1155 						objevují první znaky ve většině 					evropských zemí. </a:t>
            </a:r>
          </a:p>
          <a:p>
            <a:r>
              <a:rPr lang="cs-CZ" sz="2400" dirty="0" smtClean="0">
                <a:latin typeface="+mn-lt"/>
              </a:rPr>
              <a:t>				V Čechách se za </a:t>
            </a:r>
            <a:r>
              <a:rPr lang="cs-CZ" sz="2400" dirty="0" smtClean="0">
                <a:latin typeface="+mn-lt"/>
              </a:rPr>
              <a:t>první </a:t>
            </a:r>
            <a:r>
              <a:rPr lang="cs-CZ" sz="2400" dirty="0" smtClean="0">
                <a:latin typeface="+mn-lt"/>
              </a:rPr>
              <a:t>erb považuje </a:t>
            </a:r>
            <a:r>
              <a:rPr lang="cs-CZ" sz="2400" dirty="0" smtClean="0">
                <a:latin typeface="+mn-lt"/>
              </a:rPr>
              <a:t>					plamenná </a:t>
            </a:r>
            <a:r>
              <a:rPr lang="cs-CZ" sz="2400" dirty="0" smtClean="0">
                <a:latin typeface="+mn-lt"/>
              </a:rPr>
              <a:t>orlice </a:t>
            </a:r>
            <a:r>
              <a:rPr lang="cs-CZ" sz="2400" dirty="0" smtClean="0">
                <a:latin typeface="+mn-lt"/>
              </a:rPr>
              <a:t>dochovaná </a:t>
            </a:r>
            <a:r>
              <a:rPr lang="cs-CZ" sz="2400" dirty="0" smtClean="0">
                <a:latin typeface="+mn-lt"/>
              </a:rPr>
              <a:t>na pečeti </a:t>
            </a:r>
            <a:r>
              <a:rPr lang="cs-CZ" sz="2400" dirty="0" smtClean="0">
                <a:latin typeface="+mn-lt"/>
              </a:rPr>
              <a:t>				Přemysla Otakara </a:t>
            </a:r>
            <a:r>
              <a:rPr lang="cs-CZ" sz="2400" dirty="0" smtClean="0">
                <a:latin typeface="+mn-lt"/>
              </a:rPr>
              <a:t>I. z roku 1192.</a:t>
            </a:r>
            <a:endParaRPr lang="cs-CZ" sz="2400" dirty="0">
              <a:latin typeface="+mn-lt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71934" y="535782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Přemyslovská plamenná orlice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8" name="Picture 4" descr="Soubor:Plamenna orlice kunh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571900" cy="396877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00034" y="6000768"/>
            <a:ext cx="36433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http://upload.wikimedia.org/wikipedia/commons/9/9c/Plamenna_orlice_kunhuta.jpg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Pernstejn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143272" cy="5276208"/>
          </a:xfrm>
          <a:prstGeom prst="rect">
            <a:avLst/>
          </a:prstGeom>
          <a:noFill/>
        </p:spPr>
      </p:pic>
      <p:cxnSp>
        <p:nvCxnSpPr>
          <p:cNvPr id="18" name="Přímá spojovací šipka 17"/>
          <p:cNvCxnSpPr/>
          <p:nvPr/>
        </p:nvCxnSpPr>
        <p:spPr>
          <a:xfrm>
            <a:off x="2643174" y="1571612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2714612" y="292893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643306" y="3500438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3143240" y="4357694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2571736" y="4929198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214942" y="128586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Klenot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214942" y="264318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Přílbice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214942" y="328612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Přikrývadlo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286380" y="414338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Štít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286380" y="471488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Figura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85736" y="63613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http://cs.wikipedia.org/wiki/Soubor:Pernstejn12.gif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571868" y="35716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Jednotlivé části erbu</a:t>
            </a:r>
            <a:endParaRPr lang="cs-CZ" sz="3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2500298" y="2428868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5214942" y="214311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Korunka nebo točenice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36" y="5847688"/>
            <a:ext cx="485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Erb rodu Pernštejnů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>
                <a:latin typeface="Calibri" pitchFamily="34" charset="0"/>
              </a:rPr>
              <a:t>Tvary Štítu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4213" y="1366838"/>
            <a:ext cx="3527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cs-CZ" sz="2400" dirty="0">
                <a:latin typeface="Calibri" pitchFamily="34" charset="0"/>
                <a:cs typeface="Times New Roman" pitchFamily="18" charset="0"/>
              </a:rPr>
              <a:t>Gotický - 13.- 14. století </a:t>
            </a:r>
            <a:endParaRPr lang="cs-CZ" sz="2400" dirty="0">
              <a:latin typeface="Calibri" pitchFamily="34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9220" name="Picture 1" descr="./images/spanelsk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13684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./images/kolci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36838"/>
            <a:ext cx="115093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./images/renesancni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97425"/>
            <a:ext cx="12239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./images/barokovy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97425"/>
            <a:ext cx="1368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4500563" y="1454150"/>
            <a:ext cx="31670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2400" dirty="0">
                <a:latin typeface="Calibri" pitchFamily="34" charset="0"/>
                <a:cs typeface="Times New Roman" pitchFamily="18" charset="0"/>
              </a:rPr>
              <a:t>Kolčí - 14. - 16. století, </a:t>
            </a:r>
          </a:p>
          <a:p>
            <a:pPr algn="ctr"/>
            <a:r>
              <a:rPr lang="cs-CZ" sz="2400" dirty="0">
                <a:latin typeface="Calibri" pitchFamily="34" charset="0"/>
                <a:cs typeface="Times New Roman" pitchFamily="18" charset="0"/>
              </a:rPr>
              <a:t>s výřezem pro dřevce.</a:t>
            </a:r>
            <a:endParaRPr lang="cs-CZ" sz="2400" dirty="0">
              <a:latin typeface="Calibri" pitchFamily="34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468313" y="3768725"/>
            <a:ext cx="3959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2400" dirty="0">
                <a:latin typeface="Calibri" pitchFamily="34" charset="0"/>
                <a:cs typeface="Times New Roman" pitchFamily="18" charset="0"/>
              </a:rPr>
              <a:t>Renesanční - 16. - 17. století, </a:t>
            </a:r>
          </a:p>
          <a:p>
            <a:pPr algn="ctr"/>
            <a:r>
              <a:rPr lang="cs-CZ" sz="2400" dirty="0">
                <a:latin typeface="Calibri" pitchFamily="34" charset="0"/>
                <a:cs typeface="Times New Roman" pitchFamily="18" charset="0"/>
              </a:rPr>
              <a:t>různě vykrajované okraje.</a:t>
            </a:r>
            <a:endParaRPr lang="cs-CZ" sz="2400" dirty="0">
              <a:latin typeface="Calibri" pitchFamily="34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5003800" y="4030663"/>
            <a:ext cx="30686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cs-CZ" sz="2400" dirty="0">
                <a:latin typeface="Calibri" pitchFamily="34" charset="0"/>
                <a:cs typeface="Times New Roman" pitchFamily="18" charset="0"/>
              </a:rPr>
              <a:t>Barokní - od 17. století.</a:t>
            </a:r>
            <a:endParaRPr lang="cs-CZ" sz="2400" dirty="0">
              <a:latin typeface="Calibri" pitchFamily="34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roldske figury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786214" cy="4025849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00034" y="6072206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http://cs.wikipedia.org/wiki/Heroldsk%C3%A9_figury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57686" y="642918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Možné způsoby dělení štítů</a:t>
            </a:r>
          </a:p>
          <a:p>
            <a:pPr algn="ctr"/>
            <a:endParaRPr lang="cs-CZ" sz="24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Štít popisujeme z pohledu štítonoše, </a:t>
            </a:r>
          </a:p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začínáme pravou stranou. </a:t>
            </a:r>
            <a:endParaRPr lang="cs-CZ" sz="24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Jako </a:t>
            </a:r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první hlásíme tinkturu – barvu, poté heraldickou figuru.</a:t>
            </a:r>
          </a:p>
          <a:p>
            <a:pPr algn="ctr"/>
            <a:endParaRPr lang="cs-CZ" sz="24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Pro </a:t>
            </a:r>
            <a:r>
              <a:rPr lang="cs-CZ" sz="2400" dirty="0" err="1" smtClean="0">
                <a:latin typeface="Calibri" pitchFamily="34" charset="0"/>
                <a:cs typeface="Times New Roman" pitchFamily="18" charset="0"/>
              </a:rPr>
              <a:t>polcený</a:t>
            </a:r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 štít se začíná zprava. </a:t>
            </a:r>
          </a:p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Pro dělený štít shora. </a:t>
            </a:r>
          </a:p>
          <a:p>
            <a:pPr algn="ctr"/>
            <a:endParaRPr lang="cs-CZ" sz="2400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cs-CZ" sz="24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Po štítu popisujeme přilbu, </a:t>
            </a:r>
          </a:p>
          <a:p>
            <a:pPr algn="ctr"/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klenot a </a:t>
            </a:r>
            <a:r>
              <a:rPr lang="cs-CZ" sz="2400" dirty="0" err="1" smtClean="0">
                <a:latin typeface="Calibri" pitchFamily="34" charset="0"/>
                <a:cs typeface="Times New Roman" pitchFamily="18" charset="0"/>
              </a:rPr>
              <a:t>přikrývadla</a:t>
            </a:r>
            <a:endParaRPr lang="cs-CZ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10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7"/>
          <p:cNvSpPr txBox="1">
            <a:spLocks noChangeArrowheads="1"/>
          </p:cNvSpPr>
          <p:nvPr/>
        </p:nvSpPr>
        <p:spPr bwMode="auto">
          <a:xfrm>
            <a:off x="468313" y="188913"/>
            <a:ext cx="8135937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cs-CZ" sz="4400" b="1" dirty="0">
                <a:latin typeface="+mn-lt"/>
                <a:cs typeface="Times New Roman" pitchFamily="18" charset="0"/>
              </a:rPr>
              <a:t>Obecné figury</a:t>
            </a:r>
          </a:p>
          <a:p>
            <a:pPr algn="ctr"/>
            <a:endParaRPr lang="cs-CZ" sz="2100" dirty="0">
              <a:solidFill>
                <a:srgbClr val="800000"/>
              </a:solidFill>
              <a:latin typeface="+mn-lt"/>
              <a:cs typeface="Times New Roman" pitchFamily="18" charset="0"/>
            </a:endParaRPr>
          </a:p>
          <a:p>
            <a:pPr eaLnBrk="0" hangingPunct="0"/>
            <a:r>
              <a:rPr lang="cs-CZ" sz="2100" i="1" dirty="0">
                <a:latin typeface="+mn-lt"/>
                <a:cs typeface="Times New Roman" pitchFamily="18" charset="0"/>
              </a:rPr>
              <a:t>Obecné figury jsou obrázky živých, neživých a neskutečných věcí</a:t>
            </a:r>
            <a:r>
              <a:rPr lang="cs-CZ" sz="2100" dirty="0">
                <a:latin typeface="+mn-lt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cs-CZ" sz="2100" dirty="0">
                <a:latin typeface="+mn-lt"/>
                <a:cs typeface="Times New Roman" pitchFamily="18" charset="0"/>
              </a:rPr>
              <a:t>kladené do štítu. Rozdělili jsme je do následujících kategorií: </a:t>
            </a:r>
            <a:br>
              <a:rPr lang="cs-CZ" sz="2100" dirty="0">
                <a:latin typeface="+mn-lt"/>
                <a:cs typeface="Times New Roman" pitchFamily="18" charset="0"/>
              </a:rPr>
            </a:br>
            <a:endParaRPr lang="cs-CZ" sz="2100" dirty="0">
              <a:latin typeface="+mn-lt"/>
              <a:cs typeface="Times New Roman" pitchFamily="18" charset="0"/>
            </a:endParaRPr>
          </a:p>
          <a:p>
            <a:pPr eaLnBrk="0" hangingPunct="0"/>
            <a:r>
              <a:rPr lang="cs-CZ" sz="21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přirozené</a:t>
            </a:r>
            <a:r>
              <a:rPr lang="cs-CZ" sz="2100" dirty="0">
                <a:latin typeface="+mn-lt"/>
                <a:cs typeface="Times New Roman" pitchFamily="18" charset="0"/>
              </a:rPr>
              <a:t> - lidé, zvířata, rostliny, nadpozemské úkazy</a:t>
            </a:r>
            <a:br>
              <a:rPr lang="cs-CZ" sz="2100" dirty="0">
                <a:latin typeface="+mn-lt"/>
                <a:cs typeface="Times New Roman" pitchFamily="18" charset="0"/>
              </a:rPr>
            </a:br>
            <a:endParaRPr lang="cs-CZ" sz="2100" dirty="0">
              <a:latin typeface="+mn-lt"/>
              <a:cs typeface="Times New Roman" pitchFamily="18" charset="0"/>
            </a:endParaRPr>
          </a:p>
          <a:p>
            <a:pPr eaLnBrk="0" hangingPunct="0"/>
            <a:r>
              <a:rPr lang="cs-CZ" sz="21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nadpřirozené</a:t>
            </a:r>
            <a:r>
              <a:rPr lang="cs-CZ" sz="2100" dirty="0">
                <a:latin typeface="+mn-lt"/>
                <a:cs typeface="Times New Roman" pitchFamily="18" charset="0"/>
              </a:rPr>
              <a:t> - božské osoby, světci, </a:t>
            </a:r>
          </a:p>
          <a:p>
            <a:pPr eaLnBrk="0" hangingPunct="0"/>
            <a:r>
              <a:rPr lang="cs-CZ" sz="2100" dirty="0">
                <a:latin typeface="+mn-lt"/>
                <a:cs typeface="Times New Roman" pitchFamily="18" charset="0"/>
              </a:rPr>
              <a:t>		 náboženská symbolika, nestvůry</a:t>
            </a:r>
            <a:br>
              <a:rPr lang="cs-CZ" sz="2100" dirty="0">
                <a:latin typeface="+mn-lt"/>
                <a:cs typeface="Times New Roman" pitchFamily="18" charset="0"/>
              </a:rPr>
            </a:br>
            <a:endParaRPr lang="cs-CZ" sz="2100" dirty="0">
              <a:latin typeface="+mn-lt"/>
              <a:cs typeface="Times New Roman" pitchFamily="18" charset="0"/>
            </a:endParaRPr>
          </a:p>
          <a:p>
            <a:pPr eaLnBrk="0" hangingPunct="0"/>
            <a:r>
              <a:rPr lang="cs-CZ" sz="21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umělé</a:t>
            </a:r>
            <a:r>
              <a:rPr lang="cs-CZ" sz="2100" dirty="0">
                <a:latin typeface="+mn-lt"/>
                <a:cs typeface="Times New Roman" pitchFamily="18" charset="0"/>
              </a:rPr>
              <a:t> - zbraně, nástroje, nádoby atd.</a:t>
            </a:r>
            <a:br>
              <a:rPr lang="cs-CZ" sz="2100" dirty="0">
                <a:latin typeface="+mn-lt"/>
                <a:cs typeface="Times New Roman" pitchFamily="18" charset="0"/>
              </a:rPr>
            </a:br>
            <a:endParaRPr lang="cs-CZ" sz="2100" dirty="0">
              <a:latin typeface="+mn-lt"/>
              <a:cs typeface="Times New Roman" pitchFamily="18" charset="0"/>
            </a:endParaRPr>
          </a:p>
          <a:p>
            <a:pPr eaLnBrk="0" hangingPunct="0"/>
            <a:r>
              <a:rPr lang="cs-CZ" sz="21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kříže</a:t>
            </a:r>
            <a:r>
              <a:rPr lang="cs-CZ" sz="2100" dirty="0">
                <a:latin typeface="+mn-lt"/>
                <a:cs typeface="Times New Roman" pitchFamily="18" charset="0"/>
              </a:rPr>
              <a:t> - různě tvarované kříže</a:t>
            </a:r>
            <a:br>
              <a:rPr lang="cs-CZ" sz="2100" dirty="0">
                <a:latin typeface="+mn-lt"/>
                <a:cs typeface="Times New Roman" pitchFamily="18" charset="0"/>
              </a:rPr>
            </a:br>
            <a:r>
              <a:rPr lang="cs-CZ" sz="2100" dirty="0">
                <a:latin typeface="+mn-lt"/>
                <a:cs typeface="Times New Roman" pitchFamily="18" charset="0"/>
              </a:rPr>
              <a:t/>
            </a:r>
            <a:br>
              <a:rPr lang="cs-CZ" sz="2100" dirty="0">
                <a:latin typeface="+mn-lt"/>
                <a:cs typeface="Times New Roman" pitchFamily="18" charset="0"/>
              </a:rPr>
            </a:br>
            <a:r>
              <a:rPr lang="cs-CZ" sz="2100" dirty="0">
                <a:latin typeface="+mn-lt"/>
                <a:cs typeface="Times New Roman" pitchFamily="18" charset="0"/>
              </a:rPr>
              <a:t>Obecná figura by měla co nejvíce vyplňovat pole štítu </a:t>
            </a:r>
          </a:p>
          <a:p>
            <a:pPr eaLnBrk="0" hangingPunct="0"/>
            <a:r>
              <a:rPr lang="cs-CZ" sz="2100" dirty="0">
                <a:latin typeface="+mn-lt"/>
                <a:cs typeface="Times New Roman" pitchFamily="18" charset="0"/>
              </a:rPr>
              <a:t>a </a:t>
            </a:r>
            <a:r>
              <a:rPr lang="cs-CZ" sz="2100" b="1" u="sng" dirty="0">
                <a:latin typeface="+mn-lt"/>
                <a:cs typeface="Times New Roman" pitchFamily="18" charset="0"/>
              </a:rPr>
              <a:t>nemá se dotýkat okraje </a:t>
            </a:r>
            <a:r>
              <a:rPr lang="cs-CZ" sz="2100" b="1" u="sng" dirty="0" smtClean="0">
                <a:latin typeface="+mn-lt"/>
                <a:cs typeface="Times New Roman" pitchFamily="18" charset="0"/>
              </a:rPr>
              <a:t>pole. </a:t>
            </a:r>
            <a:r>
              <a:rPr lang="cs-CZ" sz="2100" b="1" u="sng" dirty="0">
                <a:latin typeface="+mn-lt"/>
                <a:cs typeface="Times New Roman" pitchFamily="18" charset="0"/>
              </a:rPr>
              <a:t/>
            </a:r>
            <a:br>
              <a:rPr lang="cs-CZ" sz="2100" b="1" u="sng" dirty="0">
                <a:latin typeface="+mn-lt"/>
                <a:cs typeface="Times New Roman" pitchFamily="18" charset="0"/>
              </a:rPr>
            </a:br>
            <a:r>
              <a:rPr lang="cs-CZ" sz="2100" dirty="0">
                <a:latin typeface="+mn-lt"/>
                <a:cs typeface="Times New Roman" pitchFamily="18" charset="0"/>
              </a:rPr>
              <a:t/>
            </a:r>
            <a:br>
              <a:rPr lang="cs-CZ" sz="2100" dirty="0">
                <a:latin typeface="+mn-lt"/>
                <a:cs typeface="Times New Roman" pitchFamily="18" charset="0"/>
              </a:rPr>
            </a:br>
            <a:r>
              <a:rPr lang="cs-CZ" sz="2100" dirty="0">
                <a:latin typeface="+mn-lt"/>
                <a:cs typeface="Times New Roman" pitchFamily="18" charset="0"/>
              </a:rPr>
              <a:t>Figura ze štítu se často opakuje v klenotu. </a:t>
            </a:r>
            <a:br>
              <a:rPr lang="cs-CZ" sz="2100" dirty="0">
                <a:latin typeface="+mn-lt"/>
                <a:cs typeface="Times New Roman" pitchFamily="18" charset="0"/>
              </a:rPr>
            </a:br>
            <a:endParaRPr lang="cs-CZ" sz="2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Baziliszku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2514600" cy="265747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28596" y="32146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http://upload.wikimedia.org/wikipedia/commons/b/bc/Baziliszkusz.jpg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://upload.wikimedia.org/wikipedia/commons/9/93/Radslavice_%28Prerov%29_CoA_C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2219325" cy="26289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42844" y="6457890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5"/>
              </a:rPr>
              <a:t>http://upload.wikimedia.org/wikipedia/commons/9/93/Radslavice_%28Prerov%29_CoA_CZ.jpg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Soubor:Royal Arms of England (1198-1340)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7447" y="2097956"/>
            <a:ext cx="2578929" cy="300665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385438" y="5128306"/>
            <a:ext cx="4786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Creative</a:t>
            </a:r>
            <a:r>
              <a:rPr lang="cs-CZ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commons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7"/>
              </a:rPr>
              <a:t>http://cs.wikipedia.org/wiki/Soubor:Royal_Arms_of_England_%281198-1340%29.svg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00496" y="500042"/>
            <a:ext cx="5143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Příklady </a:t>
            </a:r>
            <a:r>
              <a:rPr lang="cs-CZ" sz="3200" b="1" dirty="0">
                <a:latin typeface="Calibri" pitchFamily="34" charset="0"/>
                <a:cs typeface="Calibri" pitchFamily="34" charset="0"/>
              </a:rPr>
              <a:t>nadpřirozených 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heraldických figur</a:t>
            </a:r>
            <a:endParaRPr lang="cs-CZ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9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57158" y="634016"/>
            <a:ext cx="4105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cs-CZ" sz="2200" b="1" dirty="0">
                <a:latin typeface="Calibri" pitchFamily="34" charset="0"/>
                <a:cs typeface="Times New Roman" pitchFamily="18" charset="0"/>
              </a:rPr>
              <a:t>Přílbice hrncová </a:t>
            </a:r>
          </a:p>
          <a:p>
            <a:pPr marL="342900" indent="-342900">
              <a:buFontTx/>
              <a:buChar char="-"/>
            </a:pPr>
            <a:r>
              <a:rPr lang="cs-CZ" sz="2200" dirty="0" smtClean="0">
                <a:latin typeface="Calibri" pitchFamily="34" charset="0"/>
                <a:cs typeface="Times New Roman" pitchFamily="18" charset="0"/>
              </a:rPr>
              <a:t>první </a:t>
            </a:r>
            <a:r>
              <a:rPr lang="cs-CZ" sz="2200" dirty="0">
                <a:latin typeface="Calibri" pitchFamily="34" charset="0"/>
                <a:cs typeface="Times New Roman" pitchFamily="18" charset="0"/>
              </a:rPr>
              <a:t>přílbice, </a:t>
            </a:r>
            <a:endParaRPr lang="cs-CZ" sz="22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cs-CZ" sz="2200" dirty="0" smtClean="0">
                <a:latin typeface="Calibri" pitchFamily="34" charset="0"/>
                <a:cs typeface="Times New Roman" pitchFamily="18" charset="0"/>
              </a:rPr>
              <a:t>která </a:t>
            </a:r>
            <a:r>
              <a:rPr lang="cs-CZ" sz="2200" dirty="0">
                <a:latin typeface="Calibri" pitchFamily="34" charset="0"/>
                <a:cs typeface="Times New Roman" pitchFamily="18" charset="0"/>
              </a:rPr>
              <a:t>se objevuje </a:t>
            </a:r>
            <a:r>
              <a:rPr lang="cs-CZ" sz="22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cs-CZ" sz="2200" dirty="0" smtClean="0">
                <a:latin typeface="Calibri" pitchFamily="34" charset="0"/>
                <a:cs typeface="Times New Roman" pitchFamily="18" charset="0"/>
              </a:rPr>
            </a:br>
            <a:r>
              <a:rPr lang="cs-CZ" sz="2200" dirty="0" smtClean="0">
                <a:latin typeface="Calibri" pitchFamily="34" charset="0"/>
                <a:cs typeface="Times New Roman" pitchFamily="18" charset="0"/>
              </a:rPr>
              <a:t>v heraldice</a:t>
            </a:r>
            <a:endParaRPr lang="cs-CZ" dirty="0">
              <a:latin typeface="Arial" charset="0"/>
            </a:endParaRPr>
          </a:p>
        </p:txBody>
      </p:sp>
      <p:pic>
        <p:nvPicPr>
          <p:cNvPr id="16386" name="Picture 2" descr="Soubor:Helmet 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2643174" cy="3293801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142844" y="4286256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Creative</a:t>
            </a:r>
            <a:r>
              <a:rPr lang="cs-CZ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commons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http://cs.wikipedia.org/wiki/Soubor:Helmet_1-2.png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pic>
        <p:nvPicPr>
          <p:cNvPr id="5" name="Picture 2" descr="Soubor:Helmet 3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310276"/>
            <a:ext cx="2178418" cy="2714644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3/31/Helmet_4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7219" y="2024524"/>
            <a:ext cx="2407725" cy="3000396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43783" y="4941168"/>
            <a:ext cx="48794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cs-CZ" sz="2400" b="1" dirty="0">
                <a:latin typeface="+mj-lt"/>
                <a:cs typeface="Times New Roman" pitchFamily="18" charset="0"/>
              </a:rPr>
              <a:t>Přílbice kolčí </a:t>
            </a:r>
            <a:r>
              <a:rPr lang="cs-CZ" sz="2400" dirty="0">
                <a:latin typeface="+mj-lt"/>
                <a:cs typeface="Times New Roman" pitchFamily="18" charset="0"/>
              </a:rPr>
              <a:t/>
            </a:r>
            <a:br>
              <a:rPr lang="cs-CZ" sz="2400" dirty="0">
                <a:latin typeface="+mj-lt"/>
                <a:cs typeface="Times New Roman" pitchFamily="18" charset="0"/>
              </a:rPr>
            </a:br>
            <a:r>
              <a:rPr lang="cs-CZ" sz="2400" dirty="0">
                <a:latin typeface="+mj-lt"/>
                <a:cs typeface="Times New Roman" pitchFamily="18" charset="0"/>
              </a:rPr>
              <a:t>Tato přílbice je používána </a:t>
            </a:r>
          </a:p>
          <a:p>
            <a:r>
              <a:rPr lang="cs-CZ" sz="2400" dirty="0">
                <a:latin typeface="+mj-lt"/>
                <a:cs typeface="Times New Roman" pitchFamily="18" charset="0"/>
              </a:rPr>
              <a:t>výhradně k jízdním turnajům.</a:t>
            </a:r>
            <a:r>
              <a:rPr lang="cs-CZ" dirty="0">
                <a:latin typeface="Arial" charset="0"/>
                <a:cs typeface="Times New Roman" pitchFamily="18" charset="0"/>
              </a:rPr>
              <a:t> 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sp>
        <p:nvSpPr>
          <p:cNvPr id="8" name="Obdélník 8"/>
          <p:cNvSpPr>
            <a:spLocks noChangeArrowheads="1"/>
          </p:cNvSpPr>
          <p:nvPr/>
        </p:nvSpPr>
        <p:spPr bwMode="auto">
          <a:xfrm>
            <a:off x="4307354" y="740616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cs-CZ" sz="2400" b="1" dirty="0">
                <a:latin typeface="+mj-lt"/>
              </a:rPr>
              <a:t>Přílbice turnajová </a:t>
            </a:r>
          </a:p>
          <a:p>
            <a:pPr marL="342900" indent="-342900" algn="r">
              <a:buFontTx/>
              <a:buChar char="-"/>
            </a:pPr>
            <a:r>
              <a:rPr lang="cs-CZ" sz="2400" dirty="0" smtClean="0">
                <a:latin typeface="+mj-lt"/>
              </a:rPr>
              <a:t>tato </a:t>
            </a:r>
            <a:r>
              <a:rPr lang="cs-CZ" sz="2400" dirty="0">
                <a:latin typeface="+mj-lt"/>
              </a:rPr>
              <a:t>přílba se používá </a:t>
            </a:r>
            <a:endParaRPr lang="cs-CZ" sz="2400" dirty="0" smtClean="0">
              <a:latin typeface="+mj-lt"/>
            </a:endParaRPr>
          </a:p>
          <a:p>
            <a:pPr algn="r"/>
            <a:r>
              <a:rPr lang="cs-CZ" sz="2400" dirty="0" smtClean="0">
                <a:latin typeface="+mj-lt"/>
              </a:rPr>
              <a:t>od </a:t>
            </a:r>
            <a:r>
              <a:rPr lang="cs-CZ" sz="2400" dirty="0">
                <a:latin typeface="+mj-lt"/>
              </a:rPr>
              <a:t>poloviny </a:t>
            </a:r>
            <a:r>
              <a:rPr lang="cs-CZ" sz="2400" dirty="0" smtClean="0">
                <a:latin typeface="+mj-lt"/>
              </a:rPr>
              <a:t>15. </a:t>
            </a:r>
            <a:r>
              <a:rPr lang="cs-CZ" sz="2400" dirty="0">
                <a:latin typeface="+mj-lt"/>
              </a:rPr>
              <a:t>století.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643174" y="6273225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6"/>
              </a:rPr>
              <a:t>Creative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6"/>
              </a:rPr>
              <a:t> 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6"/>
              </a:rPr>
              <a:t>commons</a:t>
            </a:r>
            <a:endParaRPr lang="cs-CZ" sz="1000" dirty="0" smtClean="0">
              <a:latin typeface="Calibri" pitchFamily="34" charset="0"/>
              <a:cs typeface="Calibri" pitchFamily="34" charset="0"/>
              <a:hlinkClick r:id="rId6"/>
            </a:endParaRPr>
          </a:p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6"/>
              </a:rPr>
              <a:t>http://cs.wikipedia.org/wiki/Soubor:Helmet_3-2.png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6572232" y="4933030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Creative</a:t>
            </a:r>
            <a:r>
              <a:rPr lang="cs-CZ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</a:rPr>
              <a:t>commons</a:t>
            </a:r>
            <a:endParaRPr lang="cs-CZ" sz="1000" dirty="0" smtClean="0">
              <a:latin typeface="Calibri" pitchFamily="34" charset="0"/>
              <a:cs typeface="Calibri" pitchFamily="34" charset="0"/>
              <a:hlinkClick r:id="rId7"/>
            </a:endParaRPr>
          </a:p>
          <a:p>
            <a:pPr algn="r"/>
            <a:r>
              <a:rPr lang="cs-CZ" sz="1000" dirty="0" smtClean="0">
                <a:latin typeface="Calibri" pitchFamily="34" charset="0"/>
                <a:cs typeface="Calibri" pitchFamily="34" charset="0"/>
                <a:hlinkClick r:id="rId7"/>
              </a:rPr>
              <a:t>http://upload.wikimedia.org/wikipedia/commons/3/31/Helmet_4-1.png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773510" y="116632"/>
            <a:ext cx="3584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Calibri" pitchFamily="34" charset="0"/>
                <a:cs typeface="Calibri" pitchFamily="34" charset="0"/>
              </a:rPr>
              <a:t>Přilbice</a:t>
            </a:r>
            <a:endParaRPr lang="cs-CZ" sz="4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550</Words>
  <Application>Microsoft Office PowerPoint</Application>
  <PresentationFormat>Předvádění na obrazovce (4:3)</PresentationFormat>
  <Paragraphs>162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HERALDIKA</vt:lpstr>
      <vt:lpstr>Snímek 3</vt:lpstr>
      <vt:lpstr>Snímek 4</vt:lpstr>
      <vt:lpstr>Tvary Štítu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>GJSZLIN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HERALDIKA</dc:title>
  <dc:creator>dvorsky</dc:creator>
  <cp:lastModifiedBy>win7</cp:lastModifiedBy>
  <cp:revision>130</cp:revision>
  <dcterms:created xsi:type="dcterms:W3CDTF">2012-11-05T08:06:03Z</dcterms:created>
  <dcterms:modified xsi:type="dcterms:W3CDTF">9999-04-03T20:30:37Z</dcterms:modified>
</cp:coreProperties>
</file>