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ABDC-D0F6-4A96-8E27-846A7498CD79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C496-48C6-45F9-80BC-67E64F90E2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ABDC-D0F6-4A96-8E27-846A7498CD79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C496-48C6-45F9-80BC-67E64F90E2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ABDC-D0F6-4A96-8E27-846A7498CD79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C496-48C6-45F9-80BC-67E64F90E2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ABDC-D0F6-4A96-8E27-846A7498CD79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C496-48C6-45F9-80BC-67E64F90E2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ABDC-D0F6-4A96-8E27-846A7498CD79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C496-48C6-45F9-80BC-67E64F90E2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ABDC-D0F6-4A96-8E27-846A7498CD79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C496-48C6-45F9-80BC-67E64F90E2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ABDC-D0F6-4A96-8E27-846A7498CD79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C496-48C6-45F9-80BC-67E64F90E2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ABDC-D0F6-4A96-8E27-846A7498CD79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C496-48C6-45F9-80BC-67E64F90E2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ABDC-D0F6-4A96-8E27-846A7498CD79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C496-48C6-45F9-80BC-67E64F90E2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ABDC-D0F6-4A96-8E27-846A7498CD79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C496-48C6-45F9-80BC-67E64F90E2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ABDC-D0F6-4A96-8E27-846A7498CD79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C496-48C6-45F9-80BC-67E64F90E2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9ABDC-D0F6-4A96-8E27-846A7498CD79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FC496-48C6-45F9-80BC-67E64F90E26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oat_of_arms_of_the_Czech_Republic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Small_coat_of_arms_of_the_Czech_Republic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oubor:Plamenna_orlice_kunhuta.jp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oravia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Silesia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Heraldick%C3%A9_znaky_%C4%8Desk%C3%BDch_zem%C3%AD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6"/>
          <p:cNvCxnSpPr/>
          <p:nvPr/>
        </p:nvCxnSpPr>
        <p:spPr>
          <a:xfrm>
            <a:off x="785786" y="2643182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4667402"/>
              </p:ext>
            </p:extLst>
          </p:nvPr>
        </p:nvGraphicFramePr>
        <p:xfrm>
          <a:off x="785786" y="2857496"/>
          <a:ext cx="7667625" cy="2842897"/>
        </p:xfrm>
        <a:graphic>
          <a:graphicData uri="http://schemas.openxmlformats.org/drawingml/2006/table">
            <a:tbl>
              <a:tblPr/>
              <a:tblGrid>
                <a:gridCol w="2428892"/>
                <a:gridCol w="523873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Tematická oblast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Český znak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Datum vytvoření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3. 3. 2013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Ročník 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6. ročník osmiletého nebo 2. ročník čtyřletého gymnázia, popř. 2. ročník osmiletého gymnázia.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Stručný obsah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Student se seznámí s historií vzniku českého znaku, respektive jeho jednotlivých částí.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Způsob využití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Výklad je vhodné použít při výkladu přemyslovských králů. 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Autor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Mgr. Michael Dvorský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Kód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VY_32_INOVACE_17_DDVR11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743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0" y="19288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Pomocné vědy historické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Coat of arms of the Czech Republic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762500" cy="570547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71472" y="6357958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http://cs.wikipedia.org/wiki/Soubor:Coat_of_arms_of_the_Czech_Republic.svg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796136" y="7647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Velký český znak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Small coat of arms of the Czech Republic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6254" y="3168808"/>
            <a:ext cx="2854218" cy="3489137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42844" y="6457890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http://cs.wikipedia.org/wiki/Soubor:Small_coat_of_arms_of_the_Czech_Republic.svg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3888" y="374608"/>
            <a:ext cx="525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Původním </a:t>
            </a:r>
            <a:r>
              <a:rPr lang="cs-CZ" sz="2200" b="1" dirty="0" smtClean="0"/>
              <a:t>znakem Českého knížectví </a:t>
            </a:r>
            <a:r>
              <a:rPr lang="cs-CZ" sz="2200" dirty="0" smtClean="0"/>
              <a:t>se stala svatováclavská plamenná orlice, jelikož byla erbem Přemyslovců.</a:t>
            </a:r>
          </a:p>
          <a:p>
            <a:r>
              <a:rPr lang="cs-CZ" sz="2200" dirty="0"/>
              <a:t>Podle </a:t>
            </a:r>
            <a:r>
              <a:rPr lang="cs-CZ" sz="2200" dirty="0" smtClean="0"/>
              <a:t>Dalimilovy kroniky </a:t>
            </a:r>
            <a:r>
              <a:rPr lang="cs-CZ" sz="2200" dirty="0"/>
              <a:t>získal </a:t>
            </a:r>
            <a:r>
              <a:rPr lang="cs-CZ" sz="2200" dirty="0" smtClean="0"/>
              <a:t>kníže </a:t>
            </a:r>
            <a:r>
              <a:rPr lang="cs-CZ" sz="2200" dirty="0"/>
              <a:t>Vladislav II. od </a:t>
            </a:r>
            <a:r>
              <a:rPr lang="cs-CZ" sz="2200" dirty="0" smtClean="0"/>
              <a:t>císaře Fridricha </a:t>
            </a:r>
            <a:r>
              <a:rPr lang="cs-CZ" sz="2200" dirty="0"/>
              <a:t>Barbarossy královský titul a zároveň jako erb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stříbrného </a:t>
            </a:r>
            <a:r>
              <a:rPr lang="cs-CZ" sz="2200" dirty="0" smtClean="0"/>
              <a:t>lva </a:t>
            </a:r>
            <a:r>
              <a:rPr lang="cs-CZ" sz="2200" dirty="0"/>
              <a:t>na červeném poli. </a:t>
            </a:r>
            <a:endParaRPr lang="cs-CZ" sz="2200" dirty="0" smtClean="0"/>
          </a:p>
          <a:p>
            <a:r>
              <a:rPr lang="cs-CZ" sz="2200" dirty="0" smtClean="0"/>
              <a:t>Tato </a:t>
            </a:r>
            <a:r>
              <a:rPr lang="cs-CZ" sz="2200" dirty="0"/>
              <a:t>pověst </a:t>
            </a:r>
            <a:r>
              <a:rPr lang="cs-CZ" sz="2200" dirty="0" smtClean="0"/>
              <a:t>se ale </a:t>
            </a:r>
            <a:r>
              <a:rPr lang="cs-CZ" sz="2200" dirty="0"/>
              <a:t>nezakládá na skutečnosti.</a:t>
            </a:r>
          </a:p>
          <a:p>
            <a:endParaRPr lang="cs-CZ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2878834" cy="319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2844" y="62865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hlinkClick r:id="rId5"/>
              </a:rPr>
              <a:t>http://</a:t>
            </a:r>
            <a:r>
              <a:rPr lang="cs-CZ" sz="1000" dirty="0" smtClean="0">
                <a:hlinkClick r:id="rId5"/>
              </a:rPr>
              <a:t>cs.wikipedia.org/wiki/Soubor:Plamenna_orlice_kunhuta.jpg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6400" y="3806696"/>
            <a:ext cx="5605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První vyobrazení </a:t>
            </a:r>
            <a:r>
              <a:rPr lang="cs-CZ" sz="2200" dirty="0"/>
              <a:t>dvouocasého </a:t>
            </a:r>
            <a:r>
              <a:rPr lang="cs-CZ" sz="2200" dirty="0" smtClean="0"/>
              <a:t>lva </a:t>
            </a:r>
            <a:r>
              <a:rPr lang="cs-CZ" sz="2200" dirty="0"/>
              <a:t>pochází až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z </a:t>
            </a:r>
            <a:r>
              <a:rPr lang="cs-CZ" sz="2200" dirty="0"/>
              <a:t>roku 1247 z pečetí moravského markraběte Přemysla II. a pečeti města </a:t>
            </a:r>
            <a:r>
              <a:rPr lang="cs-CZ" sz="2200" dirty="0" smtClean="0"/>
              <a:t>Brna. </a:t>
            </a:r>
          </a:p>
          <a:p>
            <a:r>
              <a:rPr lang="cs-CZ" sz="2200" dirty="0" smtClean="0"/>
              <a:t>Teprve </a:t>
            </a:r>
            <a:r>
              <a:rPr lang="cs-CZ" sz="2200" dirty="0"/>
              <a:t>od roku 1253, kdy po smrti Václava I. nastoupil </a:t>
            </a:r>
            <a:r>
              <a:rPr lang="cs-CZ" sz="2200" dirty="0" smtClean="0"/>
              <a:t>Přemysl Otakar II. na </a:t>
            </a:r>
            <a:r>
              <a:rPr lang="cs-CZ" sz="2200" dirty="0"/>
              <a:t>pražský trůn,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jej </a:t>
            </a:r>
            <a:r>
              <a:rPr lang="cs-CZ" sz="2200" dirty="0"/>
              <a:t>začal používat jako symbol svého královského titulu.</a:t>
            </a:r>
          </a:p>
          <a:p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oubor:Moravia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21" y="548680"/>
            <a:ext cx="3830225" cy="468052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716016" y="714356"/>
            <a:ext cx="41422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Moravský znak</a:t>
            </a:r>
          </a:p>
          <a:p>
            <a:endParaRPr lang="cs-CZ" sz="2200" dirty="0"/>
          </a:p>
          <a:p>
            <a:r>
              <a:rPr lang="cs-CZ" sz="2200" dirty="0" smtClean="0"/>
              <a:t>První znak s orlicí pochází ze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13</a:t>
            </a:r>
            <a:r>
              <a:rPr lang="cs-CZ" sz="2200" dirty="0" smtClean="0"/>
              <a:t>. století z listiny krále </a:t>
            </a:r>
            <a:br>
              <a:rPr lang="cs-CZ" sz="2200" dirty="0" smtClean="0"/>
            </a:br>
            <a:r>
              <a:rPr lang="cs-CZ" sz="2200" dirty="0" smtClean="0"/>
              <a:t>Přemysla Otakara I. </a:t>
            </a:r>
          </a:p>
          <a:p>
            <a:endParaRPr lang="cs-CZ" sz="2200" dirty="0" smtClean="0"/>
          </a:p>
          <a:p>
            <a:r>
              <a:rPr lang="cs-CZ" sz="2200" dirty="0" smtClean="0"/>
              <a:t>První kostkovanou orlici je vidět na jízdních pečetích krále Václava II. </a:t>
            </a:r>
            <a:br>
              <a:rPr lang="cs-CZ" sz="2200" dirty="0" smtClean="0"/>
            </a:br>
            <a:r>
              <a:rPr lang="cs-CZ" sz="2200" dirty="0" smtClean="0"/>
              <a:t>z konce 13. století. </a:t>
            </a:r>
          </a:p>
          <a:p>
            <a:endParaRPr lang="cs-CZ" sz="2200" dirty="0"/>
          </a:p>
          <a:p>
            <a:r>
              <a:rPr lang="cs-CZ" sz="2200" dirty="0" smtClean="0"/>
              <a:t>Stříbrnočerveně kostkovanou orlici na modrém poli již výhradně používají panovníci lucemburského rodu.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3731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http://cs.wikipedia.org/wiki/Soubor:Moravia.svg</a:t>
            </a:r>
            <a:endParaRPr lang="cs-CZ" sz="1000" dirty="0" smtClean="0"/>
          </a:p>
          <a:p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oubor:Silesia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4033746" cy="492922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436096" y="857232"/>
            <a:ext cx="30963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Slezský znak</a:t>
            </a:r>
            <a:r>
              <a:rPr lang="cs-CZ" sz="2200" dirty="0" smtClean="0"/>
              <a:t>  </a:t>
            </a:r>
            <a:endParaRPr lang="cs-CZ" sz="2200" dirty="0" smtClean="0"/>
          </a:p>
          <a:p>
            <a:r>
              <a:rPr lang="cs-CZ" sz="2200" dirty="0" smtClean="0"/>
              <a:t>Černá </a:t>
            </a:r>
            <a:r>
              <a:rPr lang="cs-CZ" sz="2200" dirty="0" smtClean="0"/>
              <a:t>orlice se stříbrným </a:t>
            </a:r>
            <a:r>
              <a:rPr lang="cs-CZ" sz="2200" dirty="0" err="1" smtClean="0"/>
              <a:t>perisoniem</a:t>
            </a:r>
            <a:r>
              <a:rPr lang="cs-CZ" sz="2200" dirty="0" smtClean="0"/>
              <a:t> (pružinou přes prsa) ve zlatém </a:t>
            </a:r>
            <a:r>
              <a:rPr lang="cs-CZ" sz="2200" dirty="0" smtClean="0"/>
              <a:t>poli byla převzata </a:t>
            </a:r>
            <a:r>
              <a:rPr lang="cs-CZ" sz="2200" dirty="0" smtClean="0"/>
              <a:t>od slezského rodu </a:t>
            </a:r>
            <a:r>
              <a:rPr lang="cs-CZ" sz="2200" dirty="0" err="1" smtClean="0"/>
              <a:t>Piastovců</a:t>
            </a:r>
            <a:r>
              <a:rPr lang="cs-CZ" sz="2200" dirty="0" smtClean="0"/>
              <a:t>, kdy se část Slezska ocitla pod vládou českého krále a roku 1348 bylo Slezsko jako jedna ze zemí české koruny právně založeno.</a:t>
            </a:r>
            <a:endParaRPr lang="cs-CZ" sz="2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630932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http://cs.wikipedia.org/wiki/Soubor:Silesia.svg</a:t>
            </a:r>
            <a:endParaRPr lang="cs-CZ" sz="1000" dirty="0" smtClean="0"/>
          </a:p>
          <a:p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Small coat of arms of the Czech Republic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71480"/>
            <a:ext cx="2286016" cy="2794539"/>
          </a:xfrm>
          <a:prstGeom prst="rect">
            <a:avLst/>
          </a:prstGeom>
          <a:noFill/>
        </p:spPr>
      </p:pic>
      <p:pic>
        <p:nvPicPr>
          <p:cNvPr id="2052" name="Picture 4" descr="Soubor:Moravia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71480"/>
            <a:ext cx="2279911" cy="2786042"/>
          </a:xfrm>
          <a:prstGeom prst="rect">
            <a:avLst/>
          </a:prstGeom>
          <a:noFill/>
        </p:spPr>
      </p:pic>
      <p:pic>
        <p:nvPicPr>
          <p:cNvPr id="2054" name="Picture 6" descr="Soubor:Silesia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429000"/>
            <a:ext cx="2286016" cy="279350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857620" y="6500834"/>
            <a:ext cx="5143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5"/>
              </a:rPr>
              <a:t>http://cs.wikipedia.org/wiki/Heraldick%C3%A9_znaky_%C4%8Desk%C3%BDch_zem%C3%AD</a:t>
            </a:r>
            <a:endParaRPr lang="cs-CZ" sz="1000" dirty="0" smtClean="0"/>
          </a:p>
          <a:p>
            <a:endParaRPr lang="cs-CZ" sz="1000" dirty="0" smtClean="0"/>
          </a:p>
          <a:p>
            <a:endParaRPr lang="cs-CZ" dirty="0"/>
          </a:p>
        </p:txBody>
      </p:sp>
      <p:pic>
        <p:nvPicPr>
          <p:cNvPr id="13" name="Picture 2" descr="Soubor:Small coat of arms of the Czech Republic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429000"/>
            <a:ext cx="2286016" cy="2794539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214282" y="332656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Popiš český znak</a:t>
            </a:r>
          </a:p>
          <a:p>
            <a:r>
              <a:rPr lang="cs-CZ" sz="2000" dirty="0" smtClean="0"/>
              <a:t>(popisujeme z pohledu štítonoše, tedy zrcadlově)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0" y="2168500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	vpravo nahoře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2597128"/>
            <a:ext cx="328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	český lev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0" y="316863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	vlevo nahoře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3597260"/>
            <a:ext cx="328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	moravská orlice</a:t>
            </a:r>
            <a:endParaRPr lang="cs-CZ" sz="2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0" y="4168764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	vpravo dole</a:t>
            </a:r>
            <a:endParaRPr lang="cs-CZ" sz="2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0" y="4597392"/>
            <a:ext cx="300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	slezská orlice</a:t>
            </a:r>
            <a:endParaRPr lang="cs-CZ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0" y="5168896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	vlevo dole</a:t>
            </a:r>
            <a:endParaRPr lang="cs-CZ" sz="2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0" y="5597524"/>
            <a:ext cx="25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	český lev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195</Words>
  <Application>Microsoft Office PowerPoint</Application>
  <PresentationFormat>Předvádění na obrazovce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win7</dc:creator>
  <cp:lastModifiedBy>win7</cp:lastModifiedBy>
  <cp:revision>43</cp:revision>
  <dcterms:created xsi:type="dcterms:W3CDTF">2013-12-26T19:52:03Z</dcterms:created>
  <dcterms:modified xsi:type="dcterms:W3CDTF">9999-04-03T18:51:17Z</dcterms:modified>
</cp:coreProperties>
</file>