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71" r:id="rId4"/>
    <p:sldId id="267" r:id="rId5"/>
    <p:sldId id="258" r:id="rId6"/>
    <p:sldId id="270" r:id="rId7"/>
    <p:sldId id="269" r:id="rId8"/>
    <p:sldId id="266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6BDFA6D-146D-4E81-A49B-8896C562CB29}" type="datetimeFigureOut">
              <a:rPr lang="cs-CZ" smtClean="0"/>
              <a:pPr/>
              <a:t>3.4.1807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7FF78FE-7332-4F7F-A3E8-B4960572D58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cs.wikipedia.org/wiki/Soubor:PremyslOtakarI_Parleruvnahrobek.jpg" TargetMode="External"/><Relationship Id="rId4" Type="http://schemas.openxmlformats.org/officeDocument/2006/relationships/hyperlink" Target="http://cs.wikipedia.org/wiki/Soubor:Ottokar_I_Premysl_nahrobek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POIpecet1223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cs.wikipedia.org/wiki/Soubor:AverzPOI1192.jpg" TargetMode="Externa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Otto_IV_1836.jpg" TargetMode="External"/><Relationship Id="rId7" Type="http://schemas.openxmlformats.org/officeDocument/2006/relationships/hyperlink" Target="http://cs.wikipedia.org/wiki/Soubor:Frederick_II_and_eagle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hyperlink" Target="http://cs.wikipedia.org/wiki/Soubor:Philipp_von_Schwaben_1200.jpg" TargetMode="Externa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Golden_Bull_of_Sicily.jpg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Přímá spojnice 6"/>
          <p:cNvCxnSpPr/>
          <p:nvPr/>
        </p:nvCxnSpPr>
        <p:spPr>
          <a:xfrm>
            <a:off x="785786" y="2643182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Group 38"/>
          <p:cNvGraphicFramePr>
            <a:graphicFrameLocks noGrp="1"/>
          </p:cNvGraphicFramePr>
          <p:nvPr/>
        </p:nvGraphicFramePr>
        <p:xfrm>
          <a:off x="785786" y="2857496"/>
          <a:ext cx="7667625" cy="2667637"/>
        </p:xfrm>
        <a:graphic>
          <a:graphicData uri="http://schemas.openxmlformats.org/drawingml/2006/table">
            <a:tbl>
              <a:tblPr/>
              <a:tblGrid>
                <a:gridCol w="2428892"/>
                <a:gridCol w="5238733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Tematická oblast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Zlatá bula sicilská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Datum vytvoření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13. 4. 2013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Ročník 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6. ročník osmiletého nebo 2. ročník čtyřletého gymnázia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Stručný obsah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Student se seznámí s problematikou vzniku a obsahem Zlaté buly sicilské.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Způsob využití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Výklad je vhodné použít při výkladu vlády Přemysla Otakara I. 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Autor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Mgr. Michael Dvorský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Kód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Calibri" pitchFamily="34" charset="0"/>
                        </a:rPr>
                        <a:t>VY_32_INOVACE_17_DDVR12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333375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ovéPole 4"/>
          <p:cNvSpPr txBox="1"/>
          <p:nvPr/>
        </p:nvSpPr>
        <p:spPr>
          <a:xfrm>
            <a:off x="0" y="192880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alibri" pitchFamily="34" charset="0"/>
              </a:rPr>
              <a:t>Pomocné vědy historické</a:t>
            </a:r>
            <a:endParaRPr lang="cs-CZ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71472" y="642918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Jaké jsou hlavní body Zlaté buly sicilské?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0" y="150017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	Římskoněmecký král 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udělí královské odznaky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každému, kdo bude zvolen v Čechách.</a:t>
            </a:r>
            <a:r>
              <a:rPr lang="cs-CZ" baseline="30000" dirty="0" smtClean="0">
                <a:latin typeface="Calibri" pitchFamily="34" charset="0"/>
                <a:cs typeface="Calibri" pitchFamily="34" charset="0"/>
              </a:rPr>
              <a:t> 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0" y="228599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	Český král se stává jedním z 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kurfiřtů.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0" y="307181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	Českému králi bylo rovněž potvrzeno 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právo investitury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pražských a olomouckých 	biskupů.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0" y="3929066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	Český panovník měl být napříště 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osvobozen od všech povinností vůči říši </a:t>
            </a:r>
            <a:br>
              <a:rPr lang="cs-CZ" u="sng" dirty="0" smtClean="0">
                <a:latin typeface="Calibri" pitchFamily="34" charset="0"/>
                <a:cs typeface="Calibri" pitchFamily="34" charset="0"/>
              </a:rPr>
            </a:br>
            <a:r>
              <a:rPr lang="cs-CZ" dirty="0" smtClean="0">
                <a:latin typeface="Calibri" pitchFamily="34" charset="0"/>
                <a:cs typeface="Calibri" pitchFamily="34" charset="0"/>
              </a:rPr>
              <a:t>	(vyjma účasti na říšských sněmech blízko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hranic).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0" y="485776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	Český král 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povinen vypravit 300 jezdců nebo zaplatit 300 hřiven </a:t>
            </a:r>
            <a:r>
              <a:rPr lang="cs-CZ" u="sng" dirty="0" smtClean="0">
                <a:latin typeface="Calibri" pitchFamily="34" charset="0"/>
                <a:cs typeface="Calibri" pitchFamily="34" charset="0"/>
              </a:rPr>
              <a:t>stříbra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  <a:br>
              <a:rPr lang="cs-CZ" dirty="0" smtClean="0">
                <a:latin typeface="Calibri" pitchFamily="34" charset="0"/>
                <a:cs typeface="Calibri" pitchFamily="34" charset="0"/>
              </a:rPr>
            </a:br>
            <a:r>
              <a:rPr lang="cs-CZ" dirty="0" smtClean="0">
                <a:latin typeface="Calibri" pitchFamily="34" charset="0"/>
                <a:cs typeface="Calibri" pitchFamily="34" charset="0"/>
              </a:rPr>
              <a:t>	na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císařskou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korunovační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jízdu.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185736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000" dirty="0" smtClean="0"/>
              <a:t>Zlatá bula sicilská</a:t>
            </a:r>
            <a:endParaRPr lang="cs-CZ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4348" y="285728"/>
            <a:ext cx="778674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pPr algn="ctr"/>
            <a:r>
              <a:rPr lang="cs-CZ" sz="3600" b="1" dirty="0" smtClean="0"/>
              <a:t>Zlatá bula sicilská</a:t>
            </a:r>
          </a:p>
          <a:p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smtClean="0"/>
              <a:t>Potvrzuje Přemyslu </a:t>
            </a:r>
            <a:r>
              <a:rPr lang="cs-CZ" sz="2400" dirty="0" smtClean="0"/>
              <a:t>Otakaru I. a jeho nástupcům dědičné držení královského titulu.</a:t>
            </a:r>
          </a:p>
          <a:p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Listina byla vydána r. 1212 Fridrichem II. během jeho cesty na říšskoněmecký trůn za politickou podporu.</a:t>
            </a:r>
          </a:p>
          <a:p>
            <a:pPr>
              <a:buFont typeface="Arial" pitchFamily="34" charset="0"/>
              <a:buChar char="•"/>
            </a:pPr>
            <a:endParaRPr lang="cs-CZ" sz="2400" dirty="0" smtClean="0"/>
          </a:p>
          <a:p>
            <a:pPr>
              <a:buFont typeface="Arial" pitchFamily="34" charset="0"/>
              <a:buChar char="•"/>
            </a:pPr>
            <a:r>
              <a:rPr lang="cs-CZ" sz="2400" dirty="0" smtClean="0"/>
              <a:t> Privilegium pravděpodobně potvrzuje starší výsady, které český panovník obdržel od římských králů Filipa Švábského a Oty IV. Brunšvického.</a:t>
            </a:r>
          </a:p>
          <a:p>
            <a:r>
              <a:rPr lang="cs-CZ" sz="2400" dirty="0" smtClean="0"/>
              <a:t>Mezi oběma se v Svaté říši římské rozpoutal boj o trůn.</a:t>
            </a:r>
          </a:p>
          <a:p>
            <a:r>
              <a:rPr lang="cs-CZ" sz="2400" dirty="0" smtClean="0"/>
              <a:t>Přemysl Otakar se střídavě přikláněl na obě strany, </a:t>
            </a:r>
            <a:br>
              <a:rPr lang="cs-CZ" sz="2400" dirty="0" smtClean="0"/>
            </a:br>
            <a:r>
              <a:rPr lang="cs-CZ" sz="2400" dirty="0" smtClean="0"/>
              <a:t>až získal od obou rivalů potvrzení dědičného titulu.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oubor:PremyslOtakarI Parleruvnahrobe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7" y="642918"/>
            <a:ext cx="4370251" cy="5661464"/>
          </a:xfrm>
          <a:prstGeom prst="rect">
            <a:avLst/>
          </a:prstGeom>
          <a:noFill/>
        </p:spPr>
      </p:pic>
      <p:pic>
        <p:nvPicPr>
          <p:cNvPr id="4" name="Picture 2" descr="Soubor:Ottokar I Premysl nahrobe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2500306"/>
            <a:ext cx="4357718" cy="3275551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5000628" y="5786454"/>
            <a:ext cx="41433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err="1" smtClean="0">
                <a:latin typeface="Calibri" pitchFamily="34" charset="0"/>
                <a:cs typeface="Calibri" pitchFamily="34" charset="0"/>
              </a:rPr>
              <a:t>Creative</a:t>
            </a:r>
            <a:r>
              <a:rPr lang="cs-CZ" sz="1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sz="1000" dirty="0" err="1" smtClean="0">
                <a:latin typeface="Calibri" pitchFamily="34" charset="0"/>
                <a:cs typeface="Calibri" pitchFamily="34" charset="0"/>
              </a:rPr>
              <a:t>Commons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sz="1000" dirty="0" smtClean="0">
                <a:latin typeface="Calibri" pitchFamily="34" charset="0"/>
                <a:cs typeface="Calibri" pitchFamily="34" charset="0"/>
                <a:hlinkClick r:id="rId4"/>
              </a:rPr>
              <a:t>http://cs.wikipedia.org/wiki/Soubor:Ottokar_I_Premysl_nahrobek.jpg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sz="1000" dirty="0" err="1" smtClean="0">
                <a:latin typeface="Calibri" pitchFamily="34" charset="0"/>
                <a:cs typeface="Calibri" pitchFamily="34" charset="0"/>
              </a:rPr>
              <a:t>Creative</a:t>
            </a:r>
            <a:r>
              <a:rPr lang="cs-CZ" sz="1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sz="1000" dirty="0" err="1" smtClean="0">
                <a:latin typeface="Calibri" pitchFamily="34" charset="0"/>
                <a:cs typeface="Calibri" pitchFamily="34" charset="0"/>
              </a:rPr>
              <a:t>Commons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sz="1000" dirty="0" smtClean="0">
                <a:latin typeface="Calibri" pitchFamily="34" charset="0"/>
                <a:cs typeface="Calibri" pitchFamily="34" charset="0"/>
                <a:hlinkClick r:id="rId5"/>
              </a:rPr>
              <a:t>http://cs.wikipedia.org/wiki/Soubor:PremyslOtakarI_Parleruvnahrobek.jpg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endParaRPr lang="cs-CZ" sz="1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4857752" y="928670"/>
            <a:ext cx="4071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Portrét  Přemysla Otakara I. </a:t>
            </a:r>
          </a:p>
          <a:p>
            <a:r>
              <a:rPr lang="cs-CZ" sz="2400" dirty="0" smtClean="0">
                <a:latin typeface="Calibri" pitchFamily="34" charset="0"/>
                <a:cs typeface="Calibri" pitchFamily="34" charset="0"/>
              </a:rPr>
              <a:t>z náhrobku od Petra </a:t>
            </a:r>
            <a:r>
              <a:rPr lang="cs-CZ" sz="2400" dirty="0" err="1" smtClean="0">
                <a:latin typeface="Calibri" pitchFamily="34" charset="0"/>
                <a:cs typeface="Calibri" pitchFamily="34" charset="0"/>
              </a:rPr>
              <a:t>Parléře</a:t>
            </a:r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oubor:POIpecet12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3512981" cy="3786214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428596" y="5786454"/>
            <a:ext cx="45005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latin typeface="Calibri" pitchFamily="34" charset="0"/>
                <a:cs typeface="Calibri" pitchFamily="34" charset="0"/>
                <a:hlinkClick r:id="rId3"/>
              </a:rPr>
              <a:t>http://cs.wikipedia.org/wiki/Soubor:POIpecet1223.jpg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endParaRPr lang="cs-CZ" sz="10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124" name="Picture 4" descr="Soubor:AverzPOI119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2" y="1428736"/>
            <a:ext cx="3857652" cy="3793536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428596" y="6143644"/>
            <a:ext cx="371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latin typeface="Calibri" pitchFamily="34" charset="0"/>
                <a:cs typeface="Calibri" pitchFamily="34" charset="0"/>
                <a:hlinkClick r:id="rId5"/>
              </a:rPr>
              <a:t>http://cs.wikipedia.org/wiki/Soubor:AverzPOI1192.jpg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endParaRPr lang="cs-CZ" sz="1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0" y="42860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alibri" pitchFamily="34" charset="0"/>
                <a:cs typeface="Calibri" pitchFamily="34" charset="0"/>
              </a:rPr>
              <a:t>Pečeť Přemysla Otakara I. </a:t>
            </a:r>
            <a:endParaRPr lang="cs-CZ" sz="28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42910" y="571480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Bylo privilegium od Fridricha II. první?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2910" y="1357298"/>
            <a:ext cx="8501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Ne, bylo potvrzením již staršího privilegia Filipa Švábského a Oty IV. Brunšvického.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42910" y="2143116"/>
            <a:ext cx="6429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Čím si získal Přemysl potvrzení královského titulu?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714348" y="2928934"/>
            <a:ext cx="6643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Střídavou podporou kandidátů na říšský trůn.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oubor:Otto IV 18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28"/>
            <a:ext cx="3157449" cy="5357826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0" y="6215082"/>
            <a:ext cx="32861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hlinkClick r:id="rId3"/>
              </a:rPr>
              <a:t>http://cs.wikipedia.org/wiki/Soubor:Otto_IV_1836.jpg</a:t>
            </a:r>
            <a:endParaRPr lang="cs-CZ" sz="1000" dirty="0" smtClean="0"/>
          </a:p>
          <a:p>
            <a:endParaRPr lang="cs-CZ" sz="1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-214346" y="5643578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Ota IV. Brunšvický</a:t>
            </a:r>
            <a:endParaRPr lang="cs-CZ" dirty="0"/>
          </a:p>
        </p:txBody>
      </p:sp>
      <p:pic>
        <p:nvPicPr>
          <p:cNvPr id="5" name="Picture 4" descr="Soubor:Philipp von Schwaben 12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214290"/>
            <a:ext cx="1733550" cy="5200651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7215206" y="6143644"/>
            <a:ext cx="19287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hlinkClick r:id="rId5"/>
              </a:rPr>
              <a:t>http://cs.wikipedia.org/wiki/Soubor:Philipp_von_Schwaben_1200.jpg</a:t>
            </a:r>
            <a:endParaRPr lang="cs-CZ" sz="1000" dirty="0" smtClean="0"/>
          </a:p>
          <a:p>
            <a:endParaRPr lang="cs-CZ" sz="1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215074" y="5500702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Filip Švábský</a:t>
            </a:r>
            <a:endParaRPr lang="cs-CZ" dirty="0"/>
          </a:p>
        </p:txBody>
      </p:sp>
      <p:pic>
        <p:nvPicPr>
          <p:cNvPr id="1026" name="Picture 2" descr="Soubor:Frederick II and eagle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3240" y="714356"/>
            <a:ext cx="3830221" cy="5286412"/>
          </a:xfrm>
          <a:prstGeom prst="rect">
            <a:avLst/>
          </a:prstGeom>
          <a:noFill/>
        </p:spPr>
      </p:pic>
      <p:sp>
        <p:nvSpPr>
          <p:cNvPr id="9" name="TextovéPole 8"/>
          <p:cNvSpPr txBox="1"/>
          <p:nvPr/>
        </p:nvSpPr>
        <p:spPr>
          <a:xfrm>
            <a:off x="3571868" y="357166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Fridrich II.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214678" y="6215082"/>
            <a:ext cx="3786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latin typeface="Calibri" pitchFamily="34" charset="0"/>
                <a:cs typeface="Calibri" pitchFamily="34" charset="0"/>
                <a:hlinkClick r:id="rId7"/>
              </a:rPr>
              <a:t>http://cs.wikipedia.org/wiki/Soubor:Frederick_II_and_eagle.jpg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endParaRPr lang="cs-CZ" sz="1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oubor:Golden Bull of Sicil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4029075" cy="5715000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428596" y="6215082"/>
            <a:ext cx="6000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>
                <a:hlinkClick r:id="rId3"/>
              </a:rPr>
              <a:t>http://cs.wikipedia.org/wiki/Soubor:Golden_Bull_of_Sicily.jpg</a:t>
            </a:r>
            <a:endParaRPr lang="cs-CZ" sz="1000" dirty="0" smtClean="0"/>
          </a:p>
          <a:p>
            <a:endParaRPr lang="cs-CZ" sz="1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5072066" y="785794"/>
            <a:ext cx="32147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alibri" pitchFamily="34" charset="0"/>
                <a:cs typeface="Calibri" pitchFamily="34" charset="0"/>
              </a:rPr>
              <a:t>Zlatá bula sicilská</a:t>
            </a:r>
          </a:p>
          <a:p>
            <a:endParaRPr lang="cs-CZ" sz="3200" dirty="0" smtClean="0">
              <a:latin typeface="Calibri" pitchFamily="34" charset="0"/>
              <a:cs typeface="Calibri" pitchFamily="34" charset="0"/>
            </a:endParaRPr>
          </a:p>
          <a:p>
            <a:endParaRPr lang="cs-CZ" sz="3200" dirty="0" smtClean="0">
              <a:latin typeface="Calibri" pitchFamily="34" charset="0"/>
              <a:cs typeface="Calibri" pitchFamily="34" charset="0"/>
            </a:endParaRPr>
          </a:p>
          <a:p>
            <a:endParaRPr lang="cs-CZ" sz="3200" dirty="0" smtClean="0">
              <a:latin typeface="Calibri" pitchFamily="34" charset="0"/>
              <a:cs typeface="Calibri" pitchFamily="34" charset="0"/>
            </a:endParaRPr>
          </a:p>
          <a:p>
            <a:endParaRPr lang="cs-CZ" sz="2000" dirty="0" smtClean="0">
              <a:latin typeface="Calibri" pitchFamily="34" charset="0"/>
              <a:cs typeface="Calibri" pitchFamily="34" charset="0"/>
            </a:endParaRPr>
          </a:p>
          <a:p>
            <a:endParaRPr lang="cs-CZ" sz="2000" dirty="0" smtClean="0">
              <a:latin typeface="Calibri" pitchFamily="34" charset="0"/>
              <a:cs typeface="Calibri" pitchFamily="34" charset="0"/>
            </a:endParaRPr>
          </a:p>
          <a:p>
            <a:endParaRPr lang="cs-CZ" sz="2000" dirty="0" smtClean="0">
              <a:latin typeface="Calibri" pitchFamily="34" charset="0"/>
              <a:cs typeface="Calibri" pitchFamily="34" charset="0"/>
            </a:endParaRPr>
          </a:p>
          <a:p>
            <a:endParaRPr lang="cs-CZ" sz="2000" dirty="0" smtClean="0">
              <a:latin typeface="Calibri" pitchFamily="34" charset="0"/>
              <a:cs typeface="Calibri" pitchFamily="34" charset="0"/>
            </a:endParaRPr>
          </a:p>
          <a:p>
            <a:endParaRPr lang="cs-CZ" sz="2000" dirty="0" smtClean="0">
              <a:latin typeface="Calibri" pitchFamily="34" charset="0"/>
              <a:cs typeface="Calibri" pitchFamily="34" charset="0"/>
            </a:endParaRPr>
          </a:p>
          <a:p>
            <a:endParaRPr lang="cs-CZ" sz="2000" dirty="0" smtClean="0">
              <a:latin typeface="Calibri" pitchFamily="34" charset="0"/>
              <a:cs typeface="Calibri" pitchFamily="34" charset="0"/>
            </a:endParaRPr>
          </a:p>
          <a:p>
            <a:endParaRPr lang="cs-CZ" sz="2000" dirty="0" smtClean="0">
              <a:latin typeface="Calibri" pitchFamily="34" charset="0"/>
              <a:cs typeface="Calibri" pitchFamily="34" charset="0"/>
            </a:endParaRPr>
          </a:p>
          <a:p>
            <a:endParaRPr lang="cs-CZ" sz="2000" dirty="0" smtClean="0">
              <a:latin typeface="Calibri" pitchFamily="34" charset="0"/>
              <a:cs typeface="Calibri" pitchFamily="34" charset="0"/>
            </a:endParaRPr>
          </a:p>
          <a:p>
            <a:endParaRPr lang="cs-CZ" sz="20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000496" y="3643314"/>
            <a:ext cx="50006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Na titulní straně je latinsky napsáno: </a:t>
            </a:r>
            <a:r>
              <a:rPr lang="cs-CZ" i="1" dirty="0" smtClean="0"/>
              <a:t>„</a:t>
            </a:r>
            <a:r>
              <a:rPr lang="cs-CZ" i="1" dirty="0" err="1" smtClean="0"/>
              <a:t>Fredericus</a:t>
            </a:r>
            <a:r>
              <a:rPr lang="cs-CZ" i="1" dirty="0" smtClean="0"/>
              <a:t> divina </a:t>
            </a:r>
            <a:r>
              <a:rPr lang="cs-CZ" i="1" dirty="0" err="1" smtClean="0"/>
              <a:t>favente</a:t>
            </a:r>
            <a:r>
              <a:rPr lang="cs-CZ" i="1" dirty="0" smtClean="0"/>
              <a:t> </a:t>
            </a:r>
            <a:r>
              <a:rPr lang="cs-CZ" i="1" dirty="0" err="1" smtClean="0"/>
              <a:t>clementia</a:t>
            </a:r>
            <a:r>
              <a:rPr lang="cs-CZ" i="1" dirty="0" smtClean="0"/>
              <a:t> </a:t>
            </a:r>
            <a:r>
              <a:rPr lang="cs-CZ" i="1" dirty="0" err="1" smtClean="0"/>
              <a:t>Romanorum</a:t>
            </a:r>
            <a:r>
              <a:rPr lang="cs-CZ" i="1" dirty="0" smtClean="0"/>
              <a:t> </a:t>
            </a:r>
            <a:r>
              <a:rPr lang="cs-CZ" i="1" dirty="0" err="1" smtClean="0"/>
              <a:t>imperator</a:t>
            </a:r>
            <a:r>
              <a:rPr lang="cs-CZ" i="1" dirty="0" smtClean="0"/>
              <a:t> </a:t>
            </a:r>
            <a:r>
              <a:rPr lang="cs-CZ" i="1" dirty="0" err="1" smtClean="0"/>
              <a:t>electus</a:t>
            </a:r>
            <a:r>
              <a:rPr lang="cs-CZ" i="1" dirty="0" smtClean="0"/>
              <a:t> </a:t>
            </a:r>
            <a:r>
              <a:rPr lang="cs-CZ" i="1" dirty="0" err="1" smtClean="0"/>
              <a:t>et</a:t>
            </a:r>
            <a:r>
              <a:rPr lang="cs-CZ" i="1" dirty="0" smtClean="0"/>
              <a:t> semper </a:t>
            </a:r>
            <a:r>
              <a:rPr lang="cs-CZ" i="1" dirty="0" err="1" smtClean="0"/>
              <a:t>augustus</a:t>
            </a:r>
            <a:r>
              <a:rPr lang="cs-CZ" i="1" dirty="0" smtClean="0"/>
              <a:t>, </a:t>
            </a:r>
            <a:r>
              <a:rPr lang="cs-CZ" i="1" dirty="0" err="1" smtClean="0"/>
              <a:t>rex</a:t>
            </a:r>
            <a:r>
              <a:rPr lang="cs-CZ" i="1" dirty="0" smtClean="0"/>
              <a:t> </a:t>
            </a:r>
            <a:r>
              <a:rPr lang="cs-CZ" i="1" dirty="0" err="1" smtClean="0"/>
              <a:t>Sicilie</a:t>
            </a:r>
            <a:r>
              <a:rPr lang="cs-CZ" i="1" dirty="0" smtClean="0"/>
              <a:t>, </a:t>
            </a:r>
            <a:r>
              <a:rPr lang="cs-CZ" i="1" dirty="0" err="1" smtClean="0"/>
              <a:t>ducatus</a:t>
            </a:r>
            <a:r>
              <a:rPr lang="cs-CZ" i="1" dirty="0" smtClean="0"/>
              <a:t> Apulie </a:t>
            </a:r>
            <a:r>
              <a:rPr lang="cs-CZ" i="1" dirty="0" err="1" smtClean="0"/>
              <a:t>et</a:t>
            </a:r>
            <a:r>
              <a:rPr lang="cs-CZ" i="1" dirty="0" smtClean="0"/>
              <a:t> </a:t>
            </a:r>
            <a:r>
              <a:rPr lang="cs-CZ" i="1" dirty="0" err="1" smtClean="0"/>
              <a:t>principatus</a:t>
            </a:r>
            <a:r>
              <a:rPr lang="cs-CZ" i="1" dirty="0" smtClean="0"/>
              <a:t> </a:t>
            </a:r>
            <a:r>
              <a:rPr lang="cs-CZ" i="1" dirty="0" err="1" smtClean="0"/>
              <a:t>Capue</a:t>
            </a:r>
            <a:r>
              <a:rPr lang="cs-CZ" i="1" dirty="0" smtClean="0"/>
              <a:t>.</a:t>
            </a:r>
          </a:p>
          <a:p>
            <a:endParaRPr lang="cs-CZ" i="1" dirty="0"/>
          </a:p>
          <a:p>
            <a:r>
              <a:rPr lang="cs-CZ" dirty="0" smtClean="0"/>
              <a:t>Fridrich, z boží milosti vyvolený císař Římanů, vždy rozmnožitel říše, král sicilský, vévoda </a:t>
            </a:r>
            <a:r>
              <a:rPr lang="cs-CZ" dirty="0" err="1" smtClean="0"/>
              <a:t>apulský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a kníže </a:t>
            </a:r>
            <a:r>
              <a:rPr lang="cs-CZ" dirty="0" err="1" smtClean="0"/>
              <a:t>kapujský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4348" y="285728"/>
            <a:ext cx="785818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alibri" pitchFamily="34" charset="0"/>
                <a:cs typeface="Calibri" pitchFamily="34" charset="0"/>
              </a:rPr>
              <a:t>Hlavní body dokumentu</a:t>
            </a:r>
          </a:p>
          <a:p>
            <a:endParaRPr lang="cs-CZ" sz="20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2000" dirty="0" smtClean="0">
                <a:latin typeface="Calibri" pitchFamily="34" charset="0"/>
                <a:cs typeface="Calibri" pitchFamily="34" charset="0"/>
              </a:rPr>
              <a:t> Fridrich II. potvrdil, že </a:t>
            </a:r>
            <a:r>
              <a:rPr lang="cs-CZ" sz="2000" u="sng" dirty="0" smtClean="0">
                <a:latin typeface="Calibri" pitchFamily="34" charset="0"/>
                <a:cs typeface="Calibri" pitchFamily="34" charset="0"/>
              </a:rPr>
              <a:t>udělí královské odznaky </a:t>
            </a:r>
            <a:r>
              <a:rPr lang="cs-CZ" sz="2000" dirty="0" smtClean="0">
                <a:latin typeface="Calibri" pitchFamily="34" charset="0"/>
                <a:cs typeface="Calibri" pitchFamily="34" charset="0"/>
              </a:rPr>
              <a:t>každému, kdo bude zvolen v Čechách.</a:t>
            </a:r>
            <a:r>
              <a:rPr lang="cs-CZ" sz="2000" baseline="30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cs-CZ" sz="2000" dirty="0" smtClean="0">
                <a:latin typeface="Calibri" pitchFamily="34" charset="0"/>
                <a:cs typeface="Calibri" pitchFamily="34" charset="0"/>
              </a:rPr>
              <a:t>Tím bylo zachováno právo české šlechty na volbu svého panovníka. 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smtClean="0">
                <a:latin typeface="Calibri" pitchFamily="34" charset="0"/>
                <a:cs typeface="Calibri" pitchFamily="34" charset="0"/>
              </a:rPr>
              <a:t> Český král se stává jedním z </a:t>
            </a:r>
            <a:r>
              <a:rPr lang="cs-CZ" sz="2000" u="sng" dirty="0" smtClean="0">
                <a:latin typeface="Calibri" pitchFamily="34" charset="0"/>
                <a:cs typeface="Calibri" pitchFamily="34" charset="0"/>
              </a:rPr>
              <a:t>kurfiřtů</a:t>
            </a:r>
            <a:r>
              <a:rPr lang="cs-CZ" sz="2000" dirty="0" smtClean="0">
                <a:latin typeface="Calibri" pitchFamily="34" charset="0"/>
                <a:cs typeface="Calibri" pitchFamily="34" charset="0"/>
              </a:rPr>
              <a:t> – volitelů říšského krále.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smtClean="0">
                <a:latin typeface="Calibri" pitchFamily="34" charset="0"/>
                <a:cs typeface="Calibri" pitchFamily="34" charset="0"/>
              </a:rPr>
              <a:t> Českému králi bylo rovněž potvrzeno </a:t>
            </a:r>
            <a:r>
              <a:rPr lang="cs-CZ" sz="2000" u="sng" dirty="0" smtClean="0">
                <a:latin typeface="Calibri" pitchFamily="34" charset="0"/>
                <a:cs typeface="Calibri" pitchFamily="34" charset="0"/>
              </a:rPr>
              <a:t>právo investitury </a:t>
            </a:r>
            <a:r>
              <a:rPr lang="cs-CZ" sz="2000" dirty="0" smtClean="0">
                <a:latin typeface="Calibri" pitchFamily="34" charset="0"/>
                <a:cs typeface="Calibri" pitchFamily="34" charset="0"/>
              </a:rPr>
              <a:t>pražských </a:t>
            </a:r>
            <a:br>
              <a:rPr lang="cs-CZ" sz="2000" dirty="0" smtClean="0">
                <a:latin typeface="Calibri" pitchFamily="34" charset="0"/>
                <a:cs typeface="Calibri" pitchFamily="34" charset="0"/>
              </a:rPr>
            </a:br>
            <a:r>
              <a:rPr lang="cs-CZ" sz="2000" dirty="0" smtClean="0">
                <a:latin typeface="Calibri" pitchFamily="34" charset="0"/>
                <a:cs typeface="Calibri" pitchFamily="34" charset="0"/>
              </a:rPr>
              <a:t>a olomouckých biskupů.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smtClean="0">
                <a:latin typeface="Calibri" pitchFamily="34" charset="0"/>
                <a:cs typeface="Calibri" pitchFamily="34" charset="0"/>
              </a:rPr>
              <a:t> Český panovník měl být napříště </a:t>
            </a:r>
            <a:r>
              <a:rPr lang="cs-CZ" sz="2000" u="sng" dirty="0" smtClean="0">
                <a:latin typeface="Calibri" pitchFamily="34" charset="0"/>
                <a:cs typeface="Calibri" pitchFamily="34" charset="0"/>
              </a:rPr>
              <a:t>osvobozen od všech povinností vůči říši. </a:t>
            </a:r>
            <a:r>
              <a:rPr lang="cs-CZ" sz="2000" dirty="0" smtClean="0">
                <a:latin typeface="Calibri" pitchFamily="34" charset="0"/>
                <a:cs typeface="Calibri" pitchFamily="34" charset="0"/>
              </a:rPr>
              <a:t>Je povinen účastnit se pouze sněmů, konaných nedaleko území českého království. 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smtClean="0">
                <a:latin typeface="Calibri" pitchFamily="34" charset="0"/>
                <a:cs typeface="Calibri" pitchFamily="34" charset="0"/>
              </a:rPr>
              <a:t> V případě doprovodu římského krále na jeho korunovační jízdě do Říma byl český král </a:t>
            </a:r>
            <a:r>
              <a:rPr lang="cs-CZ" sz="2000" u="sng" dirty="0" smtClean="0">
                <a:latin typeface="Calibri" pitchFamily="34" charset="0"/>
                <a:cs typeface="Calibri" pitchFamily="34" charset="0"/>
              </a:rPr>
              <a:t>povinen vypravit 300 jezdců nebo zaplatit 300 hřiven stříbra </a:t>
            </a:r>
            <a:r>
              <a:rPr lang="cs-CZ" sz="2000" dirty="0" smtClean="0">
                <a:latin typeface="Calibri" pitchFamily="34" charset="0"/>
                <a:cs typeface="Calibri" pitchFamily="34" charset="0"/>
              </a:rPr>
              <a:t>(náklady na jejich vypravení).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smtClean="0">
                <a:latin typeface="Calibri" pitchFamily="34" charset="0"/>
                <a:cs typeface="Calibri" pitchFamily="34" charset="0"/>
              </a:rPr>
              <a:t> Jeho bratr Vladislav Jindřich získává potvrzení vlády nad markrabstvím moravským.</a:t>
            </a:r>
          </a:p>
          <a:p>
            <a:endParaRPr lang="cs-CZ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sz="2000" dirty="0" smtClean="0">
                <a:latin typeface="Calibri" pitchFamily="34" charset="0"/>
                <a:cs typeface="Calibri" pitchFamily="34" charset="0"/>
              </a:rPr>
              <a:t>Zlatá bula sicilská garantovala vnitřní nezávislost českého státu. </a:t>
            </a:r>
          </a:p>
          <a:p>
            <a:r>
              <a:rPr lang="cs-CZ" sz="2000" dirty="0" smtClean="0">
                <a:latin typeface="Calibri" pitchFamily="34" charset="0"/>
                <a:cs typeface="Calibri" pitchFamily="34" charset="0"/>
              </a:rPr>
              <a:t>Zároveň formálním začleněním do Svaté říše římské přispěla ke zvýšení prestiže českého království ve střední Evropě.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151</TotalTime>
  <Words>343</Words>
  <Application>Microsoft Office PowerPoint</Application>
  <PresentationFormat>Předvádění na obrazovce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Cesta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win7</dc:creator>
  <cp:lastModifiedBy>win7</cp:lastModifiedBy>
  <cp:revision>50</cp:revision>
  <dcterms:created xsi:type="dcterms:W3CDTF">2013-09-18T18:18:10Z</dcterms:created>
  <dcterms:modified xsi:type="dcterms:W3CDTF">9999-04-03T19:08:26Z</dcterms:modified>
</cp:coreProperties>
</file>