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0" r:id="rId2"/>
    <p:sldId id="256" r:id="rId3"/>
    <p:sldId id="264" r:id="rId4"/>
    <p:sldId id="271" r:id="rId5"/>
    <p:sldId id="272" r:id="rId6"/>
    <p:sldId id="269" r:id="rId7"/>
    <p:sldId id="265" r:id="rId8"/>
    <p:sldId id="267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77B38-E5EF-4BA5-885B-418152871575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2388-513A-438B-A4E5-43276ABBE31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77B38-E5EF-4BA5-885B-418152871575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2388-513A-438B-A4E5-43276ABBE31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77B38-E5EF-4BA5-885B-418152871575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2388-513A-438B-A4E5-43276ABBE31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77B38-E5EF-4BA5-885B-418152871575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2388-513A-438B-A4E5-43276ABBE31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77B38-E5EF-4BA5-885B-418152871575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2388-513A-438B-A4E5-43276ABBE31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77B38-E5EF-4BA5-885B-418152871575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2388-513A-438B-A4E5-43276ABBE31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77B38-E5EF-4BA5-885B-418152871575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2388-513A-438B-A4E5-43276ABBE31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77B38-E5EF-4BA5-885B-418152871575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2388-513A-438B-A4E5-43276ABBE31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77B38-E5EF-4BA5-885B-418152871575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2388-513A-438B-A4E5-43276ABBE31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77B38-E5EF-4BA5-885B-418152871575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2388-513A-438B-A4E5-43276ABBE31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77B38-E5EF-4BA5-885B-418152871575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2388-513A-438B-A4E5-43276ABBE31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77B38-E5EF-4BA5-885B-418152871575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02388-513A-438B-A4E5-43276ABBE31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Soubor:Grossi_pragenses_revers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pl.wikipedia.org/" TargetMode="External"/><Relationship Id="rId4" Type="http://schemas.openxmlformats.org/officeDocument/2006/relationships/hyperlink" Target="http://pl.wikipedia.org/wiki/User:Mzopw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1/1c/Louis_IX_gros_1266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upload.wikimedia.org/wikipedia/commons/5/59/Grossi_pragenses_avers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://upload.wikimedia.org/wikipedia/commons/4/4e/Grossi_pragenses_revers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Soubor:Kutn%C3%A1_Hora_-_n%C3%A1dvo%C5%99%C3%AD_Vla%C5%A1sk%C3%A9ho_dvora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Soubor:Mittelalterliche_Werkstatt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Přímá spojnice 6"/>
          <p:cNvCxnSpPr/>
          <p:nvPr/>
        </p:nvCxnSpPr>
        <p:spPr>
          <a:xfrm>
            <a:off x="785786" y="2643182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Group 38"/>
          <p:cNvGraphicFramePr>
            <a:graphicFrameLocks noGrp="1"/>
          </p:cNvGraphicFramePr>
          <p:nvPr/>
        </p:nvGraphicFramePr>
        <p:xfrm>
          <a:off x="785786" y="2857496"/>
          <a:ext cx="7667625" cy="2482852"/>
        </p:xfrm>
        <a:graphic>
          <a:graphicData uri="http://schemas.openxmlformats.org/drawingml/2006/table">
            <a:tbl>
              <a:tblPr/>
              <a:tblGrid>
                <a:gridCol w="2428892"/>
                <a:gridCol w="5238733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Tematická oblast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Pražský groš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Datum vytvoření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5. 5. 2013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Ročník 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6. ročník osmiletého nebo 2. ročník čtyřletého gymnázia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Stručný obsah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Student se seznámí s problematikou vzniku Pražského groše Václava II.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Způsob využití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Výklad je vhodné použít při výkladu měnové reformy Václava II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. 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Autor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Mgr. Michael Dvorský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Kód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VY_32_INOVACE_17_DDVR13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333375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ovéPole 4"/>
          <p:cNvSpPr txBox="1"/>
          <p:nvPr/>
        </p:nvSpPr>
        <p:spPr>
          <a:xfrm>
            <a:off x="0" y="192880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alibri" pitchFamily="34" charset="0"/>
              </a:rPr>
              <a:t>Pomocné vědy historické</a:t>
            </a:r>
            <a:endParaRPr lang="cs-CZ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" descr="Soubor:Grossi pragenses aver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3643314"/>
            <a:ext cx="2857520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28596" y="214290"/>
            <a:ext cx="4392488" cy="1293128"/>
          </a:xfrm>
        </p:spPr>
        <p:txBody>
          <a:bodyPr/>
          <a:lstStyle/>
          <a:p>
            <a:pPr algn="l"/>
            <a:r>
              <a:rPr lang="cs-CZ" b="0" dirty="0" smtClean="0">
                <a:latin typeface="Calibri" pitchFamily="34" charset="0"/>
              </a:rPr>
              <a:t>Pražský groš</a:t>
            </a:r>
            <a:endParaRPr lang="cs-CZ" b="0" dirty="0">
              <a:latin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00034" y="1285860"/>
            <a:ext cx="68407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 </a:t>
            </a:r>
          </a:p>
          <a:p>
            <a:r>
              <a:rPr lang="cs-CZ" sz="2800" b="1" dirty="0" smtClean="0"/>
              <a:t>Pražský groš</a:t>
            </a:r>
            <a:r>
              <a:rPr lang="cs-CZ" sz="2800" dirty="0" smtClean="0"/>
              <a:t> (lat. </a:t>
            </a:r>
            <a:r>
              <a:rPr lang="cs-CZ" sz="2800" i="1" dirty="0" err="1" smtClean="0"/>
              <a:t>grossi</a:t>
            </a:r>
            <a:r>
              <a:rPr lang="cs-CZ" sz="2800" i="1" dirty="0" smtClean="0"/>
              <a:t> </a:t>
            </a:r>
            <a:r>
              <a:rPr lang="cs-CZ" sz="2800" i="1" dirty="0" err="1" smtClean="0"/>
              <a:t>pragenses</a:t>
            </a:r>
            <a:r>
              <a:rPr lang="cs-CZ" sz="2800" dirty="0" smtClean="0"/>
              <a:t>)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byla </a:t>
            </a:r>
            <a:r>
              <a:rPr lang="cs-CZ" sz="2800" dirty="0" smtClean="0"/>
              <a:t>stříbrná mince, kterou nechal na základě mincovní reformy, zpracované italskými právníky a bankéři, razit od roku 1300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český </a:t>
            </a:r>
            <a:r>
              <a:rPr lang="cs-CZ" sz="2800" dirty="0" smtClean="0"/>
              <a:t>král Václav II</a:t>
            </a:r>
            <a:r>
              <a:rPr lang="cs-CZ" sz="2800" dirty="0" smtClean="0">
                <a:latin typeface="Calibri" pitchFamily="34" charset="0"/>
              </a:rPr>
              <a:t>.</a:t>
            </a:r>
          </a:p>
          <a:p>
            <a:r>
              <a:rPr lang="cs-CZ" sz="2800" dirty="0" smtClean="0"/>
              <a:t>Její název pochází z latinského výrazu </a:t>
            </a:r>
            <a:r>
              <a:rPr lang="cs-CZ" sz="2800" i="1" dirty="0" err="1" smtClean="0"/>
              <a:t>denarius</a:t>
            </a:r>
            <a:r>
              <a:rPr lang="cs-CZ" sz="2800" i="1" dirty="0" smtClean="0"/>
              <a:t> </a:t>
            </a:r>
            <a:r>
              <a:rPr lang="cs-CZ" sz="2800" i="1" dirty="0" err="1" smtClean="0"/>
              <a:t>grossus</a:t>
            </a:r>
            <a:r>
              <a:rPr lang="cs-CZ" sz="2800" dirty="0" smtClean="0"/>
              <a:t> – tlustý, těžký denár.</a:t>
            </a:r>
          </a:p>
          <a:p>
            <a:r>
              <a:rPr lang="cs-CZ" sz="2800" dirty="0" smtClean="0">
                <a:latin typeface="Calibri" pitchFamily="34" charset="0"/>
              </a:rPr>
              <a:t>Byl totiž čtyřikrát těžší </a:t>
            </a:r>
            <a:endParaRPr lang="cs-CZ" sz="2800" dirty="0" smtClean="0">
              <a:latin typeface="Calibri" pitchFamily="34" charset="0"/>
            </a:endParaRPr>
          </a:p>
          <a:p>
            <a:r>
              <a:rPr lang="cs-CZ" sz="2800" dirty="0" smtClean="0">
                <a:latin typeface="Calibri" pitchFamily="34" charset="0"/>
              </a:rPr>
              <a:t>než </a:t>
            </a:r>
            <a:r>
              <a:rPr lang="cs-CZ" sz="2800" dirty="0" smtClean="0">
                <a:latin typeface="Calibri" pitchFamily="34" charset="0"/>
              </a:rPr>
              <a:t>předchozí měny</a:t>
            </a:r>
            <a:endParaRPr lang="cs-CZ" sz="2800" dirty="0">
              <a:latin typeface="Calibri" pitchFamily="34" charset="0"/>
            </a:endParaRPr>
          </a:p>
          <a:p>
            <a:endParaRPr lang="cs-CZ" dirty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714480" y="6286520"/>
            <a:ext cx="42487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3"/>
              </a:rPr>
              <a:t>http://cs.wikipedia.org/wiki/Soubor:Grossi_pragenses_revers.jpg</a:t>
            </a:r>
            <a:endParaRPr kumimoji="0" lang="cs-C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Autor: </a:t>
            </a:r>
            <a:r>
              <a:rPr kumimoji="0" lang="cs-CZ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Original</a:t>
            </a:r>
            <a:r>
              <a:rPr kumimoji="0" lang="cs-C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cs-CZ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uploader</a:t>
            </a:r>
            <a:r>
              <a:rPr kumimoji="0" lang="cs-C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cs-CZ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was</a:t>
            </a:r>
            <a:r>
              <a:rPr kumimoji="0" lang="cs-C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cs-CZ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4" tooltip="pl:User:Mzopw"/>
              </a:rPr>
              <a:t>Mzopw</a:t>
            </a:r>
            <a:r>
              <a:rPr kumimoji="0" lang="cs-C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cs-CZ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at</a:t>
            </a:r>
            <a:r>
              <a:rPr kumimoji="0" lang="cs-C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cs-CZ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5"/>
              </a:rPr>
              <a:t>pl.wikipedia</a:t>
            </a:r>
            <a:endParaRPr kumimoji="0" lang="cs-C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428604"/>
            <a:ext cx="8176992" cy="58579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2400" dirty="0" smtClean="0"/>
              <a:t>	První groše se razily v Benátkách od roku 1194.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Za </a:t>
            </a:r>
            <a:r>
              <a:rPr lang="cs-CZ" sz="2400" dirty="0" smtClean="0"/>
              <a:t>vzor pražskému groši sloužil groš francouzského krále Ludvíka IX. </a:t>
            </a:r>
            <a:r>
              <a:rPr lang="cs-CZ" sz="2400" dirty="0" smtClean="0"/>
              <a:t>z </a:t>
            </a:r>
            <a:r>
              <a:rPr lang="cs-CZ" sz="2400" dirty="0" smtClean="0"/>
              <a:t>roku 1266.</a:t>
            </a:r>
          </a:p>
          <a:p>
            <a:pPr>
              <a:buNone/>
            </a:pPr>
            <a:endParaRPr lang="cs-CZ" sz="1000" dirty="0"/>
          </a:p>
          <a:p>
            <a:pPr>
              <a:buNone/>
            </a:pPr>
            <a:endParaRPr lang="cs-CZ" sz="1000" dirty="0" smtClean="0"/>
          </a:p>
          <a:p>
            <a:pPr>
              <a:buNone/>
            </a:pPr>
            <a:r>
              <a:rPr lang="cs-CZ" sz="1000" dirty="0" smtClean="0"/>
              <a:t>	</a:t>
            </a:r>
          </a:p>
          <a:p>
            <a:pPr>
              <a:buNone/>
            </a:pPr>
            <a:endParaRPr lang="cs-CZ" sz="1000" dirty="0"/>
          </a:p>
          <a:p>
            <a:pPr>
              <a:buNone/>
            </a:pPr>
            <a:endParaRPr lang="cs-CZ" sz="1000" dirty="0" smtClean="0"/>
          </a:p>
          <a:p>
            <a:pPr>
              <a:buNone/>
            </a:pPr>
            <a:endParaRPr lang="cs-CZ" sz="1000" dirty="0"/>
          </a:p>
          <a:p>
            <a:pPr>
              <a:buNone/>
            </a:pPr>
            <a:endParaRPr lang="cs-CZ" sz="1000" dirty="0" smtClean="0"/>
          </a:p>
          <a:p>
            <a:pPr>
              <a:buNone/>
            </a:pPr>
            <a:endParaRPr lang="cs-CZ" sz="1000" dirty="0"/>
          </a:p>
          <a:p>
            <a:pPr>
              <a:buNone/>
            </a:pPr>
            <a:endParaRPr lang="cs-CZ" sz="1000" dirty="0" smtClean="0"/>
          </a:p>
          <a:p>
            <a:pPr>
              <a:buNone/>
            </a:pPr>
            <a:endParaRPr lang="cs-CZ" sz="1000" dirty="0"/>
          </a:p>
          <a:p>
            <a:pPr>
              <a:buNone/>
            </a:pPr>
            <a:endParaRPr lang="cs-CZ" sz="1000" dirty="0" smtClean="0"/>
          </a:p>
          <a:p>
            <a:pPr>
              <a:buNone/>
            </a:pPr>
            <a:endParaRPr lang="cs-CZ" sz="1000" dirty="0"/>
          </a:p>
          <a:p>
            <a:pPr>
              <a:buNone/>
            </a:pPr>
            <a:endParaRPr lang="cs-CZ" sz="1000" dirty="0" smtClean="0"/>
          </a:p>
          <a:p>
            <a:pPr>
              <a:buNone/>
            </a:pPr>
            <a:endParaRPr lang="cs-CZ" sz="1000" dirty="0"/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r>
              <a:rPr lang="cs-CZ" sz="2400" dirty="0"/>
              <a:t>	</a:t>
            </a:r>
            <a:r>
              <a:rPr lang="cs-CZ" sz="2400" dirty="0" smtClean="0"/>
              <a:t>Pražský groš byl na svoji dobu poměrně těžká a velká stříbrná mince. Hmotnost </a:t>
            </a:r>
            <a:r>
              <a:rPr lang="cs-CZ" sz="2400" dirty="0" smtClean="0"/>
              <a:t>se </a:t>
            </a:r>
            <a:r>
              <a:rPr lang="cs-CZ" sz="2400" dirty="0" smtClean="0"/>
              <a:t>pohybovala mezi 3,5–3,7 g </a:t>
            </a:r>
            <a:br>
              <a:rPr lang="cs-CZ" sz="2400" dirty="0" smtClean="0"/>
            </a:br>
            <a:r>
              <a:rPr lang="cs-CZ" sz="2400" dirty="0" smtClean="0"/>
              <a:t>s velkou ryzostí stříbra. </a:t>
            </a:r>
          </a:p>
          <a:p>
            <a:pPr>
              <a:buNone/>
            </a:pPr>
            <a:r>
              <a:rPr lang="cs-CZ" sz="2400" dirty="0" smtClean="0"/>
              <a:t>	Pražský groš se dělil na 12 menších peněz, tzv. </a:t>
            </a:r>
            <a:r>
              <a:rPr lang="cs-CZ" sz="2400" dirty="0" err="1" smtClean="0"/>
              <a:t>parvů</a:t>
            </a:r>
            <a:r>
              <a:rPr lang="cs-CZ" sz="2400" dirty="0" smtClean="0"/>
              <a:t>.</a:t>
            </a:r>
          </a:p>
        </p:txBody>
      </p:sp>
      <p:pic>
        <p:nvPicPr>
          <p:cNvPr id="7" name="Picture 2" descr="D:\michael\škola\DUM\pomvědy\Numismatika\Louis_IX_gros_126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571612"/>
            <a:ext cx="5710254" cy="2786604"/>
          </a:xfrm>
          <a:prstGeom prst="rect">
            <a:avLst/>
          </a:prstGeom>
          <a:noFill/>
        </p:spPr>
      </p:pic>
      <p:sp>
        <p:nvSpPr>
          <p:cNvPr id="9" name="TextovéPole 8"/>
          <p:cNvSpPr txBox="1"/>
          <p:nvPr/>
        </p:nvSpPr>
        <p:spPr>
          <a:xfrm>
            <a:off x="1357290" y="6357958"/>
            <a:ext cx="70723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100" dirty="0" smtClean="0">
                <a:hlinkClick r:id="rId3"/>
              </a:rPr>
              <a:t>http://upload.wikimedia.org/wikipedia/commons/1/1c/Louis_IX_gros_1266.jpg</a:t>
            </a:r>
            <a:endParaRPr lang="cs-CZ" sz="1100" dirty="0" smtClean="0"/>
          </a:p>
          <a:p>
            <a:pPr algn="r"/>
            <a:endParaRPr lang="cs-CZ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oubor:Grossi pragenses avers.jpg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3500430" y="785794"/>
            <a:ext cx="5357850" cy="5357850"/>
          </a:xfrm>
          <a:prstGeom prst="rect">
            <a:avLst/>
          </a:prstGeom>
          <a:noFill/>
        </p:spPr>
      </p:pic>
      <p:sp>
        <p:nvSpPr>
          <p:cNvPr id="4" name="TextovéPole 3"/>
          <p:cNvSpPr txBox="1"/>
          <p:nvPr/>
        </p:nvSpPr>
        <p:spPr>
          <a:xfrm>
            <a:off x="285720" y="571480"/>
            <a:ext cx="371477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Lícní strana měla vždy okolo české koruny opis panovníka </a:t>
            </a:r>
            <a:br>
              <a:rPr lang="cs-CZ" sz="3600" dirty="0" smtClean="0"/>
            </a:br>
            <a:r>
              <a:rPr lang="cs-CZ" sz="3600" dirty="0" smtClean="0"/>
              <a:t>a nápis </a:t>
            </a:r>
          </a:p>
          <a:p>
            <a:r>
              <a:rPr lang="cs-CZ" sz="3600" i="1" dirty="0" smtClean="0"/>
              <a:t>DEI GRATIA </a:t>
            </a:r>
          </a:p>
          <a:p>
            <a:r>
              <a:rPr lang="cs-CZ" sz="3600" i="1" dirty="0" smtClean="0"/>
              <a:t>REX BOEMIE</a:t>
            </a:r>
            <a:r>
              <a:rPr lang="cs-CZ" sz="3600" dirty="0" smtClean="0"/>
              <a:t> </a:t>
            </a:r>
          </a:p>
          <a:p>
            <a:r>
              <a:rPr lang="cs-CZ" sz="3600" dirty="0" smtClean="0"/>
              <a:t>(</a:t>
            </a:r>
            <a:r>
              <a:rPr lang="cs-CZ" sz="3600" i="1" dirty="0" smtClean="0"/>
              <a:t>Z Boží milosti král český</a:t>
            </a:r>
            <a:r>
              <a:rPr lang="cs-CZ" sz="3600" dirty="0" smtClean="0"/>
              <a:t>).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85720" y="5929330"/>
            <a:ext cx="471490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Pokuste se nápis přečíst.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oubor:Grossi pragenses revers.jpg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3786182" y="1357298"/>
            <a:ext cx="5172760" cy="5143536"/>
          </a:xfrm>
          <a:prstGeom prst="rect">
            <a:avLst/>
          </a:prstGeom>
          <a:noFill/>
        </p:spPr>
      </p:pic>
      <p:sp>
        <p:nvSpPr>
          <p:cNvPr id="3" name="TextovéPole 2"/>
          <p:cNvSpPr txBox="1"/>
          <p:nvPr/>
        </p:nvSpPr>
        <p:spPr>
          <a:xfrm>
            <a:off x="285720" y="357166"/>
            <a:ext cx="72152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4000" dirty="0" smtClean="0"/>
              <a:t>Rub mince nesl obraz českého heraldického lva a opis </a:t>
            </a:r>
          </a:p>
          <a:p>
            <a:pPr>
              <a:buNone/>
            </a:pPr>
            <a:r>
              <a:rPr lang="cs-CZ" sz="4000" i="1" dirty="0" smtClean="0"/>
              <a:t>GROSSI PRAGENSES</a:t>
            </a:r>
            <a:r>
              <a:rPr lang="cs-CZ" sz="4000" dirty="0" smtClean="0"/>
              <a:t> </a:t>
            </a:r>
          </a:p>
          <a:p>
            <a:pPr>
              <a:buNone/>
            </a:pPr>
            <a:r>
              <a:rPr lang="cs-CZ" sz="4000" dirty="0" smtClean="0"/>
              <a:t>(</a:t>
            </a:r>
            <a:r>
              <a:rPr lang="cs-CZ" sz="4000" i="1" dirty="0" smtClean="0"/>
              <a:t>Groše pražské</a:t>
            </a:r>
            <a:r>
              <a:rPr lang="cs-CZ" sz="4000" dirty="0" smtClean="0"/>
              <a:t>).</a:t>
            </a:r>
            <a:endParaRPr lang="cs-CZ" sz="4000" dirty="0" smtClean="0">
              <a:latin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85720" y="5929330"/>
            <a:ext cx="471490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Pokuste se nápis přečíst.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57158" y="285728"/>
            <a:ext cx="864399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Mince se razila ve Vlašském dvoře v Kutné Hoře, </a:t>
            </a:r>
            <a:br>
              <a:rPr lang="cs-CZ" sz="2400" dirty="0" smtClean="0"/>
            </a:br>
            <a:r>
              <a:rPr lang="cs-CZ" sz="2400" dirty="0" smtClean="0"/>
              <a:t>kde se nacházela bohatá ložiska stříbra.</a:t>
            </a:r>
            <a:endParaRPr lang="cs-CZ" sz="2400" dirty="0" smtClean="0">
              <a:latin typeface="Calibri" pitchFamily="34" charset="0"/>
            </a:endParaRPr>
          </a:p>
          <a:p>
            <a:r>
              <a:rPr lang="cs-CZ" sz="2400" dirty="0" smtClean="0"/>
              <a:t>Václav II. si </a:t>
            </a:r>
            <a:r>
              <a:rPr lang="cs-CZ" sz="2400" dirty="0" smtClean="0"/>
              <a:t>pozval </a:t>
            </a:r>
            <a:r>
              <a:rPr lang="cs-CZ" sz="2400" dirty="0" smtClean="0"/>
              <a:t>do Čech italské právní a finanční rádce.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(</a:t>
            </a:r>
            <a:r>
              <a:rPr lang="cs-CZ" sz="2400" dirty="0" smtClean="0"/>
              <a:t>Odtud název Vlašský dvůr – Italové byli v Čechách známi jako Vlaši)</a:t>
            </a:r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cs-CZ" sz="2400" dirty="0" smtClean="0"/>
          </a:p>
          <a:p>
            <a:r>
              <a:rPr lang="cs-CZ" sz="2400" dirty="0" smtClean="0"/>
              <a:t>Na Václavův příkaz sestavili nový horní zákoník, </a:t>
            </a:r>
            <a:r>
              <a:rPr lang="cs-CZ" sz="2400" dirty="0" smtClean="0"/>
              <a:t>jehož </a:t>
            </a:r>
            <a:r>
              <a:rPr lang="cs-CZ" sz="2400" dirty="0" smtClean="0"/>
              <a:t>součástí byla také mincovní reforma. </a:t>
            </a:r>
            <a:br>
              <a:rPr lang="cs-CZ" sz="2400" dirty="0" smtClean="0"/>
            </a:br>
            <a:r>
              <a:rPr lang="cs-CZ" sz="2400" dirty="0" smtClean="0"/>
              <a:t>Tou se zaváděla ražba pražského groše.</a:t>
            </a:r>
          </a:p>
        </p:txBody>
      </p:sp>
      <p:pic>
        <p:nvPicPr>
          <p:cNvPr id="2050" name="Picture 2" descr="D:\michael\škola\DUM\pomvědy\Numismatika\Kutná_Hora_-_nádvoří_Vlašského_dvor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1928802"/>
            <a:ext cx="4572032" cy="3048021"/>
          </a:xfrm>
          <a:prstGeom prst="rect">
            <a:avLst/>
          </a:prstGeom>
          <a:noFill/>
        </p:spPr>
      </p:pic>
      <p:sp>
        <p:nvSpPr>
          <p:cNvPr id="4" name="TextovéPole 3"/>
          <p:cNvSpPr txBox="1"/>
          <p:nvPr/>
        </p:nvSpPr>
        <p:spPr>
          <a:xfrm>
            <a:off x="500034" y="6429396"/>
            <a:ext cx="83582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 smtClean="0">
                <a:hlinkClick r:id="rId3"/>
              </a:rPr>
              <a:t>http://cs.wikipedia.org/wiki/Soubor:Kutn%C3%A1_Hora_-_n%C3%A1dvo%C5%99%C3%AD_Vla%C5%A1sk%C3%A9ho_dvora.jpg</a:t>
            </a:r>
            <a:endParaRPr lang="cs-CZ" sz="1100" dirty="0" smtClean="0"/>
          </a:p>
          <a:p>
            <a:endParaRPr lang="cs-CZ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5357818" y="4357694"/>
            <a:ext cx="36433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cs-CZ" sz="2800" dirty="0" smtClean="0">
                <a:latin typeface="Calibri" pitchFamily="34" charset="0"/>
              </a:rPr>
              <a:t>Ražba mincí v mincovně</a:t>
            </a:r>
          </a:p>
        </p:txBody>
      </p:sp>
      <p:pic>
        <p:nvPicPr>
          <p:cNvPr id="9218" name="Picture 2" descr="Soubor:Mittelalterliche Werkstat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4895850" cy="5553076"/>
          </a:xfrm>
          <a:prstGeom prst="rect">
            <a:avLst/>
          </a:prstGeom>
          <a:noFill/>
        </p:spPr>
      </p:pic>
      <p:sp>
        <p:nvSpPr>
          <p:cNvPr id="7" name="Obdélník 6"/>
          <p:cNvSpPr/>
          <p:nvPr/>
        </p:nvSpPr>
        <p:spPr>
          <a:xfrm>
            <a:off x="642910" y="628652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1200" dirty="0" smtClean="0">
                <a:latin typeface="Calibri" pitchFamily="34" charset="0"/>
                <a:hlinkClick r:id="rId3"/>
              </a:rPr>
              <a:t>http://cs.wikipedia.org/wiki/Soubor:Mittelalterliche_Werkstatt.jpg</a:t>
            </a:r>
            <a:endParaRPr lang="cs-CZ" sz="1200" dirty="0" smtClean="0">
              <a:latin typeface="Calibri" pitchFamily="34" charset="0"/>
            </a:endParaRPr>
          </a:p>
          <a:p>
            <a:endParaRPr lang="cs-CZ" sz="12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14348" y="571480"/>
            <a:ext cx="7572428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alibri" pitchFamily="34" charset="0"/>
              </a:rPr>
              <a:t>Úkoly:</a:t>
            </a:r>
          </a:p>
          <a:p>
            <a:endParaRPr lang="cs-CZ" sz="2800" dirty="0" smtClean="0">
              <a:latin typeface="Calibri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latin typeface="Calibri" pitchFamily="34" charset="0"/>
              </a:rPr>
              <a:t>Jak vznikl název mince a čím se odlišovala od předchozích?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latin typeface="Calibri" pitchFamily="34" charset="0"/>
              </a:rPr>
              <a:t>Co znamená ryzost mince?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latin typeface="Calibri" pitchFamily="34" charset="0"/>
              </a:rPr>
              <a:t>Jak vznikl název Vlašský dvůr?</a:t>
            </a:r>
          </a:p>
          <a:p>
            <a:pPr marL="342900" indent="-342900">
              <a:buFont typeface="+mj-lt"/>
              <a:buAutoNum type="arabicPeriod"/>
            </a:pPr>
            <a:endParaRPr lang="cs-CZ" dirty="0" smtClean="0"/>
          </a:p>
          <a:p>
            <a:pPr marL="342900" indent="-342900">
              <a:buFont typeface="+mj-lt"/>
              <a:buAutoNum type="arabicPeriod"/>
            </a:pPr>
            <a:endParaRPr lang="cs-CZ" dirty="0" smtClean="0"/>
          </a:p>
          <a:p>
            <a:pPr marL="342900" indent="-342900">
              <a:buFont typeface="+mj-lt"/>
              <a:buAutoNum type="arabicPeriod"/>
            </a:pP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714348" y="3714752"/>
            <a:ext cx="61436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cs-CZ" sz="2800" dirty="0" smtClean="0"/>
              <a:t>Z latinského názvu </a:t>
            </a:r>
            <a:r>
              <a:rPr lang="cs-CZ" sz="2800" i="1" dirty="0" smtClean="0"/>
              <a:t>těžký denár</a:t>
            </a:r>
            <a:r>
              <a:rPr lang="cs-CZ" sz="2800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 smtClean="0"/>
              <a:t> Množství obsaženého drahého kovu.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 smtClean="0"/>
              <a:t>Podle italských poradců, kteří pomáhali s mincovní reformou.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Words>176</Words>
  <Application>Microsoft Office PowerPoint</Application>
  <PresentationFormat>Předvádění na obrazovce (4:3)</PresentationFormat>
  <Paragraphs>75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Snímek 1</vt:lpstr>
      <vt:lpstr>Pražský groš</vt:lpstr>
      <vt:lpstr>Snímek 3</vt:lpstr>
      <vt:lpstr>Snímek 4</vt:lpstr>
      <vt:lpstr>Snímek 5</vt:lpstr>
      <vt:lpstr>Snímek 6</vt:lpstr>
      <vt:lpstr>Snímek 7</vt:lpstr>
      <vt:lpstr>Snímek 8</vt:lpstr>
    </vt:vector>
  </TitlesOfParts>
  <Company>GJSZLIN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dvorsky</dc:creator>
  <cp:lastModifiedBy>win7</cp:lastModifiedBy>
  <cp:revision>67</cp:revision>
  <dcterms:created xsi:type="dcterms:W3CDTF">2012-11-16T15:23:05Z</dcterms:created>
  <dcterms:modified xsi:type="dcterms:W3CDTF">9999-04-03T18:58:00Z</dcterms:modified>
</cp:coreProperties>
</file>