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5" r:id="rId4"/>
    <p:sldId id="257" r:id="rId5"/>
    <p:sldId id="259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FBDDC-8882-45FB-A05B-200388CD9A7C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1D4DE-F1E0-463E-A8EF-77A8FEE77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leografie.org/admin/img/multimedia/11070610553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8/89/Desky_zemske_kniha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paleografie.org/admin/img/multimedia/110706105531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6"/>
          <p:cNvCxnSpPr/>
          <p:nvPr/>
        </p:nvCxnSpPr>
        <p:spPr>
          <a:xfrm>
            <a:off x="785786" y="2643182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Group 38"/>
          <p:cNvGraphicFramePr>
            <a:graphicFrameLocks noGrp="1"/>
          </p:cNvGraphicFramePr>
          <p:nvPr/>
        </p:nvGraphicFramePr>
        <p:xfrm>
          <a:off x="785786" y="2857496"/>
          <a:ext cx="7667625" cy="2667637"/>
        </p:xfrm>
        <a:graphic>
          <a:graphicData uri="http://schemas.openxmlformats.org/drawingml/2006/table">
            <a:tbl>
              <a:tblPr/>
              <a:tblGrid>
                <a:gridCol w="2428892"/>
                <a:gridCol w="523873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Tematická oblast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Zemské desky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Datum vytvoření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11. 5. 2013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Ročník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6. ročník osmiletého nebo 2. ročník čtyřletého gymnázia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Stručný obsah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Student se seznámí s důležitostí Zemských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desk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 jako předchůdce pozemkových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knih i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jako cenným materiálem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pro historiografii.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Způsob využití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Výklad je vhodné použít při výkladu vlády Přemysla Otakara II.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Autor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Mgr. Michael Dvorský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Kód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VY_32_INOVACE_17_DDVR14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33375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ovéPole 7"/>
          <p:cNvSpPr txBox="1"/>
          <p:nvPr/>
        </p:nvSpPr>
        <p:spPr>
          <a:xfrm>
            <a:off x="0" y="192880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</a:rPr>
              <a:t>Pomocné vědy historické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0" y="357166"/>
            <a:ext cx="9144000" cy="79850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Zemské desky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71538" y="1428736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Zemské desky</a:t>
            </a:r>
            <a:r>
              <a:rPr lang="cs-CZ" dirty="0" smtClean="0"/>
              <a:t> (ve staré češtině byl používán název </a:t>
            </a:r>
            <a:r>
              <a:rPr lang="cs-CZ" b="1" dirty="0" smtClean="0"/>
              <a:t>desky zemské</a:t>
            </a:r>
            <a:r>
              <a:rPr lang="cs-CZ" dirty="0" smtClean="0"/>
              <a:t>) </a:t>
            </a:r>
          </a:p>
          <a:p>
            <a:r>
              <a:rPr lang="cs-CZ" dirty="0" smtClean="0"/>
              <a:t>jsou předchůdcem pozemkových knih (což je rejstřík a doklad o vlastnictví půdy a jiných nemovitostí). </a:t>
            </a:r>
          </a:p>
        </p:txBody>
      </p:sp>
      <p:pic>
        <p:nvPicPr>
          <p:cNvPr id="4" name="Picture 4" descr="http://www.paleografie.org/admin/img/multimedia/1107061055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571744"/>
            <a:ext cx="6215106" cy="3861653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4357686" y="6500834"/>
            <a:ext cx="4786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3"/>
              </a:rPr>
              <a:t>http://www.paleografie.</a:t>
            </a:r>
            <a:r>
              <a:rPr lang="cs-CZ" sz="1000" dirty="0" err="1" smtClean="0">
                <a:hlinkClick r:id="rId3"/>
              </a:rPr>
              <a:t>org</a:t>
            </a:r>
            <a:r>
              <a:rPr lang="cs-CZ" sz="1000" dirty="0" smtClean="0">
                <a:hlinkClick r:id="rId3"/>
              </a:rPr>
              <a:t>/</a:t>
            </a:r>
            <a:r>
              <a:rPr lang="cs-CZ" sz="1000" dirty="0" err="1" smtClean="0">
                <a:hlinkClick r:id="rId3"/>
              </a:rPr>
              <a:t>admin</a:t>
            </a:r>
            <a:r>
              <a:rPr lang="cs-CZ" sz="1000" dirty="0" smtClean="0">
                <a:hlinkClick r:id="rId3"/>
              </a:rPr>
              <a:t>/</a:t>
            </a:r>
            <a:r>
              <a:rPr lang="cs-CZ" sz="1000" dirty="0" err="1" smtClean="0">
                <a:hlinkClick r:id="rId3"/>
              </a:rPr>
              <a:t>img</a:t>
            </a:r>
            <a:r>
              <a:rPr lang="cs-CZ" sz="1000" dirty="0" smtClean="0">
                <a:hlinkClick r:id="rId3"/>
              </a:rPr>
              <a:t>/multimedia/110706105531.jpg</a:t>
            </a:r>
            <a:endParaRPr lang="cs-CZ" sz="1000" dirty="0" smtClean="0"/>
          </a:p>
          <a:p>
            <a:endParaRPr lang="cs-CZ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00034" y="428604"/>
            <a:ext cx="828680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200" dirty="0" smtClean="0"/>
              <a:t> K </a:t>
            </a:r>
            <a:r>
              <a:rPr lang="cs-CZ" sz="2200" b="1" i="1" dirty="0" smtClean="0"/>
              <a:t>založení</a:t>
            </a:r>
            <a:r>
              <a:rPr lang="cs-CZ" sz="2200" dirty="0" smtClean="0"/>
              <a:t> českých zemských </a:t>
            </a:r>
            <a:r>
              <a:rPr lang="cs-CZ" sz="2200" dirty="0" err="1" smtClean="0"/>
              <a:t>desk</a:t>
            </a:r>
            <a:r>
              <a:rPr lang="cs-CZ" sz="2200" dirty="0" smtClean="0"/>
              <a:t>, došlo někdy mezi lety </a:t>
            </a:r>
            <a:r>
              <a:rPr lang="cs-CZ" sz="2200" b="1" i="1" dirty="0" smtClean="0"/>
              <a:t>1260 - 1278</a:t>
            </a:r>
            <a:r>
              <a:rPr lang="cs-CZ" sz="2200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cs-CZ" sz="2200" dirty="0" smtClean="0"/>
              <a:t> Desky byly vedeny u </a:t>
            </a:r>
            <a:r>
              <a:rPr lang="cs-CZ" sz="2200" b="1" i="1" dirty="0" smtClean="0"/>
              <a:t>Zemského soudu </a:t>
            </a:r>
            <a:r>
              <a:rPr lang="cs-CZ" sz="2200" dirty="0" smtClean="0"/>
              <a:t>a zabývaly se výhradně šlechtickým vlastnictvím. </a:t>
            </a:r>
          </a:p>
          <a:p>
            <a:pPr>
              <a:buFont typeface="Wingdings" pitchFamily="2" charset="2"/>
              <a:buChar char="§"/>
            </a:pPr>
            <a:r>
              <a:rPr lang="cs-CZ" sz="2200" dirty="0" smtClean="0"/>
              <a:t> Zápisem majetku do zemských </a:t>
            </a:r>
            <a:r>
              <a:rPr lang="cs-CZ" sz="2200" dirty="0" err="1" smtClean="0"/>
              <a:t>desk</a:t>
            </a:r>
            <a:r>
              <a:rPr lang="cs-CZ" sz="2200" dirty="0" smtClean="0"/>
              <a:t> se majetek stával </a:t>
            </a:r>
            <a:br>
              <a:rPr lang="cs-CZ" sz="2200" dirty="0" smtClean="0"/>
            </a:br>
            <a:r>
              <a:rPr lang="cs-CZ" sz="2200" b="1" i="1" dirty="0" smtClean="0"/>
              <a:t>dědičným majetkem rodu</a:t>
            </a:r>
            <a:r>
              <a:rPr lang="cs-CZ" sz="2200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cs-CZ" sz="2200" dirty="0" smtClean="0"/>
              <a:t> V deskách zemských byla však také zapisována veškerá </a:t>
            </a:r>
            <a:br>
              <a:rPr lang="cs-CZ" sz="2200" dirty="0" smtClean="0"/>
            </a:br>
            <a:r>
              <a:rPr lang="cs-CZ" sz="2200" b="1" i="1" dirty="0" smtClean="0"/>
              <a:t>ustanovení zemských sněmů </a:t>
            </a:r>
            <a:r>
              <a:rPr lang="cs-CZ" sz="2200" dirty="0" smtClean="0"/>
              <a:t>– tedy vlastně tehdejších zákonů.</a:t>
            </a:r>
          </a:p>
          <a:p>
            <a:pPr>
              <a:buFont typeface="Wingdings" pitchFamily="2" charset="2"/>
              <a:buChar char="§"/>
            </a:pPr>
            <a:r>
              <a:rPr lang="cs-CZ" sz="2200" dirty="0" smtClean="0"/>
              <a:t> Byly původně psány </a:t>
            </a:r>
            <a:r>
              <a:rPr lang="cs-CZ" sz="2200" b="1" i="1" dirty="0" smtClean="0"/>
              <a:t>latinsky</a:t>
            </a:r>
            <a:r>
              <a:rPr lang="cs-CZ" sz="2200" dirty="0" smtClean="0"/>
              <a:t>, od r. 1495 až do třicetileté války povinně </a:t>
            </a:r>
            <a:r>
              <a:rPr lang="cs-CZ" sz="2200" b="1" i="1" dirty="0" smtClean="0"/>
              <a:t>česky</a:t>
            </a:r>
            <a:r>
              <a:rPr lang="cs-CZ" sz="2200" dirty="0" smtClean="0"/>
              <a:t>, poté začíná převládat </a:t>
            </a:r>
            <a:r>
              <a:rPr lang="cs-CZ" sz="2200" b="1" i="1" dirty="0" smtClean="0"/>
              <a:t>němčina</a:t>
            </a:r>
            <a:r>
              <a:rPr lang="cs-CZ" sz="2200" dirty="0" smtClean="0"/>
              <a:t>.</a:t>
            </a:r>
          </a:p>
          <a:p>
            <a:r>
              <a:rPr lang="cs-CZ" sz="2200" dirty="0" smtClean="0"/>
              <a:t> </a:t>
            </a:r>
          </a:p>
          <a:p>
            <a:r>
              <a:rPr lang="cs-CZ" sz="2200" dirty="0" smtClean="0"/>
              <a:t>Roku 1541 došlo k požáru Pražského hradu a Malé Strany, a české zemské desky byly zcela zničeny. Dochoval se pouze jediný svazek z let 1316 - 1324.</a:t>
            </a:r>
          </a:p>
          <a:p>
            <a:endParaRPr lang="cs-CZ" sz="2200" dirty="0" smtClean="0"/>
          </a:p>
          <a:p>
            <a:r>
              <a:rPr lang="cs-CZ" sz="2200" dirty="0" smtClean="0"/>
              <a:t>Samostatně vedly své zemské desky i Morava, Opavsko, </a:t>
            </a:r>
            <a:r>
              <a:rPr lang="cs-CZ" sz="2200" dirty="0" err="1" smtClean="0"/>
              <a:t>Krnovsko</a:t>
            </a:r>
            <a:r>
              <a:rPr lang="cs-CZ" sz="2200" dirty="0" smtClean="0"/>
              <a:t>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 err="1" smtClean="0"/>
              <a:t>Těšínsko</a:t>
            </a:r>
            <a:r>
              <a:rPr lang="cs-CZ" sz="2200" dirty="0" smtClean="0"/>
              <a:t>. Na rozdíl od českých zemských </a:t>
            </a:r>
            <a:r>
              <a:rPr lang="cs-CZ" sz="2200" dirty="0" err="1" smtClean="0"/>
              <a:t>desk</a:t>
            </a:r>
            <a:r>
              <a:rPr lang="cs-CZ" sz="2200" dirty="0" smtClean="0"/>
              <a:t> se zachovaly kompletní.</a:t>
            </a:r>
          </a:p>
          <a:p>
            <a:pPr>
              <a:buFont typeface="Wingdings" pitchFamily="2" charset="2"/>
              <a:buChar char="§"/>
            </a:pPr>
            <a:endParaRPr lang="cs-CZ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29058" y="635795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2"/>
              </a:rPr>
              <a:t>http://upload.wikimedia.org/wikipedia/commons/8/89/Desky_zemske_kniha.jpg</a:t>
            </a:r>
            <a:endParaRPr lang="cs-CZ" sz="1000" dirty="0" smtClean="0"/>
          </a:p>
          <a:p>
            <a:endParaRPr lang="cs-CZ" sz="1000" dirty="0"/>
          </a:p>
        </p:txBody>
      </p:sp>
      <p:pic>
        <p:nvPicPr>
          <p:cNvPr id="6148" name="Picture 4" descr="http://www.paleografie.org/admin/img/multimedia/1107061055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642919"/>
            <a:ext cx="5748765" cy="357190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357158" y="4357694"/>
            <a:ext cx="26432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4"/>
              </a:rPr>
              <a:t>http://www.paleografie.</a:t>
            </a:r>
            <a:r>
              <a:rPr lang="cs-CZ" sz="1000" dirty="0" err="1" smtClean="0">
                <a:hlinkClick r:id="rId4"/>
              </a:rPr>
              <a:t>org</a:t>
            </a:r>
            <a:r>
              <a:rPr lang="cs-CZ" sz="1000" dirty="0" smtClean="0">
                <a:hlinkClick r:id="rId4"/>
              </a:rPr>
              <a:t>/</a:t>
            </a:r>
            <a:r>
              <a:rPr lang="cs-CZ" sz="1000" dirty="0" err="1" smtClean="0">
                <a:hlinkClick r:id="rId4"/>
              </a:rPr>
              <a:t>admin</a:t>
            </a:r>
            <a:r>
              <a:rPr lang="cs-CZ" sz="1000" dirty="0" smtClean="0">
                <a:hlinkClick r:id="rId4"/>
              </a:rPr>
              <a:t>/</a:t>
            </a:r>
            <a:r>
              <a:rPr lang="cs-CZ" sz="1000" dirty="0" err="1" smtClean="0">
                <a:hlinkClick r:id="rId4"/>
              </a:rPr>
              <a:t>img</a:t>
            </a:r>
            <a:r>
              <a:rPr lang="cs-CZ" sz="1000" dirty="0" smtClean="0">
                <a:hlinkClick r:id="rId4"/>
              </a:rPr>
              <a:t>/multimedia/110706105531.jpg</a:t>
            </a:r>
            <a:endParaRPr lang="cs-CZ" sz="1000" dirty="0" smtClean="0"/>
          </a:p>
          <a:p>
            <a:endParaRPr lang="cs-CZ" sz="1000" dirty="0"/>
          </a:p>
        </p:txBody>
      </p:sp>
      <p:pic>
        <p:nvPicPr>
          <p:cNvPr id="6146" name="Picture 2" descr="http://upload.wikimedia.org/wikipedia/commons/8/89/Desky_zemske_knih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45714" y="3571876"/>
            <a:ext cx="4845848" cy="26431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0034" y="500042"/>
            <a:ext cx="828680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Rozdělení </a:t>
            </a:r>
            <a:r>
              <a:rPr lang="cs-CZ" sz="2200" b="1" dirty="0" err="1" smtClean="0"/>
              <a:t>desk</a:t>
            </a:r>
            <a:endParaRPr lang="cs-CZ" sz="2200" b="1" dirty="0" smtClean="0"/>
          </a:p>
          <a:p>
            <a:endParaRPr lang="cs-CZ" sz="2200" b="1" dirty="0" smtClean="0"/>
          </a:p>
          <a:p>
            <a:pPr>
              <a:buFont typeface="Wingdings" pitchFamily="2" charset="2"/>
              <a:buChar char="§"/>
            </a:pPr>
            <a:r>
              <a:rPr lang="cs-CZ" sz="2200" b="1" dirty="0" smtClean="0"/>
              <a:t> desky </a:t>
            </a:r>
            <a:r>
              <a:rPr lang="cs-CZ" sz="2200" b="1" dirty="0" err="1" smtClean="0"/>
              <a:t>půhonné</a:t>
            </a:r>
            <a:r>
              <a:rPr lang="cs-CZ" sz="2200" dirty="0" smtClean="0"/>
              <a:t>  - evidovaly </a:t>
            </a:r>
            <a:r>
              <a:rPr lang="cs-CZ" sz="2200" dirty="0" err="1" smtClean="0"/>
              <a:t>půhony</a:t>
            </a:r>
            <a:r>
              <a:rPr lang="cs-CZ" sz="2200" dirty="0" smtClean="0"/>
              <a:t>, tedy popohnání před soud.</a:t>
            </a:r>
          </a:p>
          <a:p>
            <a:endParaRPr lang="cs-CZ" sz="2200" b="1" dirty="0" smtClean="0"/>
          </a:p>
          <a:p>
            <a:pPr>
              <a:buFont typeface="Wingdings" pitchFamily="2" charset="2"/>
              <a:buChar char="§"/>
            </a:pPr>
            <a:r>
              <a:rPr lang="cs-CZ" sz="2200" b="1" dirty="0" smtClean="0"/>
              <a:t> desky trhové</a:t>
            </a:r>
            <a:r>
              <a:rPr lang="cs-CZ" sz="2200" dirty="0" smtClean="0"/>
              <a:t>  -  evidovaly změny v držbě nemovitostí (prodej, koupě).</a:t>
            </a:r>
          </a:p>
          <a:p>
            <a:endParaRPr lang="cs-CZ" sz="2200" dirty="0" smtClean="0"/>
          </a:p>
          <a:p>
            <a:r>
              <a:rPr lang="cs-CZ" sz="2200" dirty="0" smtClean="0"/>
              <a:t>V době vlády Karla IV. pak byly založeny</a:t>
            </a:r>
          </a:p>
          <a:p>
            <a:pPr>
              <a:buFont typeface="Wingdings" pitchFamily="2" charset="2"/>
              <a:buChar char="§"/>
            </a:pPr>
            <a:r>
              <a:rPr lang="cs-CZ" sz="2200" b="1" dirty="0" smtClean="0"/>
              <a:t> desky zápisné</a:t>
            </a:r>
            <a:r>
              <a:rPr lang="cs-CZ" sz="2200" dirty="0" smtClean="0"/>
              <a:t>  - evidovaly dluhy. </a:t>
            </a:r>
          </a:p>
          <a:p>
            <a:endParaRPr lang="cs-CZ" sz="2200" dirty="0" smtClean="0"/>
          </a:p>
          <a:p>
            <a:r>
              <a:rPr lang="cs-CZ" sz="2200" dirty="0" smtClean="0"/>
              <a:t>V době vznikání stavovského státu přibyly ve druhé polovině 15. století</a:t>
            </a:r>
          </a:p>
          <a:p>
            <a:pPr>
              <a:buFont typeface="Wingdings" pitchFamily="2" charset="2"/>
              <a:buChar char="§"/>
            </a:pPr>
            <a:r>
              <a:rPr lang="cs-CZ" sz="2200" b="1" dirty="0" smtClean="0"/>
              <a:t> desky památné</a:t>
            </a:r>
            <a:r>
              <a:rPr lang="cs-CZ" sz="2200" dirty="0" smtClean="0"/>
              <a:t>  - evidovaly rozsudky zemského soudu a usnesení zemského sněmu.</a:t>
            </a:r>
          </a:p>
          <a:p>
            <a:pPr>
              <a:buFont typeface="Wingdings" pitchFamily="2" charset="2"/>
              <a:buChar char="§"/>
            </a:pPr>
            <a:endParaRPr lang="cs-CZ" sz="2200" dirty="0" smtClean="0"/>
          </a:p>
          <a:p>
            <a:endParaRPr lang="cs-CZ" sz="2200" dirty="0" smtClean="0"/>
          </a:p>
          <a:p>
            <a:r>
              <a:rPr lang="cs-CZ" sz="2200" dirty="0" smtClean="0"/>
              <a:t>Zemské desky zahrnují téměř 2000 svazků a jsou </a:t>
            </a:r>
            <a:r>
              <a:rPr lang="cs-CZ" sz="2200" b="1" i="1" dirty="0" smtClean="0"/>
              <a:t>cenným zdrojem pro historiky</a:t>
            </a:r>
            <a:r>
              <a:rPr lang="cs-CZ" sz="2200" dirty="0" smtClean="0"/>
              <a:t>, podávají důležité informace o majetkových převodech, dědictvích a sporech.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71472" y="500042"/>
            <a:ext cx="407196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Evidovaly zemské desky veškerý majetek?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Evidovaly majetek všech poddaných?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Byly vedeny pouze u českého Zemského soudu?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Evidovaly desky pouze určité vlastnictví?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Můžeme si dnes vyhledat vlastnictví např. z doby </a:t>
            </a:r>
            <a:r>
              <a:rPr lang="cs-CZ" dirty="0" smtClean="0"/>
              <a:t>husitské v Čechách?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 jakých jazycích jsou zapsány?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00628" y="500042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 pouze nemovitosti, především půdu.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00628" y="135729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Pouze majetek šlechtický.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000628" y="214311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Zemské desky byly vedeny i na Moravě a ve slezských knížectvích.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000628" y="3214686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Byly v nich zapsána i důležitá usnesení Zemských sněmů.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000628" y="4071942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Ne, z českých </a:t>
            </a:r>
            <a:r>
              <a:rPr lang="cs-CZ" dirty="0" err="1" smtClean="0"/>
              <a:t>desk</a:t>
            </a:r>
            <a:r>
              <a:rPr lang="cs-CZ" dirty="0" smtClean="0"/>
              <a:t> se dochovaly pouze </a:t>
            </a:r>
            <a:r>
              <a:rPr lang="cs-CZ" dirty="0" smtClean="0"/>
              <a:t>zápisy z let </a:t>
            </a:r>
            <a:r>
              <a:rPr lang="cs-CZ" dirty="0" smtClean="0"/>
              <a:t>1316 – 1324.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000628" y="485776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Latinsky, česky </a:t>
            </a:r>
            <a:r>
              <a:rPr lang="cs-CZ" smtClean="0"/>
              <a:t>a </a:t>
            </a:r>
            <a:r>
              <a:rPr lang="cs-CZ" smtClean="0"/>
              <a:t>německy.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334</Words>
  <Application>Microsoft Office PowerPoint</Application>
  <PresentationFormat>Předvádění na obrazovce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Zemské desky</dc:title>
  <dc:creator>win7</dc:creator>
  <cp:lastModifiedBy>win7</cp:lastModifiedBy>
  <cp:revision>37</cp:revision>
  <dcterms:created xsi:type="dcterms:W3CDTF">2013-12-26T19:31:39Z</dcterms:created>
  <dcterms:modified xsi:type="dcterms:W3CDTF">9999-04-03T19:12:08Z</dcterms:modified>
</cp:coreProperties>
</file>