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2" r:id="rId5"/>
    <p:sldId id="278" r:id="rId6"/>
    <p:sldId id="260" r:id="rId7"/>
    <p:sldId id="266" r:id="rId8"/>
    <p:sldId id="279" r:id="rId9"/>
    <p:sldId id="280" r:id="rId10"/>
    <p:sldId id="281" r:id="rId11"/>
    <p:sldId id="28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2084-F315-463A-9B83-7596A4B6CAA0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5107-1332-495E-AD2B-D4561E270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eologie.webzdarma.cz/Ceske_lokality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eologienadosah.cz/o-archeologii/metody/metody-vyzkum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aha.eu/jnp/cz/home/zivot_v_praze/budoucnost_historie/praha_historicka/archeologie/ve_vykopavkach_byl_objeven_i_hrob_psa.html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Vestonicka_venuse_edit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oubor:Karel_absolon.jpg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B%C3%BD%C4%8D%C3%AD_sk%C3%A1la.jp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Bronze_statue_of_a_bull_(Byci_skala)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cs.wikipedia.org/wiki/Soubor:Jind%C5%99ich_Wankel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Soubor:Sipka_Cave_Stramberk_CZ_0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Jeskyn%C4%9B_Pek%C3%A1rn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pf.ujep.cz/~velimskyt/pravek/02paleolit/pa5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6"/>
          <p:cNvCxnSpPr/>
          <p:nvPr/>
        </p:nvCxnSpPr>
        <p:spPr>
          <a:xfrm>
            <a:off x="785786" y="2643182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oup 38"/>
          <p:cNvGraphicFramePr>
            <a:graphicFrameLocks noGrp="1"/>
          </p:cNvGraphicFramePr>
          <p:nvPr/>
        </p:nvGraphicFramePr>
        <p:xfrm>
          <a:off x="785786" y="2857496"/>
          <a:ext cx="7667625" cy="2825434"/>
        </p:xfrm>
        <a:graphic>
          <a:graphicData uri="http://schemas.openxmlformats.org/drawingml/2006/table">
            <a:tbl>
              <a:tblPr/>
              <a:tblGrid>
                <a:gridCol w="2428892"/>
                <a:gridCol w="523873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Tematická oblast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Archeologie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Datum vytvoření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19. 5. 2013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Ročník 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5. ročník osmiletého nebo 1. ročník čtyřletého gymnázia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Stručný obsah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Student se seznámí se základní charakteristikou archeologie </a:t>
                      </a:r>
                      <a:b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</a:b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a ilustračně s nejslavnějšími archeologickými nálezy českého pravěku.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Způsob využití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Výklad je vhodné použít při výkladu o historických pramenech nebo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/>
                      </a:r>
                      <a:b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</a:b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rámci látky pravěku. 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Autor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Mgr. Michael Dvorský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Kód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VY_32_INOVACE_17_DDVR15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0" y="19288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Pomocné vědy historické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ojhrob, Dolní V&amp;ecaron;ston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215106" cy="4330677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642910" y="62150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3"/>
              </a:rPr>
              <a:t>http://www.archeologie.</a:t>
            </a:r>
            <a:r>
              <a:rPr lang="cs-CZ" sz="1000" dirty="0" err="1" smtClean="0">
                <a:hlinkClick r:id="rId3"/>
              </a:rPr>
              <a:t>webzdarma.cz</a:t>
            </a:r>
            <a:r>
              <a:rPr lang="cs-CZ" sz="1000" dirty="0" smtClean="0">
                <a:hlinkClick r:id="rId3"/>
              </a:rPr>
              <a:t>/</a:t>
            </a:r>
            <a:r>
              <a:rPr lang="cs-CZ" sz="1000" dirty="0" err="1" smtClean="0">
                <a:hlinkClick r:id="rId3"/>
              </a:rPr>
              <a:t>Ceske</a:t>
            </a:r>
            <a:r>
              <a:rPr lang="cs-CZ" sz="1000" dirty="0" smtClean="0">
                <a:hlinkClick r:id="rId3"/>
              </a:rPr>
              <a:t>_lokality.</a:t>
            </a:r>
            <a:r>
              <a:rPr lang="cs-CZ" sz="1000" dirty="0" err="1" smtClean="0">
                <a:hlinkClick r:id="rId3"/>
              </a:rPr>
              <a:t>html</a:t>
            </a:r>
            <a:endParaRPr lang="cs-CZ" sz="1000" smtClean="0"/>
          </a:p>
          <a:p>
            <a:endParaRPr lang="cs-CZ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488" y="28572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Trojhrob</a:t>
            </a:r>
            <a:r>
              <a:rPr lang="cs-CZ" b="1" dirty="0" smtClean="0"/>
              <a:t> z Dolních Věstonic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500034" y="714356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 srpnu 1986 byl  Bohuslavem Klímou objeven takzvaný věstonický </a:t>
            </a:r>
            <a:r>
              <a:rPr lang="cs-CZ" dirty="0" err="1" smtClean="0"/>
              <a:t>trojhrob</a:t>
            </a:r>
            <a:r>
              <a:rPr lang="cs-CZ" dirty="0" smtClean="0"/>
              <a:t> . </a:t>
            </a:r>
          </a:p>
          <a:p>
            <a:r>
              <a:rPr lang="cs-CZ" dirty="0" smtClean="0"/>
              <a:t>V tomto unikátním hrobu leželi tři jedinci v natažených polohách.</a:t>
            </a:r>
          </a:p>
          <a:p>
            <a:r>
              <a:rPr lang="cs-CZ" dirty="0" smtClean="0"/>
              <a:t>Význam tohoto zvláštního pohřbu nebyl zatím objasněn.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Největší objev Karla </a:t>
            </a:r>
            <a:r>
              <a:rPr lang="cs-CZ" dirty="0" err="1" smtClean="0"/>
              <a:t>Absolona</a:t>
            </a:r>
            <a:r>
              <a:rPr lang="cs-CZ" dirty="0" smtClean="0"/>
              <a:t> je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034" y="135729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Býčí skála získala svůj název podle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0034" y="228599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Důkazem osídlení </a:t>
            </a:r>
            <a:r>
              <a:rPr lang="cs-CZ" dirty="0" err="1" smtClean="0"/>
              <a:t>Štramberka</a:t>
            </a:r>
            <a:r>
              <a:rPr lang="cs-CZ" dirty="0" smtClean="0"/>
              <a:t> v paleolitu je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0034" y="314324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Jeskyně Pekárna se nachází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400050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 významným nálezům z Pekárny patří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0034" y="485776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Významným objevem Bohuslava Klímy </a:t>
            </a:r>
            <a:br>
              <a:rPr lang="cs-CZ" dirty="0" smtClean="0"/>
            </a:br>
            <a:r>
              <a:rPr lang="cs-CZ" dirty="0" smtClean="0"/>
              <a:t>z Dolních Věstonic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143504" y="428604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Věstonická venuše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3504" y="1357298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bronzové sošky býčka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143504" y="228599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nález čelisti dítěte neandertálce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143504" y="314324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Moravském krasu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72034" y="400050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koňská žebra s rytinami koní a bizonů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143472" y="485776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záhadný </a:t>
            </a:r>
            <a:r>
              <a:rPr lang="cs-CZ" dirty="0" err="1" smtClean="0"/>
              <a:t>trojhrob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785794"/>
            <a:ext cx="764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Archeologie</a:t>
            </a:r>
            <a:r>
              <a:rPr lang="cs-CZ" sz="2400" dirty="0" smtClean="0"/>
              <a:t> (z řečtiny: </a:t>
            </a:r>
            <a:r>
              <a:rPr lang="el-GR" sz="2400" dirty="0" smtClean="0"/>
              <a:t>αρχαίος (</a:t>
            </a:r>
            <a:r>
              <a:rPr lang="cs-CZ" sz="2400" i="1" dirty="0" err="1" smtClean="0"/>
              <a:t>archaios</a:t>
            </a:r>
            <a:r>
              <a:rPr lang="cs-CZ" sz="2400" dirty="0" smtClean="0"/>
              <a:t>) = starý, </a:t>
            </a:r>
          </a:p>
          <a:p>
            <a:r>
              <a:rPr lang="el-GR" sz="2400" dirty="0" smtClean="0"/>
              <a:t>λόγος (</a:t>
            </a:r>
            <a:r>
              <a:rPr lang="cs-CZ" sz="2400" i="1" dirty="0" smtClean="0"/>
              <a:t>logos</a:t>
            </a:r>
            <a:r>
              <a:rPr lang="cs-CZ" sz="2400" dirty="0" smtClean="0"/>
              <a:t>) = slovo, řeč)</a:t>
            </a:r>
          </a:p>
          <a:p>
            <a:r>
              <a:rPr lang="cs-CZ" sz="2400" dirty="0" smtClean="0"/>
              <a:t>je věda studující minulost prostřednictvím archeologických pramenů, tj. zachovaných lidských výtvorů a jiných předmětů, ovlivněných člověkem jako např. architektury, tělesných ostatků apod. </a:t>
            </a:r>
          </a:p>
          <a:p>
            <a:endParaRPr lang="cs-CZ" sz="2400" dirty="0" smtClean="0"/>
          </a:p>
          <a:p>
            <a:r>
              <a:rPr lang="cs-CZ" sz="2400" dirty="0" smtClean="0"/>
              <a:t>Zabývá </a:t>
            </a:r>
            <a:r>
              <a:rPr lang="cs-CZ" sz="2400" dirty="0" smtClean="0"/>
              <a:t>se materiální kulturou. </a:t>
            </a:r>
          </a:p>
          <a:p>
            <a:endParaRPr lang="cs-CZ" sz="2400" dirty="0" smtClean="0"/>
          </a:p>
          <a:p>
            <a:r>
              <a:rPr lang="cs-CZ" sz="2400" dirty="0" smtClean="0"/>
              <a:t>Cílem </a:t>
            </a:r>
            <a:r>
              <a:rPr lang="cs-CZ" sz="2400" dirty="0" smtClean="0"/>
              <a:t>archeologie je poznat minulé události lidských společenství a jejich kulturu. </a:t>
            </a:r>
          </a:p>
          <a:p>
            <a:r>
              <a:rPr lang="cs-CZ" sz="2400" dirty="0" smtClean="0"/>
              <a:t>Patří k těm vědním disciplínám, které jsou schopné interpretovat minulost lidstva z doby před používáním písma.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500043"/>
            <a:ext cx="7929618" cy="285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Archeologie se snaží zakládat prameny dvojím způsobem.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Postup tzv. destruktivního archeologického výzkumu, tj. ohledání místa, provedení vykopávek, analýza nálezu, syntéza poznatků a následné vyvození závěru (interpretace).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Postup tzv. nedestruktivní archeologie, kdy zpravidla nedochází </a:t>
            </a:r>
            <a:br>
              <a:rPr lang="cs-CZ" sz="2000" dirty="0" smtClean="0"/>
            </a:br>
            <a:r>
              <a:rPr lang="cs-CZ" sz="2000" dirty="0" smtClean="0"/>
              <a:t>k porušení terénu. </a:t>
            </a:r>
          </a:p>
          <a:p>
            <a:pPr marL="342900" indent="-342900"/>
            <a:r>
              <a:rPr lang="cs-CZ" sz="2000" dirty="0" smtClean="0"/>
              <a:t>	Využívá se například leteckého snímkování při hledání antropogenního (člověkem ovlivněného) reliéfu krajiny, nebo specializovaných detektorů. </a:t>
            </a:r>
            <a:endParaRPr lang="cs-CZ" sz="2000" dirty="0"/>
          </a:p>
        </p:txBody>
      </p:sp>
      <p:pic>
        <p:nvPicPr>
          <p:cNvPr id="19458" name="Picture 2" descr="http://www.archeologienadosah.cz/sites/default/files/letecky_snim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929066"/>
            <a:ext cx="3857652" cy="2537524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85786" y="661177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hlinkClick r:id="rId3"/>
              </a:rPr>
              <a:t>http://www.</a:t>
            </a:r>
            <a:r>
              <a:rPr lang="cs-CZ" sz="800" dirty="0" err="1" smtClean="0">
                <a:hlinkClick r:id="rId3"/>
              </a:rPr>
              <a:t>archeologienadosah.cz</a:t>
            </a:r>
            <a:r>
              <a:rPr lang="cs-CZ" sz="800" dirty="0" smtClean="0">
                <a:hlinkClick r:id="rId3"/>
              </a:rPr>
              <a:t>/o-archeologii/metody/metody-</a:t>
            </a:r>
            <a:r>
              <a:rPr lang="cs-CZ" sz="800" dirty="0" err="1" smtClean="0">
                <a:hlinkClick r:id="rId3"/>
              </a:rPr>
              <a:t>vyzkumu</a:t>
            </a:r>
            <a:endParaRPr lang="cs-CZ" sz="800" dirty="0" smtClean="0"/>
          </a:p>
          <a:p>
            <a:endParaRPr lang="cs-CZ" sz="800" dirty="0"/>
          </a:p>
        </p:txBody>
      </p:sp>
      <p:pic>
        <p:nvPicPr>
          <p:cNvPr id="19460" name="Picture 4" descr="http://www.praha.eu/public/cd/5/0/130064_4_archeologie_cerny_most_cha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357694"/>
            <a:ext cx="2857520" cy="214851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500562" y="6519446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hlinkClick r:id="rId5"/>
              </a:rPr>
              <a:t>http://www.</a:t>
            </a:r>
            <a:r>
              <a:rPr lang="cs-CZ" sz="800" dirty="0" err="1" smtClean="0">
                <a:hlinkClick r:id="rId5"/>
              </a:rPr>
              <a:t>praha.eu</a:t>
            </a:r>
            <a:r>
              <a:rPr lang="cs-CZ" sz="800" dirty="0" smtClean="0">
                <a:hlinkClick r:id="rId5"/>
              </a:rPr>
              <a:t>/</a:t>
            </a:r>
            <a:r>
              <a:rPr lang="cs-CZ" sz="800" dirty="0" err="1" smtClean="0">
                <a:hlinkClick r:id="rId5"/>
              </a:rPr>
              <a:t>jnp</a:t>
            </a:r>
            <a:r>
              <a:rPr lang="cs-CZ" sz="800" dirty="0" smtClean="0">
                <a:hlinkClick r:id="rId5"/>
              </a:rPr>
              <a:t>/</a:t>
            </a:r>
            <a:r>
              <a:rPr lang="cs-CZ" sz="800" dirty="0" err="1" smtClean="0">
                <a:hlinkClick r:id="rId5"/>
              </a:rPr>
              <a:t>cz</a:t>
            </a:r>
            <a:r>
              <a:rPr lang="cs-CZ" sz="800" dirty="0" smtClean="0">
                <a:hlinkClick r:id="rId5"/>
              </a:rPr>
              <a:t>/</a:t>
            </a:r>
            <a:r>
              <a:rPr lang="cs-CZ" sz="800" dirty="0" err="1" smtClean="0">
                <a:hlinkClick r:id="rId5"/>
              </a:rPr>
              <a:t>home</a:t>
            </a:r>
            <a:r>
              <a:rPr lang="cs-CZ" sz="800" dirty="0" smtClean="0">
                <a:hlinkClick r:id="rId5"/>
              </a:rPr>
              <a:t>/</a:t>
            </a:r>
            <a:r>
              <a:rPr lang="cs-CZ" sz="800" dirty="0" err="1" smtClean="0">
                <a:hlinkClick r:id="rId5"/>
              </a:rPr>
              <a:t>zivot</a:t>
            </a:r>
            <a:r>
              <a:rPr lang="cs-CZ" sz="800" dirty="0" smtClean="0">
                <a:hlinkClick r:id="rId5"/>
              </a:rPr>
              <a:t>_v_</a:t>
            </a:r>
            <a:r>
              <a:rPr lang="cs-CZ" sz="800" dirty="0" err="1" smtClean="0">
                <a:hlinkClick r:id="rId5"/>
              </a:rPr>
              <a:t>praze</a:t>
            </a:r>
            <a:r>
              <a:rPr lang="cs-CZ" sz="800" dirty="0" smtClean="0">
                <a:hlinkClick r:id="rId5"/>
              </a:rPr>
              <a:t>/budoucnost_historie/</a:t>
            </a:r>
            <a:r>
              <a:rPr lang="cs-CZ" sz="800" dirty="0" err="1" smtClean="0">
                <a:hlinkClick r:id="rId5"/>
              </a:rPr>
              <a:t>praha</a:t>
            </a:r>
            <a:r>
              <a:rPr lang="cs-CZ" sz="800" dirty="0" smtClean="0">
                <a:hlinkClick r:id="rId5"/>
              </a:rPr>
              <a:t>_</a:t>
            </a:r>
            <a:r>
              <a:rPr lang="cs-CZ" sz="800" dirty="0" err="1" smtClean="0">
                <a:hlinkClick r:id="rId5"/>
              </a:rPr>
              <a:t>historicka</a:t>
            </a:r>
            <a:r>
              <a:rPr lang="cs-CZ" sz="800" dirty="0" smtClean="0">
                <a:hlinkClick r:id="rId5"/>
              </a:rPr>
              <a:t>/archeologie/ve_</a:t>
            </a:r>
            <a:r>
              <a:rPr lang="cs-CZ" sz="800" dirty="0" err="1" smtClean="0">
                <a:hlinkClick r:id="rId5"/>
              </a:rPr>
              <a:t>vykopavkach</a:t>
            </a:r>
            <a:r>
              <a:rPr lang="cs-CZ" sz="800" dirty="0" smtClean="0">
                <a:hlinkClick r:id="rId5"/>
              </a:rPr>
              <a:t>_byl_objeven_i_hrob_psa.</a:t>
            </a:r>
            <a:r>
              <a:rPr lang="cs-CZ" sz="800" dirty="0" err="1" smtClean="0">
                <a:hlinkClick r:id="rId5"/>
              </a:rPr>
              <a:t>html</a:t>
            </a:r>
            <a:endParaRPr lang="cs-CZ" sz="800" dirty="0" smtClean="0"/>
          </a:p>
          <a:p>
            <a:endParaRPr lang="cs-CZ" sz="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1538" y="385762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Destruktivní metoda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00562" y="350043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Letecké snímkování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1538" y="92867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Zkoumáním jaké kultury se zabývá archeologie?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1538" y="1428736"/>
            <a:ext cx="37862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Zabývá se materiální kulturou.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71538" y="2143116"/>
            <a:ext cx="5615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Co znamená tzv. destruktivní archeologický výzkum?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1071538" y="2714620"/>
            <a:ext cx="5367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Především ohledání místa a provedení vykopávek.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1071538" y="3357562"/>
            <a:ext cx="4822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Co znamená tzv. nedestruktivní archeologie?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1071538" y="3929066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Postupy, kdy zpravidla nedochází k porušení terénu.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0716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Významné nálezy české archeologie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Vestonicka venuse 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2924175" cy="5715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71472" y="6286520"/>
            <a:ext cx="250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http://cs.wikipedia.org/wiki/Soubor:Vestonicka_venuse_edit.jpg</a:t>
            </a:r>
            <a:endParaRPr lang="cs-CZ" sz="1000" dirty="0" smtClean="0"/>
          </a:p>
          <a:p>
            <a:endParaRPr lang="cs-CZ" sz="1000" dirty="0"/>
          </a:p>
        </p:txBody>
      </p:sp>
      <p:pic>
        <p:nvPicPr>
          <p:cNvPr id="3076" name="Picture 4" descr="Soubor:Karel absol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71678"/>
            <a:ext cx="2533650" cy="3810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643702" y="6000768"/>
            <a:ext cx="178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5"/>
              </a:rPr>
              <a:t>http://cs.wikipedia.org/wiki/Soubor:Karel_absolon.jpg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86512" y="17144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Karel </a:t>
            </a:r>
            <a:r>
              <a:rPr lang="cs-CZ" dirty="0" err="1" smtClean="0"/>
              <a:t>Absolon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86182" y="428604"/>
            <a:ext cx="2143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Věstonická venuše</a:t>
            </a:r>
            <a:r>
              <a:rPr lang="cs-CZ" dirty="0" smtClean="0"/>
              <a:t> je keramická soška nahé </a:t>
            </a:r>
            <a:r>
              <a:rPr lang="cs-CZ" dirty="0" smtClean="0"/>
              <a:t>ženy, </a:t>
            </a:r>
            <a:r>
              <a:rPr lang="cs-CZ" dirty="0" smtClean="0"/>
              <a:t>vyrobená z pálené </a:t>
            </a:r>
            <a:r>
              <a:rPr lang="cs-CZ" dirty="0" smtClean="0"/>
              <a:t>hlíny, </a:t>
            </a:r>
            <a:r>
              <a:rPr lang="cs-CZ" dirty="0" smtClean="0"/>
              <a:t>pocházející z mladého paleolitu a datovaná do období 29 000 – 25 000 př. n. l.</a:t>
            </a:r>
          </a:p>
          <a:p>
            <a:r>
              <a:rPr lang="cs-CZ" dirty="0" smtClean="0"/>
              <a:t>Soška byla nalezena r. 1925 v pravěkém nalezišti mezi Dolními Věstonicemi a </a:t>
            </a:r>
            <a:r>
              <a:rPr lang="cs-CZ" dirty="0" err="1" smtClean="0"/>
              <a:t>Pavlovem</a:t>
            </a:r>
            <a:r>
              <a:rPr lang="cs-CZ" dirty="0" smtClean="0"/>
              <a:t> týmem Karla </a:t>
            </a:r>
            <a:r>
              <a:rPr lang="cs-CZ" dirty="0" err="1" smtClean="0"/>
              <a:t>Absolona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Bý&amp;ccaron;í ská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86148" cy="4381531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5857892"/>
            <a:ext cx="3500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http://cs.wikipedia.org/wiki/Soubor:B%C3%BD%C4%8D%C3%AD_sk%C3%A1la.jpg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00496" y="21429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Býčí skála v Moravském krasu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5500702"/>
            <a:ext cx="3571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hlinkClick r:id="rId4"/>
              </a:rPr>
              <a:t>http://cs.wikipedia.org/wiki/Soubor:Jind%C5%99ich_Wankel.jpg</a:t>
            </a:r>
            <a:endParaRPr lang="cs-CZ" sz="1000" dirty="0" smtClean="0"/>
          </a:p>
          <a:p>
            <a:endParaRPr lang="cs-CZ" sz="1000" dirty="0"/>
          </a:p>
        </p:txBody>
      </p:sp>
      <p:pic>
        <p:nvPicPr>
          <p:cNvPr id="1030" name="Picture 6" descr="Soubor:Bronze statue of a bull (Byci skala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572008"/>
            <a:ext cx="3002808" cy="2000621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6315014"/>
            <a:ext cx="27860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hlinkClick r:id="rId6"/>
              </a:rPr>
              <a:t>http://cs.wikipedia.org/wiki/Soubor:Bronze_statue_of_a_bull_%28Byci_skala%29.JPG</a:t>
            </a:r>
            <a:endParaRPr lang="cs-CZ" sz="1000" dirty="0" smtClean="0"/>
          </a:p>
          <a:p>
            <a:endParaRPr lang="cs-CZ" sz="1000" dirty="0"/>
          </a:p>
        </p:txBody>
      </p:sp>
      <p:pic>
        <p:nvPicPr>
          <p:cNvPr id="1028" name="Picture 4" descr="Soubor:Jind&amp;rcaron;ich Wanke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071810"/>
            <a:ext cx="2420524" cy="307181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3643306" y="785795"/>
            <a:ext cx="5214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Od roku 1867 prováděl v jeskyni vykopávky Jindřich </a:t>
            </a:r>
            <a:r>
              <a:rPr lang="cs-CZ" dirty="0" err="1" smtClean="0"/>
              <a:t>Wankel</a:t>
            </a:r>
            <a:r>
              <a:rPr lang="cs-CZ" dirty="0" smtClean="0"/>
              <a:t>, který zde objevil sídliště z doby paleolitu. Tyto objevy pak byly korunovány nálezem sošky bronzového býčka o dva roky později.</a:t>
            </a:r>
            <a:r>
              <a:rPr lang="cs-CZ" baseline="30000" dirty="0" smtClean="0"/>
              <a:t> </a:t>
            </a:r>
          </a:p>
          <a:p>
            <a:r>
              <a:rPr lang="cs-CZ" dirty="0" smtClean="0"/>
              <a:t>V dalších letech pak učinil doktor </a:t>
            </a:r>
            <a:r>
              <a:rPr lang="cs-CZ" dirty="0" err="1" smtClean="0"/>
              <a:t>Wankel</a:t>
            </a:r>
            <a:r>
              <a:rPr lang="cs-CZ" dirty="0" smtClean="0"/>
              <a:t> nález </a:t>
            </a:r>
            <a:r>
              <a:rPr lang="cs-CZ" i="1" dirty="0" smtClean="0"/>
              <a:t>Halštatského pohřbu</a:t>
            </a:r>
            <a:r>
              <a:rPr lang="cs-CZ" dirty="0" smtClean="0"/>
              <a:t>, který ve své velkoleposti neměl u nás obdoby a který dodnes poutá pozornost.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143504" y="3500438"/>
            <a:ext cx="165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Jindřich </a:t>
            </a:r>
            <a:r>
              <a:rPr lang="cs-CZ" dirty="0" err="1" smtClean="0"/>
              <a:t>Wankel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Čelist neandrtál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810"/>
            <a:ext cx="3810000" cy="32004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072066" y="571480"/>
            <a:ext cx="3714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Šipka</a:t>
            </a:r>
            <a:r>
              <a:rPr lang="cs-CZ" dirty="0" smtClean="0"/>
              <a:t> je krasová jeskyně na severní Moravě poblíž </a:t>
            </a:r>
            <a:r>
              <a:rPr lang="cs-CZ" dirty="0" err="1" smtClean="0"/>
              <a:t>Štramberka</a:t>
            </a:r>
            <a:r>
              <a:rPr lang="cs-CZ" dirty="0" smtClean="0"/>
              <a:t>. </a:t>
            </a:r>
          </a:p>
          <a:p>
            <a:r>
              <a:rPr lang="cs-CZ" dirty="0" smtClean="0"/>
              <a:t>Roku 1880 se proslavila tím, že v ní tehdejší profesor na novojičínském gymnáziu Karel Jaroslav Maška, který zde dělal průzkum, objevil čelist neandertálského dítěte.</a:t>
            </a:r>
            <a:endParaRPr lang="cs-CZ" dirty="0"/>
          </a:p>
        </p:txBody>
      </p:sp>
      <p:pic>
        <p:nvPicPr>
          <p:cNvPr id="37890" name="Picture 2" descr="Soubor:Sipka Cave Stramberk CZ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393437" cy="585791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714876" y="6357958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hlinkClick r:id="rId4"/>
              </a:rPr>
              <a:t>http://cs.wikipedia.org/wiki/Soubor:Sipka_Cave_Stramberk_CZ_01.JPG</a:t>
            </a:r>
            <a:endParaRPr lang="cs-CZ" sz="1000" dirty="0" smtClean="0"/>
          </a:p>
          <a:p>
            <a:endParaRPr lang="cs-CZ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bor:Jeskyn&amp;ecaron; Peká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5000660" cy="375049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571472" y="63579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3"/>
              </a:rPr>
              <a:t>http://cs.wikipedia.org/wiki/Soubor:Jeskyn%C4%9B_Pek%C3%A1rna.jpg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00826" y="357166"/>
            <a:ext cx="23574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Jeskyně Pekárna </a:t>
            </a:r>
            <a:br>
              <a:rPr lang="cs-CZ" b="1" dirty="0" smtClean="0"/>
            </a:br>
            <a:r>
              <a:rPr lang="cs-CZ" b="1" dirty="0" smtClean="0"/>
              <a:t>v Moravském krasu</a:t>
            </a:r>
          </a:p>
          <a:p>
            <a:endParaRPr lang="cs-CZ" dirty="0" smtClean="0"/>
          </a:p>
          <a:p>
            <a:r>
              <a:rPr lang="cs-CZ" dirty="0" smtClean="0"/>
              <a:t>Jeskyně je jedinečnou archeologickou lokalitou, která byla zkoumána řadou archeologů.</a:t>
            </a:r>
          </a:p>
          <a:p>
            <a:r>
              <a:rPr lang="cs-CZ" dirty="0" smtClean="0"/>
              <a:t>Výzkumy prokázaly osídlení od období paleolitu přes neolit, dobu bronzovou až po dobu halštatskou.</a:t>
            </a:r>
          </a:p>
          <a:p>
            <a:r>
              <a:rPr lang="cs-CZ" dirty="0" smtClean="0"/>
              <a:t>Z nálezů jsou známé zejména rytiny na koňských žebrech -  „Souboj bizonů“ </a:t>
            </a:r>
            <a:br>
              <a:rPr lang="cs-CZ" dirty="0" smtClean="0"/>
            </a:br>
            <a:r>
              <a:rPr lang="cs-CZ" dirty="0" smtClean="0"/>
              <a:t>a „Pasoucí se koně“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42910" y="614364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hlinkClick r:id="rId4"/>
              </a:rPr>
              <a:t>https://pf.ujep.cz/~velimskyt/pravek/02paleolit/pa55.jpg</a:t>
            </a:r>
            <a:endParaRPr lang="cs-CZ" sz="1000" dirty="0" smtClean="0"/>
          </a:p>
          <a:p>
            <a:endParaRPr lang="cs-CZ" sz="1000" dirty="0"/>
          </a:p>
        </p:txBody>
      </p:sp>
      <p:pic>
        <p:nvPicPr>
          <p:cNvPr id="36868" name="Picture 4" descr="https://pf.ujep.cz/~velimskyt/pravek/02paleolit/pa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6072230" cy="275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446</Words>
  <Application>Microsoft Office PowerPoint</Application>
  <PresentationFormat>Předvádění na obrazovce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win7</dc:creator>
  <cp:lastModifiedBy>win7</cp:lastModifiedBy>
  <cp:revision>59</cp:revision>
  <dcterms:created xsi:type="dcterms:W3CDTF">2013-12-27T14:48:33Z</dcterms:created>
  <dcterms:modified xsi:type="dcterms:W3CDTF">9999-04-03T19:16:47Z</dcterms:modified>
</cp:coreProperties>
</file>