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6" r:id="rId5"/>
    <p:sldId id="261" r:id="rId6"/>
    <p:sldId id="262" r:id="rId7"/>
    <p:sldId id="263" r:id="rId8"/>
    <p:sldId id="265" r:id="rId9"/>
    <p:sldId id="267" r:id="rId10"/>
    <p:sldId id="268" r:id="rId11"/>
    <p:sldId id="270" r:id="rId12"/>
    <p:sldId id="271" r:id="rId13"/>
    <p:sldId id="272" r:id="rId14"/>
    <p:sldId id="274" r:id="rId15"/>
    <p:sldId id="28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ilgameshTablet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Hero_lion_Dur-Sharrukin_Louvre_AO19862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s.wikipedia.org/wiki/Soubor:Robert_Koldewey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cs.wikipedia.org/wiki/Soubor:Pergamonmuseum_Ishtartor_08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Knossos_r5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Knossos_-_03.jpg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gustafs.myweb.usf.edu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eologienadosah.cz/o-archeologii/metody/metody-vyzkum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aha.eu/jnp/cz/home/zivot_v_praze/budoucnost_historie/praha_historicka/archeologie/ve_vykopavkach_byl_objeven_i_hrob_psa.html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einrich_Schlieman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Tr%C3%B3ja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Mycenae_lion_gate_dsc06382.jpg" TargetMode="External"/><Relationship Id="rId4" Type="http://schemas.openxmlformats.org/officeDocument/2006/relationships/hyperlink" Target="http://cs.wikipedia.org/wiki/Soubor:MaskAgamemn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utanchamun_Mask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cs.wikipedia.org/wiki/Soubor:Luxor,_Tal_der_K%C3%B6nige_(1995,_860x605)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ustenHenryLayar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Nergal_gate_in_Nineveh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Kinadshburn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6"/>
          <p:cNvCxnSpPr/>
          <p:nvPr/>
        </p:nvCxnSpPr>
        <p:spPr>
          <a:xfrm>
            <a:off x="785786" y="2643182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oup 38"/>
          <p:cNvGraphicFramePr>
            <a:graphicFrameLocks noGrp="1"/>
          </p:cNvGraphicFramePr>
          <p:nvPr/>
        </p:nvGraphicFramePr>
        <p:xfrm>
          <a:off x="785786" y="2857496"/>
          <a:ext cx="7667625" cy="3038794"/>
        </p:xfrm>
        <a:graphic>
          <a:graphicData uri="http://schemas.openxmlformats.org/drawingml/2006/table">
            <a:tbl>
              <a:tblPr/>
              <a:tblGrid>
                <a:gridCol w="2428892"/>
                <a:gridCol w="523873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Tematická oblast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Archeologie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Datum vytvoření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11.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6.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2013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Ročník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5. ročník osmiletého nebo 1. ročník čtyřletého gymnázia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Stručný obsah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Student se seznámí se základní charakteristikou archeologie </a:t>
                      </a:r>
                      <a:b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</a:b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 ilustračně s nejslavnějšími archeologickými nálezy starověkých kultur.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Způsob využití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Výklad je vhodné použít při výkladu o historických pramenech nebo na začátku výkladu starověku.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Autor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Mgr. Michael Dvorský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VY_32_INOVACE_17_DDVR16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0" y="19288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Pomocné vědy historické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oubor:GilgameshTab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4248150" cy="517207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85720" y="6357958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http://cs.wikipedia.org/wiki/Soubor:GilgameshTablet.jpg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25604" name="Picture 4" descr="Soubor:Hero lion Dur-Sharrukin Louvre AO198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676" y="285728"/>
            <a:ext cx="2509123" cy="585787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429124" y="63579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5"/>
              </a:rPr>
              <a:t>http://cs.wikipedia.org/wiki/Soubor:Hero_lion_Dur-Sharrukin_Louvre_AO19862.jpg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7224" y="28572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Tabulka s částí eposu o </a:t>
            </a:r>
            <a:r>
              <a:rPr lang="cs-CZ" dirty="0" err="1" smtClean="0"/>
              <a:t>Gilgamešovi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2066" y="52149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Gilgameš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00100" y="42860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Robert </a:t>
            </a:r>
            <a:r>
              <a:rPr lang="cs-CZ" b="1" dirty="0" err="1" smtClean="0"/>
              <a:t>Koldewey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2844" y="64293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2"/>
              </a:rPr>
              <a:t>http://cs.wikipedia.org/wiki/Soubor:Robert_Koldewey_1.jpg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27652" name="Picture 4" descr="Soubor:Pergamonmuseum Ishtartor 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42918"/>
            <a:ext cx="4286250" cy="57150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000496" y="64293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4"/>
              </a:rPr>
              <a:t>http://cs.wikipedia.org/wiki/Soubor:Pergamonmuseum_Ishtartor_08.jpg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14810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Ištařina</a:t>
            </a:r>
            <a:r>
              <a:rPr lang="cs-CZ" dirty="0" smtClean="0"/>
              <a:t> brána</a:t>
            </a:r>
            <a:endParaRPr lang="cs-CZ" dirty="0"/>
          </a:p>
        </p:txBody>
      </p:sp>
      <p:pic>
        <p:nvPicPr>
          <p:cNvPr id="27650" name="Picture 2" descr="Soubor:Robert Koldewey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00108"/>
            <a:ext cx="4071966" cy="273367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00034" y="392906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Babylon začal postupně odkrývat roku 1899  německý archeolog Robert </a:t>
            </a:r>
            <a:r>
              <a:rPr lang="cs-CZ" dirty="0" err="1" smtClean="0"/>
              <a:t>Koldewey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647.photobucket.com/albums/uu196/tymphaios/default/Alexander_der_Grosse_Baby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390749" cy="471490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00034" y="607220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https://www.google.cz/search?q=babylon&amp;source=lnms&amp;tbm=isch&amp;sa=X&amp;ei=D-C-UoGvGImShQesloCQBA&amp;ved=0CAcQ_AUoAQ&amp;biw=1280&amp;bih=864#facrc=_&amp;imgdii=_&amp;</a:t>
            </a:r>
            <a:r>
              <a:rPr lang="cs-CZ" sz="800" dirty="0" smtClean="0"/>
              <a:t>imgrc=Y5ptTezwNEPXZM%3A%3BCaHJO6YKxJCjAM%3Bhttp%253A%252F%252Fi647.photobucket.com%252Falbums%252Fuu196%252Ftymphaios%252Fdefault%252FAlexander_der_Grosse_Babylon.jpg%3Bhttp%253A%252F%252Fs647.photobucket.com%252Fuser%252Ftymphaios%252Fmedia%252Fdefault%252FAlexander_der_Grosse_Babylon.jpg.html%3B1024%3B576</a:t>
            </a:r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28572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Model Babylonu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92867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Ruiny města objevil již roku 1878 krétský obchodník </a:t>
            </a:r>
            <a:r>
              <a:rPr lang="cs-CZ" dirty="0" err="1" smtClean="0"/>
              <a:t>Minos</a:t>
            </a:r>
            <a:r>
              <a:rPr lang="cs-CZ" dirty="0" smtClean="0"/>
              <a:t> </a:t>
            </a:r>
            <a:r>
              <a:rPr lang="cs-CZ" dirty="0" err="1" smtClean="0"/>
              <a:t>Kalokairinos</a:t>
            </a:r>
            <a:r>
              <a:rPr lang="cs-CZ" dirty="0" smtClean="0"/>
              <a:t>. </a:t>
            </a:r>
          </a:p>
          <a:p>
            <a:r>
              <a:rPr lang="cs-CZ" dirty="0" smtClean="0"/>
              <a:t>Roku 1900 zakoupil celou lokalitu britský archeolog </a:t>
            </a:r>
            <a:r>
              <a:rPr lang="cs-CZ" dirty="0" err="1" smtClean="0"/>
              <a:t>Arthur</a:t>
            </a:r>
            <a:r>
              <a:rPr lang="cs-CZ" dirty="0" smtClean="0"/>
              <a:t> </a:t>
            </a:r>
            <a:r>
              <a:rPr lang="cs-CZ" dirty="0" err="1" smtClean="0"/>
              <a:t>Evans</a:t>
            </a:r>
            <a:r>
              <a:rPr lang="cs-CZ" dirty="0" smtClean="0"/>
              <a:t>. Během několika měsíců jeho pracovníci vykopali podstatnou část paláce, který </a:t>
            </a:r>
            <a:r>
              <a:rPr lang="cs-CZ" dirty="0" err="1" smtClean="0"/>
              <a:t>Evans</a:t>
            </a:r>
            <a:r>
              <a:rPr lang="cs-CZ" dirty="0" smtClean="0"/>
              <a:t> nazval </a:t>
            </a:r>
            <a:r>
              <a:rPr lang="cs-CZ" dirty="0" err="1" smtClean="0"/>
              <a:t>Mínoovým</a:t>
            </a:r>
            <a:r>
              <a:rPr lang="cs-CZ" dirty="0" smtClean="0"/>
              <a:t> podle bájného krále </a:t>
            </a:r>
            <a:r>
              <a:rPr lang="cs-CZ" dirty="0" err="1" smtClean="0"/>
              <a:t>Mínoa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22" name="Picture 2" descr="Soubor:Knossos 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5258596" cy="378619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28596" y="64293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http://cs.wikipedia.org/wiki/Soubor:Knossos_r5.jpg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72066" y="37861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Knossos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Knossos</a:t>
            </a:r>
            <a:r>
              <a:rPr lang="cs-CZ" sz="2400" b="1" dirty="0" smtClean="0"/>
              <a:t> na Krétě</a:t>
            </a:r>
            <a:endParaRPr lang="cs-CZ" sz="2400" b="1" dirty="0"/>
          </a:p>
        </p:txBody>
      </p:sp>
      <p:pic>
        <p:nvPicPr>
          <p:cNvPr id="7" name="Picture 4" descr="File:Knossos - 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71810"/>
            <a:ext cx="4825080" cy="321471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786314" y="64293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5"/>
              </a:rPr>
              <a:t>http://en.wikipedia.org/wiki/File:Knossos_-_03.jpg</a:t>
            </a:r>
            <a:endParaRPr lang="cs-CZ" sz="1000" dirty="0" smtClean="0"/>
          </a:p>
          <a:p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van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210050" cy="4572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28596" y="6215082"/>
            <a:ext cx="1859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>
                <a:hlinkClick r:id="rId3"/>
              </a:rPr>
              <a:t>http://hgustafs.myweb.usf.edu/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28676" name="Picture 4" descr="full 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42918"/>
            <a:ext cx="4251590" cy="600081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572000" y="4786322"/>
            <a:ext cx="4286280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14480" y="285728"/>
            <a:ext cx="167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Sir </a:t>
            </a:r>
            <a:r>
              <a:rPr lang="cs-CZ" dirty="0" err="1" smtClean="0"/>
              <a:t>Arthur</a:t>
            </a:r>
            <a:r>
              <a:rPr lang="cs-CZ" dirty="0" smtClean="0"/>
              <a:t> </a:t>
            </a:r>
            <a:r>
              <a:rPr lang="cs-CZ" dirty="0" err="1" smtClean="0"/>
              <a:t>Evans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0694" y="500063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Půdorys paláce v </a:t>
            </a:r>
            <a:r>
              <a:rPr lang="cs-CZ" dirty="0" err="1" smtClean="0"/>
              <a:t>Knóssu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0"/>
            <a:ext cx="185738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000" b="1" dirty="0" smtClean="0"/>
              <a:t>Kdo objevil?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Tróju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Babylon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Tutanchamona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Mykény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Ninive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err="1" smtClean="0"/>
              <a:t>Knossos</a:t>
            </a:r>
            <a:endParaRPr lang="cs-CZ" sz="2000" b="1" dirty="0" smtClean="0"/>
          </a:p>
          <a:p>
            <a:endParaRPr lang="cs-CZ" sz="20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3286116" y="1142984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Heinrich </a:t>
            </a:r>
            <a:r>
              <a:rPr lang="cs-CZ" sz="2000" b="1" dirty="0" err="1" smtClean="0"/>
              <a:t>Schliemann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86116" y="214311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Robert </a:t>
            </a:r>
            <a:r>
              <a:rPr lang="cs-CZ" sz="2000" b="1" dirty="0" err="1" smtClean="0"/>
              <a:t>Koldewey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86116" y="571501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Arthur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Evans</a:t>
            </a:r>
            <a:endParaRPr lang="cs-CZ" sz="2000" b="1" dirty="0"/>
          </a:p>
        </p:txBody>
      </p:sp>
      <p:sp>
        <p:nvSpPr>
          <p:cNvPr id="12" name="Obdélník 11"/>
          <p:cNvSpPr/>
          <p:nvPr/>
        </p:nvSpPr>
        <p:spPr>
          <a:xfrm>
            <a:off x="3286116" y="4857760"/>
            <a:ext cx="23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Austen</a:t>
            </a:r>
            <a:r>
              <a:rPr lang="cs-CZ" sz="2000" b="1" dirty="0" smtClean="0"/>
              <a:t> Henry </a:t>
            </a:r>
            <a:r>
              <a:rPr lang="cs-CZ" sz="2000" b="1" dirty="0" err="1" smtClean="0"/>
              <a:t>Layard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86116" y="300037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Howard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Carter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86116" y="39290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Heinrich </a:t>
            </a:r>
            <a:r>
              <a:rPr lang="cs-CZ" sz="2000" b="1" dirty="0" err="1" smtClean="0"/>
              <a:t>Schlieman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785794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Archeologie</a:t>
            </a:r>
            <a:r>
              <a:rPr lang="cs-CZ" sz="2400" dirty="0" smtClean="0"/>
              <a:t> (z řečtiny: </a:t>
            </a:r>
            <a:r>
              <a:rPr lang="el-GR" sz="2400" dirty="0" smtClean="0"/>
              <a:t>αρχαίος (</a:t>
            </a:r>
            <a:r>
              <a:rPr lang="cs-CZ" sz="2400" i="1" dirty="0" err="1" smtClean="0"/>
              <a:t>archaios</a:t>
            </a:r>
            <a:r>
              <a:rPr lang="cs-CZ" sz="2400" dirty="0" smtClean="0"/>
              <a:t>) = starý, </a:t>
            </a:r>
          </a:p>
          <a:p>
            <a:r>
              <a:rPr lang="el-GR" sz="2400" dirty="0" smtClean="0"/>
              <a:t>λόγος (</a:t>
            </a:r>
            <a:r>
              <a:rPr lang="cs-CZ" sz="2400" i="1" dirty="0" smtClean="0"/>
              <a:t>logos</a:t>
            </a:r>
            <a:r>
              <a:rPr lang="cs-CZ" sz="2400" dirty="0" smtClean="0"/>
              <a:t>) = slovo, řeč)</a:t>
            </a:r>
          </a:p>
          <a:p>
            <a:r>
              <a:rPr lang="cs-CZ" sz="2400" dirty="0" smtClean="0"/>
              <a:t>je věda studující minulost prostřednictvím archeologických pramenů, tj. zachovaných lidských výtvorů a jiných předmětů, ovlivněných člověkem jako např. architektury, tělesných ostatků apod. </a:t>
            </a:r>
          </a:p>
          <a:p>
            <a:endParaRPr lang="cs-CZ" sz="2400" dirty="0" smtClean="0"/>
          </a:p>
          <a:p>
            <a:r>
              <a:rPr lang="cs-CZ" sz="2400" dirty="0" smtClean="0"/>
              <a:t>Zabývá </a:t>
            </a:r>
            <a:r>
              <a:rPr lang="cs-CZ" sz="2400" dirty="0" smtClean="0"/>
              <a:t>se materiální kulturou. </a:t>
            </a:r>
          </a:p>
          <a:p>
            <a:endParaRPr lang="cs-CZ" sz="2400" dirty="0" smtClean="0"/>
          </a:p>
          <a:p>
            <a:r>
              <a:rPr lang="cs-CZ" sz="2400" dirty="0" smtClean="0"/>
              <a:t>Cílem </a:t>
            </a:r>
            <a:r>
              <a:rPr lang="cs-CZ" sz="2400" dirty="0" smtClean="0"/>
              <a:t>archeologie je poznat minulé události lidských společenství a jejich kulturu. </a:t>
            </a:r>
          </a:p>
          <a:p>
            <a:r>
              <a:rPr lang="cs-CZ" sz="2400" dirty="0" smtClean="0"/>
              <a:t>Patří k těm vědním disciplínám, které jsou schopné interpretovat minulost lidstva z doby před používáním písma.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00043"/>
            <a:ext cx="7929618" cy="285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Archeologie se snaží zakládat prameny dvojím způsobem.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Postup tzv. destruktivního archeologického výzkumu, tj. ohledání místa, provedení vykopávek, analýza nálezu, syntéza poznatků a následné vyvození závěru (interpretace).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Postup tzv. nedestruktivní archeologie, kdy zpravidla nedochází </a:t>
            </a:r>
            <a:br>
              <a:rPr lang="cs-CZ" sz="2000" dirty="0" smtClean="0"/>
            </a:br>
            <a:r>
              <a:rPr lang="cs-CZ" sz="2000" dirty="0" smtClean="0"/>
              <a:t>k porušení terénu. </a:t>
            </a:r>
          </a:p>
          <a:p>
            <a:pPr marL="342900" indent="-342900"/>
            <a:r>
              <a:rPr lang="cs-CZ" sz="2000" dirty="0" smtClean="0"/>
              <a:t>	Využívá se například leteckého snímkování při hledání antropogenního (člověkem ovlivněného) reliéfu krajiny, nebo specializovaných detektorů. </a:t>
            </a:r>
            <a:endParaRPr lang="cs-CZ" sz="2000" dirty="0"/>
          </a:p>
        </p:txBody>
      </p:sp>
      <p:pic>
        <p:nvPicPr>
          <p:cNvPr id="3" name="Picture 2" descr="http://www.archeologienadosah.cz/sites/default/files/letecky_snim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929066"/>
            <a:ext cx="3857652" cy="253752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5786" y="66117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3"/>
              </a:rPr>
              <a:t>http://www.</a:t>
            </a:r>
            <a:r>
              <a:rPr lang="cs-CZ" sz="800" dirty="0" err="1" smtClean="0">
                <a:hlinkClick r:id="rId3"/>
              </a:rPr>
              <a:t>archeologienadosah.cz</a:t>
            </a:r>
            <a:r>
              <a:rPr lang="cs-CZ" sz="800" dirty="0" smtClean="0">
                <a:hlinkClick r:id="rId3"/>
              </a:rPr>
              <a:t>/o-archeologii/metody/metody-</a:t>
            </a:r>
            <a:r>
              <a:rPr lang="cs-CZ" sz="800" dirty="0" err="1" smtClean="0">
                <a:hlinkClick r:id="rId3"/>
              </a:rPr>
              <a:t>vyzkumu</a:t>
            </a:r>
            <a:endParaRPr lang="cs-CZ" sz="800" dirty="0" smtClean="0"/>
          </a:p>
          <a:p>
            <a:endParaRPr lang="cs-CZ" sz="800" dirty="0"/>
          </a:p>
        </p:txBody>
      </p:sp>
      <p:pic>
        <p:nvPicPr>
          <p:cNvPr id="5" name="Picture 4" descr="http://www.praha.eu/public/cd/5/0/130064_4_archeologie_cerny_most_ch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357694"/>
            <a:ext cx="2857520" cy="214851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500562" y="6519446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hlinkClick r:id="rId5"/>
              </a:rPr>
              <a:t>http://www.</a:t>
            </a:r>
            <a:r>
              <a:rPr lang="cs-CZ" sz="800" dirty="0" err="1" smtClean="0">
                <a:hlinkClick r:id="rId5"/>
              </a:rPr>
              <a:t>praha.eu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jnp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cz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home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zivot</a:t>
            </a:r>
            <a:r>
              <a:rPr lang="cs-CZ" sz="800" dirty="0" smtClean="0">
                <a:hlinkClick r:id="rId5"/>
              </a:rPr>
              <a:t>_v_</a:t>
            </a:r>
            <a:r>
              <a:rPr lang="cs-CZ" sz="800" dirty="0" err="1" smtClean="0">
                <a:hlinkClick r:id="rId5"/>
              </a:rPr>
              <a:t>praze</a:t>
            </a:r>
            <a:r>
              <a:rPr lang="cs-CZ" sz="800" dirty="0" smtClean="0">
                <a:hlinkClick r:id="rId5"/>
              </a:rPr>
              <a:t>/budoucnost_historie/</a:t>
            </a:r>
            <a:r>
              <a:rPr lang="cs-CZ" sz="800" dirty="0" err="1" smtClean="0">
                <a:hlinkClick r:id="rId5"/>
              </a:rPr>
              <a:t>praha</a:t>
            </a:r>
            <a:r>
              <a:rPr lang="cs-CZ" sz="800" dirty="0" smtClean="0">
                <a:hlinkClick r:id="rId5"/>
              </a:rPr>
              <a:t>_</a:t>
            </a:r>
            <a:r>
              <a:rPr lang="cs-CZ" sz="800" dirty="0" err="1" smtClean="0">
                <a:hlinkClick r:id="rId5"/>
              </a:rPr>
              <a:t>historicka</a:t>
            </a:r>
            <a:r>
              <a:rPr lang="cs-CZ" sz="800" dirty="0" smtClean="0">
                <a:hlinkClick r:id="rId5"/>
              </a:rPr>
              <a:t>/archeologie/ve_</a:t>
            </a:r>
            <a:r>
              <a:rPr lang="cs-CZ" sz="800" dirty="0" err="1" smtClean="0">
                <a:hlinkClick r:id="rId5"/>
              </a:rPr>
              <a:t>vykopavkach</a:t>
            </a:r>
            <a:r>
              <a:rPr lang="cs-CZ" sz="800" dirty="0" smtClean="0">
                <a:hlinkClick r:id="rId5"/>
              </a:rPr>
              <a:t>_byl_objeven_i_hrob_psa.</a:t>
            </a:r>
            <a:r>
              <a:rPr lang="cs-CZ" sz="800" dirty="0" err="1" smtClean="0">
                <a:hlinkClick r:id="rId5"/>
              </a:rPr>
              <a:t>html</a:t>
            </a:r>
            <a:endParaRPr lang="cs-CZ" sz="800" dirty="0" smtClean="0"/>
          </a:p>
          <a:p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1538" y="38576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Destruktivní metoda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00562" y="350043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Letecké snímkování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1538" y="92867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Zkoumáním jaké kultury se zabývá archeologie?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1538" y="1428736"/>
            <a:ext cx="3786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Zabývá se materiální kulturou. 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71538" y="2143116"/>
            <a:ext cx="561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Co znamená tzv. destruktivní archeologický výzkum?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1071538" y="2714620"/>
            <a:ext cx="5367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Především ohledání místa a provedení vykopávek.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1071538" y="3357562"/>
            <a:ext cx="4822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Co znamená tzv. nedestruktivní archeologie?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1071538" y="3929066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Postupy, kdy zpravidla nedochází k porušení terénu.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Heinrich Schliema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157917" cy="450059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28596" y="4857760"/>
            <a:ext cx="2000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http://cs.wikipedia.org/wiki/Soubor:Heinrich_Schliemann.jpg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86182" y="35716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Heinrich </a:t>
            </a:r>
            <a:r>
              <a:rPr lang="cs-CZ" b="1" dirty="0" err="1" smtClean="0"/>
              <a:t>Schliemann</a:t>
            </a:r>
            <a:endParaRPr lang="cs-CZ" b="1" dirty="0" smtClean="0"/>
          </a:p>
        </p:txBody>
      </p:sp>
      <p:pic>
        <p:nvPicPr>
          <p:cNvPr id="2052" name="Picture 4" descr="Soubor:Tro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857232"/>
            <a:ext cx="3810000" cy="2857500"/>
          </a:xfrm>
          <a:prstGeom prst="rect">
            <a:avLst/>
          </a:prstGeom>
          <a:noFill/>
        </p:spPr>
      </p:pic>
      <p:pic>
        <p:nvPicPr>
          <p:cNvPr id="2054" name="Picture 6" descr="Soubor:Troja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071810"/>
            <a:ext cx="5492212" cy="340517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000760" y="645789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6"/>
              </a:rPr>
              <a:t>http://cs.wikipedia.org/wiki/Tr%C3%B3ja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60007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1871 – objevení Troje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Mycenae lion gate dsc06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5619790" cy="4214842"/>
          </a:xfrm>
          <a:prstGeom prst="rect">
            <a:avLst/>
          </a:prstGeom>
          <a:noFill/>
        </p:spPr>
      </p:pic>
      <p:pic>
        <p:nvPicPr>
          <p:cNvPr id="1028" name="Picture 4" descr="Soubor:MaskAgamemn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394676" cy="342902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786314" y="64293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4"/>
              </a:rPr>
              <a:t>http://cs.wikipedia.org/wiki/Soubor:MaskAgamemnon.png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4786314" y="62150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5"/>
              </a:rPr>
              <a:t>http://cs.wikipedia.org/wiki/Soubor:Mycenae_lion_gate_dsc06382.jpg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507207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Heinrich </a:t>
            </a:r>
            <a:r>
              <a:rPr lang="cs-CZ" b="1" dirty="0" err="1" smtClean="0"/>
              <a:t>Schliemann</a:t>
            </a:r>
            <a:endParaRPr lang="cs-CZ" dirty="0" smtClean="0"/>
          </a:p>
          <a:p>
            <a:r>
              <a:rPr lang="cs-CZ" dirty="0" smtClean="0"/>
              <a:t>1876 – objevení Mykén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00760" y="4286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Lví brána do Mykén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72198" y="2143116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Zlatá </a:t>
            </a:r>
            <a:r>
              <a:rPr lang="cs-CZ" dirty="0" err="1" smtClean="0"/>
              <a:t>Agamemnonova</a:t>
            </a:r>
            <a:r>
              <a:rPr lang="cs-CZ" dirty="0" smtClean="0"/>
              <a:t> maska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bor:Tutanchamun Mas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345301" cy="471490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42844" y="60007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http://cs.wikipedia.org/wiki/Soubor:Tutanchamun_Maske.jpg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22532" name="Picture 4" descr="Soubor:Luxor, Tal der Könige (1995, 860x60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52"/>
            <a:ext cx="4786346" cy="336839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42844" y="6215082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5"/>
              </a:rPr>
              <a:t>http://cs.wikipedia.org/wiki/Soubor:Luxor,_Tal_der_K%C3%B6nige_%281995,_860x605%29.jpg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6" name="Obdélník 5"/>
          <p:cNvSpPr/>
          <p:nvPr/>
        </p:nvSpPr>
        <p:spPr>
          <a:xfrm>
            <a:off x="3643306" y="3714752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Zlatá Tutanchamonova maska </a:t>
            </a:r>
          </a:p>
          <a:p>
            <a:r>
              <a:rPr lang="cs-CZ" dirty="0" smtClean="0"/>
              <a:t>a hrobka Údolí králů </a:t>
            </a:r>
            <a:br>
              <a:rPr lang="cs-CZ" dirty="0" smtClean="0"/>
            </a:br>
            <a:r>
              <a:rPr lang="cs-CZ" dirty="0" smtClean="0"/>
              <a:t>v Luxoru.</a:t>
            </a:r>
          </a:p>
          <a:p>
            <a:r>
              <a:rPr lang="cs-CZ" dirty="0" smtClean="0"/>
              <a:t>Hrobku objevil roku 1922 </a:t>
            </a:r>
          </a:p>
          <a:p>
            <a:r>
              <a:rPr lang="cs-CZ" dirty="0" smtClean="0"/>
              <a:t>britský archeolog </a:t>
            </a:r>
          </a:p>
          <a:p>
            <a:r>
              <a:rPr lang="cs-CZ" dirty="0" err="1" smtClean="0"/>
              <a:t>Howard</a:t>
            </a:r>
            <a:r>
              <a:rPr lang="cs-CZ" dirty="0" smtClean="0"/>
              <a:t> </a:t>
            </a:r>
            <a:r>
              <a:rPr lang="cs-CZ" dirty="0" err="1" smtClean="0"/>
              <a:t>Carter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Picture 2" descr="Soubor:Howard car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286124"/>
            <a:ext cx="2511795" cy="343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14744" y="642918"/>
            <a:ext cx="4572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 roce 1843 Francouz </a:t>
            </a:r>
            <a:r>
              <a:rPr lang="cs-CZ" dirty="0" err="1" smtClean="0"/>
              <a:t>Paul</a:t>
            </a:r>
            <a:r>
              <a:rPr lang="cs-CZ" dirty="0" smtClean="0"/>
              <a:t>-</a:t>
            </a:r>
            <a:r>
              <a:rPr lang="cs-CZ" dirty="0" err="1" smtClean="0"/>
              <a:t>Émile</a:t>
            </a:r>
            <a:r>
              <a:rPr lang="cs-CZ" dirty="0" smtClean="0"/>
              <a:t> </a:t>
            </a:r>
            <a:r>
              <a:rPr lang="cs-CZ" dirty="0" err="1" smtClean="0"/>
              <a:t>Botta</a:t>
            </a:r>
            <a:r>
              <a:rPr lang="cs-CZ" dirty="0" smtClean="0"/>
              <a:t> objevil ruiny paláce, který si nechal vystavět </a:t>
            </a:r>
            <a:r>
              <a:rPr lang="cs-CZ" dirty="0" smtClean="0"/>
              <a:t>král </a:t>
            </a:r>
            <a:r>
              <a:rPr lang="cs-CZ" dirty="0" err="1" smtClean="0"/>
              <a:t>Sargon</a:t>
            </a:r>
            <a:r>
              <a:rPr lang="cs-CZ" dirty="0" smtClean="0"/>
              <a:t> </a:t>
            </a:r>
            <a:r>
              <a:rPr lang="cs-CZ" dirty="0" smtClean="0"/>
              <a:t>II. v 8. století př</a:t>
            </a:r>
            <a:r>
              <a:rPr lang="cs-CZ" dirty="0" smtClean="0"/>
              <a:t>. n. l., </a:t>
            </a:r>
          </a:p>
          <a:p>
            <a:r>
              <a:rPr lang="cs-CZ" dirty="0" smtClean="0"/>
              <a:t>a </a:t>
            </a:r>
            <a:r>
              <a:rPr lang="cs-CZ" dirty="0" smtClean="0"/>
              <a:t>byl přesvědčen, že nalezl legendární Ninive. </a:t>
            </a:r>
          </a:p>
          <a:p>
            <a:endParaRPr lang="cs-CZ" dirty="0" smtClean="0"/>
          </a:p>
          <a:p>
            <a:r>
              <a:rPr lang="cs-CZ" dirty="0" smtClean="0"/>
              <a:t>Teprve </a:t>
            </a:r>
            <a:r>
              <a:rPr lang="cs-CZ" dirty="0" smtClean="0"/>
              <a:t>roku 1848 anglický asyriolog </a:t>
            </a:r>
            <a:endParaRPr lang="cs-CZ" dirty="0" smtClean="0"/>
          </a:p>
          <a:p>
            <a:r>
              <a:rPr lang="cs-CZ" dirty="0" smtClean="0"/>
              <a:t>A. H</a:t>
            </a:r>
            <a:r>
              <a:rPr lang="cs-CZ" dirty="0" smtClean="0"/>
              <a:t>. </a:t>
            </a:r>
            <a:r>
              <a:rPr lang="cs-CZ" dirty="0" err="1" smtClean="0"/>
              <a:t>Layard</a:t>
            </a:r>
            <a:r>
              <a:rPr lang="cs-CZ" dirty="0" smtClean="0"/>
              <a:t> objevil samotné Ninive a palác krále </a:t>
            </a:r>
            <a:r>
              <a:rPr lang="cs-CZ" dirty="0" err="1" smtClean="0"/>
              <a:t>Aššurbanipala</a:t>
            </a:r>
            <a:r>
              <a:rPr lang="cs-CZ" dirty="0" smtClean="0"/>
              <a:t>, který zde nechal zřídit rozsáhlou knihovnu.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Právě </a:t>
            </a:r>
            <a:r>
              <a:rPr lang="cs-CZ" dirty="0" smtClean="0"/>
              <a:t>zde nalezl </a:t>
            </a:r>
            <a:r>
              <a:rPr lang="cs-CZ" dirty="0" err="1" smtClean="0"/>
              <a:t>Layard</a:t>
            </a:r>
            <a:r>
              <a:rPr lang="cs-CZ" dirty="0" smtClean="0"/>
              <a:t> množství hliněných tabulek pokrytých klínovým písmem. Zde byl objeven například Epos o </a:t>
            </a:r>
            <a:r>
              <a:rPr lang="cs-CZ" dirty="0" err="1" smtClean="0"/>
              <a:t>Gilgamešovi</a:t>
            </a:r>
            <a:endParaRPr lang="cs-CZ" dirty="0"/>
          </a:p>
        </p:txBody>
      </p:sp>
      <p:pic>
        <p:nvPicPr>
          <p:cNvPr id="3" name="Picture 2" descr="File:AustenHenryLay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2914650" cy="3810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14282" y="63579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3"/>
              </a:rPr>
              <a:t>http://en.wikipedia.org/wiki/File:AustenHenryLayard.jpg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785786" y="4500570"/>
            <a:ext cx="2163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Austen</a:t>
            </a:r>
            <a:r>
              <a:rPr lang="cs-CZ" b="1" dirty="0" smtClean="0"/>
              <a:t> Henry </a:t>
            </a:r>
            <a:r>
              <a:rPr lang="cs-CZ" b="1" dirty="0" err="1" smtClean="0"/>
              <a:t>Layard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Nergal gate in Ninev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543425" cy="570547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57158" y="63579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http://cs.wikipedia.org/wiki/Soubor:Nergal_gate_in_Nineveh.JPG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29190" y="3571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Brána do Ninive</a:t>
            </a:r>
            <a:endParaRPr lang="cs-CZ" dirty="0"/>
          </a:p>
        </p:txBody>
      </p:sp>
      <p:pic>
        <p:nvPicPr>
          <p:cNvPr id="1028" name="Picture 4" descr="Soubor:Kinadshbu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736"/>
            <a:ext cx="3339584" cy="442915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429256" y="6357958"/>
            <a:ext cx="3429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5"/>
              </a:rPr>
              <a:t>http://cs.wikipedia.org/wiki/Soubor:Kinadshburn.JPG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0694" y="107154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Aššurbanipal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511</Words>
  <Application>Microsoft Office PowerPoint</Application>
  <PresentationFormat>Předvádění na obrazovce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win7</dc:creator>
  <cp:lastModifiedBy>win7</cp:lastModifiedBy>
  <cp:revision>69</cp:revision>
  <dcterms:created xsi:type="dcterms:W3CDTF">2013-12-27T14:48:33Z</dcterms:created>
  <dcterms:modified xsi:type="dcterms:W3CDTF">9999-04-03T19:19:47Z</dcterms:modified>
</cp:coreProperties>
</file>