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D3059B-C2AD-4629-AA99-F89BFF91E7F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64745D-9BA2-4BE2-A75D-7F6EA021BF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AberdeenBestiaryFolio004vChristInMajesty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8/Mainz_psalter_detail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ena.cz/detail_fota.php?idf=3529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emvzad.cz/fotka.php?nazev=V%E1clav%20IV.%20s%A0man%9Eelkou%20%8Eofi%ED%20v%A0inici%E1le%20%84D%93%20(bible%20V%E1clava%20IV.)&amp;cil=11/images/max23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Vasik2_Zbr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RichardII_iniciala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6"/>
          <p:cNvCxnSpPr/>
          <p:nvPr/>
        </p:nvCxnSpPr>
        <p:spPr>
          <a:xfrm>
            <a:off x="785786" y="2643182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oup 38"/>
          <p:cNvGraphicFramePr>
            <a:graphicFrameLocks noGrp="1"/>
          </p:cNvGraphicFramePr>
          <p:nvPr/>
        </p:nvGraphicFramePr>
        <p:xfrm>
          <a:off x="785786" y="2857496"/>
          <a:ext cx="7667625" cy="2854009"/>
        </p:xfrm>
        <a:graphic>
          <a:graphicData uri="http://schemas.openxmlformats.org/drawingml/2006/table">
            <a:tbl>
              <a:tblPr/>
              <a:tblGrid>
                <a:gridCol w="2428892"/>
                <a:gridCol w="523873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Tematická oblast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Iniciála, iluminace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Datum vytvoření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10. 7. 2013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Ročník 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2. ročník osmiletého gymnázia nebo 7. ročník ZŠ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Stručný obsah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Student se seznámí s pojmem iluminovaný rukopis.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Způsob využití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Prezentaci je vhodné použít při výkladu středověku a jeho kultury a společnosti. Zároveň si studenti v rámci motivace mohou vyzkoušet vytvořit vlastní iniciálu. 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Autor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Mgr. Michael Dvorský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Kód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VY_32_INOVACE_17_DDVR18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0" y="19288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Pomocné vědy historické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8596" y="571480"/>
            <a:ext cx="42862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Iluminace</a:t>
            </a:r>
            <a:r>
              <a:rPr lang="cs-CZ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je výtvarný, barevný obraz ve středověkých rukopisech.</a:t>
            </a:r>
            <a:br>
              <a:rPr lang="cs-CZ" sz="2000" dirty="0" smtClean="0"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latin typeface="Calibri" pitchFamily="34" charset="0"/>
                <a:cs typeface="Calibri" pitchFamily="34" charset="0"/>
              </a:rPr>
              <a:t>Člověk, který kreslí iluminace, je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iluminátor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Nejdříve autor napsal rukopis, jenž se potom dostal do rukou iluminátorovi.</a:t>
            </a:r>
          </a:p>
          <a:p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Iluminace mají dávný původ již ve starověkém Egyptě, kde se svitky také zpestřovaly obrázky a našly se </a:t>
            </a:r>
            <a:br>
              <a:rPr lang="cs-CZ" sz="2000" dirty="0" smtClean="0"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latin typeface="Calibri" pitchFamily="34" charset="0"/>
                <a:cs typeface="Calibri" pitchFamily="34" charset="0"/>
              </a:rPr>
              <a:t>i v řeckých knihách ze 4. století př.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Kr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., </a:t>
            </a: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ale rozvinuly se až ve středověku.</a:t>
            </a:r>
          </a:p>
          <a:p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Z našich panovníků měli iluminace velice rádi Karel IV. a Václav IV.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Soubor:AberdeenBestiaryFolio004vChristInMajes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3781425" cy="570547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643570" y="6215082"/>
            <a:ext cx="2571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http://cs.wikipedia.org/wiki/Soubor:AberdeenBestiaryFolio004vChristInMajesty.jpg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42910" y="857232"/>
            <a:ext cx="3357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Iniciála</a:t>
            </a:r>
          </a:p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patří mezi iluminace.</a:t>
            </a:r>
          </a:p>
          <a:p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Je to písmeno  uměleckého tvaru, které bylo větší než ostatní </a:t>
            </a:r>
            <a:br>
              <a:rPr lang="cs-CZ" sz="2400" dirty="0" smtClean="0">
                <a:latin typeface="Calibri" pitchFamily="34" charset="0"/>
                <a:cs typeface="Calibri" pitchFamily="34" charset="0"/>
              </a:rPr>
            </a:br>
            <a:r>
              <a:rPr lang="cs-CZ" sz="2400" dirty="0" smtClean="0">
                <a:latin typeface="Calibri" pitchFamily="34" charset="0"/>
                <a:cs typeface="Calibri" pitchFamily="34" charset="0"/>
              </a:rPr>
              <a:t>a nacházelo se většinou na začátku knihy, kapitoly či stránky.</a:t>
            </a:r>
          </a:p>
        </p:txBody>
      </p:sp>
      <p:pic>
        <p:nvPicPr>
          <p:cNvPr id="5" name="Picture 2" descr="http://upload.wikimedia.org/wikipedia/commons/0/08/Mainz_psalter_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8974" y="714356"/>
            <a:ext cx="4863545" cy="450059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357818" y="6143644"/>
            <a:ext cx="2786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http://upload.wikimedia.org/wikipedia/commons/0/08/Mainz_psalter_detail.jpg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scena.cz/fota/db/cas4r2235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286280" cy="604613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8596" y="642939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http://www.</a:t>
            </a:r>
            <a:r>
              <a:rPr lang="cs-CZ" sz="1000" dirty="0" err="1" smtClean="0">
                <a:latin typeface="Calibri" pitchFamily="34" charset="0"/>
                <a:cs typeface="Calibri" pitchFamily="34" charset="0"/>
                <a:hlinkClick r:id="rId3"/>
              </a:rPr>
              <a:t>scena.cz</a:t>
            </a:r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/detail_fota.</a:t>
            </a:r>
            <a:r>
              <a:rPr lang="cs-CZ" sz="1000" dirty="0" err="1" smtClean="0">
                <a:latin typeface="Calibri" pitchFamily="34" charset="0"/>
                <a:cs typeface="Calibri" pitchFamily="34" charset="0"/>
                <a:hlinkClick r:id="rId3"/>
              </a:rPr>
              <a:t>php</a:t>
            </a:r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?</a:t>
            </a:r>
            <a:r>
              <a:rPr lang="cs-CZ" sz="1000" dirty="0" err="1" smtClean="0">
                <a:latin typeface="Calibri" pitchFamily="34" charset="0"/>
                <a:cs typeface="Calibri" pitchFamily="34" charset="0"/>
                <a:hlinkClick r:id="rId3"/>
              </a:rPr>
              <a:t>idf</a:t>
            </a:r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=35299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57752" y="64291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Úvodní list Zlaté buly Karla IV.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elemvzad.cz/11/images/max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034436" cy="5457033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85720" y="63579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latin typeface="Calibri" pitchFamily="34" charset="0"/>
                <a:cs typeface="Calibri" pitchFamily="34" charset="0"/>
                <a:hlinkClick r:id="rId3"/>
              </a:rPr>
              <a:t>http://www.</a:t>
            </a:r>
            <a:r>
              <a:rPr lang="cs-CZ" sz="800" dirty="0" err="1" smtClean="0">
                <a:latin typeface="Calibri" pitchFamily="34" charset="0"/>
                <a:cs typeface="Calibri" pitchFamily="34" charset="0"/>
                <a:hlinkClick r:id="rId3"/>
              </a:rPr>
              <a:t>celemvzad.cz</a:t>
            </a:r>
            <a:r>
              <a:rPr lang="cs-CZ" sz="800" dirty="0" smtClean="0">
                <a:latin typeface="Calibri" pitchFamily="34" charset="0"/>
                <a:cs typeface="Calibri" pitchFamily="34" charset="0"/>
                <a:hlinkClick r:id="rId3"/>
              </a:rPr>
              <a:t>/fotka.</a:t>
            </a:r>
            <a:r>
              <a:rPr lang="cs-CZ" sz="800" dirty="0" err="1" smtClean="0">
                <a:latin typeface="Calibri" pitchFamily="34" charset="0"/>
                <a:cs typeface="Calibri" pitchFamily="34" charset="0"/>
                <a:hlinkClick r:id="rId3"/>
              </a:rPr>
              <a:t>php</a:t>
            </a:r>
            <a:r>
              <a:rPr lang="cs-CZ" sz="800" dirty="0" smtClean="0">
                <a:latin typeface="Calibri" pitchFamily="34" charset="0"/>
                <a:cs typeface="Calibri" pitchFamily="34" charset="0"/>
                <a:hlinkClick r:id="rId3"/>
              </a:rPr>
              <a:t>?</a:t>
            </a:r>
            <a:r>
              <a:rPr lang="cs-CZ" sz="800" dirty="0" err="1" smtClean="0">
                <a:latin typeface="Calibri" pitchFamily="34" charset="0"/>
                <a:cs typeface="Calibri" pitchFamily="34" charset="0"/>
                <a:hlinkClick r:id="rId3"/>
              </a:rPr>
              <a:t>nazev</a:t>
            </a:r>
            <a:r>
              <a:rPr lang="cs-CZ" sz="800" dirty="0" smtClean="0">
                <a:latin typeface="Calibri" pitchFamily="34" charset="0"/>
                <a:cs typeface="Calibri" pitchFamily="34" charset="0"/>
                <a:hlinkClick r:id="rId3"/>
              </a:rPr>
              <a:t>=V%E1clav%20IV.%20s%A0man%9Eelkou%20%8Eofi%ED%20v%A0inici%E1le%20%84D%93%20%28bible%20V%E1clava%20IV.%29&amp;cil=11/</a:t>
            </a:r>
            <a:r>
              <a:rPr lang="cs-CZ" sz="800" dirty="0" err="1" smtClean="0">
                <a:latin typeface="Calibri" pitchFamily="34" charset="0"/>
                <a:cs typeface="Calibri" pitchFamily="34" charset="0"/>
                <a:hlinkClick r:id="rId3"/>
              </a:rPr>
              <a:t>images</a:t>
            </a:r>
            <a:r>
              <a:rPr lang="cs-CZ" sz="800" dirty="0" smtClean="0">
                <a:latin typeface="Calibri" pitchFamily="34" charset="0"/>
                <a:cs typeface="Calibri" pitchFamily="34" charset="0"/>
                <a:hlinkClick r:id="rId3"/>
              </a:rPr>
              <a:t>/max232.jpg</a:t>
            </a:r>
            <a:endParaRPr lang="cs-CZ" sz="800" dirty="0" smtClean="0">
              <a:latin typeface="Calibri" pitchFamily="34" charset="0"/>
              <a:cs typeface="Calibri" pitchFamily="34" charset="0"/>
            </a:endParaRPr>
          </a:p>
          <a:p>
            <a:endParaRPr lang="cs-CZ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85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Calibri" pitchFamily="34" charset="0"/>
                <a:cs typeface="Calibri" pitchFamily="34" charset="0"/>
              </a:rPr>
              <a:t>Král Václav IV. s manželkou Žofií v iniciále D z iluminované bible Václava IV.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6/60/Vasik2_Zb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000528" cy="425588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5720" y="62150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http://upload.wikimedia.org/wikipedia/commons/6/60/Vasik2_Zbr.jpg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58" y="1000108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Calibri" pitchFamily="34" charset="0"/>
                <a:cs typeface="Calibri" pitchFamily="34" charset="0"/>
              </a:rPr>
              <a:t>Iniciála českého krále Václava II.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http://upload.wikimedia.org/wikipedia/commons/4/4d/RichardII_inicia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4186315" cy="4262431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929191" y="6215082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  <a:cs typeface="Calibri" pitchFamily="34" charset="0"/>
                <a:hlinkClick r:id="rId5"/>
              </a:rPr>
              <a:t>http://commons.wikimedia.org/wiki/File:RichardII_iniciala.jpg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43438" y="1000108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Calibri" pitchFamily="34" charset="0"/>
                <a:cs typeface="Calibri" pitchFamily="34" charset="0"/>
              </a:rPr>
              <a:t>Iniciála anglického krále Richarda II.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57620" y="10715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výtvarný, barevný obraz ve středověkých rukopisech.</a:t>
            </a:r>
            <a:br>
              <a:rPr lang="cs-CZ" sz="2400" dirty="0" smtClean="0">
                <a:latin typeface="Calibri" pitchFamily="34" charset="0"/>
                <a:cs typeface="Calibri" pitchFamily="34" charset="0"/>
              </a:rPr>
            </a:br>
            <a:endParaRPr lang="cs-CZ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57620" y="207167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člověk, který kreslí iluminace.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42976" y="107154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Iluminace je 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42976" y="2071678"/>
            <a:ext cx="1897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Iluminátor je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42976" y="3071810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První iluminace se objevily již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57620" y="307181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ve starověkém Egyptě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42976" y="407194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Iniciála  je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57620" y="400050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iluminované písmeno na počátku kapitoly nebo stránky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14414" y="521495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Pokuste se vytvořit vlastní iluminovanou iniciálu, obsahující obrázek, jež vás vystihuje.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</TotalTime>
  <Words>202</Words>
  <Application>Microsoft Office PowerPoint</Application>
  <PresentationFormat>Předvádění na obrazovce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Papír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win7</dc:creator>
  <cp:lastModifiedBy>win7</cp:lastModifiedBy>
  <cp:revision>32</cp:revision>
  <dcterms:created xsi:type="dcterms:W3CDTF">2013-12-26T09:49:39Z</dcterms:created>
  <dcterms:modified xsi:type="dcterms:W3CDTF">9999-04-03T20:45:14Z</dcterms:modified>
</cp:coreProperties>
</file>