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6" r:id="rId5"/>
    <p:sldId id="259" r:id="rId6"/>
    <p:sldId id="260" r:id="rId7"/>
    <p:sldId id="263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D9438-B92F-467C-A8CE-F82F7C9F1194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029BB5-6BF6-41B6-BEEF-A12987AE50F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29BB5-6BF6-41B6-BEEF-A12987AE50FC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4C65-AFCD-4F25-A9A7-515D4DA3F962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E1FC-A68F-40E4-A8B3-03C2AD7FA32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4C65-AFCD-4F25-A9A7-515D4DA3F962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E1FC-A68F-40E4-A8B3-03C2AD7FA32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4C65-AFCD-4F25-A9A7-515D4DA3F962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E1FC-A68F-40E4-A8B3-03C2AD7FA32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4C65-AFCD-4F25-A9A7-515D4DA3F962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E1FC-A68F-40E4-A8B3-03C2AD7FA32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4C65-AFCD-4F25-A9A7-515D4DA3F962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E1FC-A68F-40E4-A8B3-03C2AD7FA32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4C65-AFCD-4F25-A9A7-515D4DA3F962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E1FC-A68F-40E4-A8B3-03C2AD7FA32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4C65-AFCD-4F25-A9A7-515D4DA3F962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E1FC-A68F-40E4-A8B3-03C2AD7FA32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4C65-AFCD-4F25-A9A7-515D4DA3F962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E1FC-A68F-40E4-A8B3-03C2AD7FA32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4C65-AFCD-4F25-A9A7-515D4DA3F962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E1FC-A68F-40E4-A8B3-03C2AD7FA32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4C65-AFCD-4F25-A9A7-515D4DA3F962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E1FC-A68F-40E4-A8B3-03C2AD7FA32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4C65-AFCD-4F25-A9A7-515D4DA3F962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E1FC-A68F-40E4-A8B3-03C2AD7FA32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34C65-AFCD-4F25-A9A7-515D4DA3F962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BE1FC-A68F-40E4-A8B3-03C2AD7FA32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rimi.estranky.cz/clanky/cizina/egypt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yptologie.cz/1645/chetite/chetitske-pismo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lingvistika.mysteria.cz/maya_abeceda.htm" TargetMode="Externa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cs.wikipedia.org/wiki/Soubor:Rosetta_Stone.JPG" TargetMode="External"/><Relationship Id="rId4" Type="http://schemas.openxmlformats.org/officeDocument/2006/relationships/hyperlink" Target="http://cs.wikipedia.org/wiki/Soubor:Kheops-apotheme-description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cs.wikipedia.org/wiki/Soubor:DemoticScriptsRosettaStoneReplica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Leon_Cogniet_-_Jean-Francois_Champollion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eucebnice.cz/literatura/egypt.html" TargetMode="Externa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tajemne.blog.cz/1104/hieroglyfy" TargetMode="External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Přímá spojnice 6"/>
          <p:cNvCxnSpPr/>
          <p:nvPr/>
        </p:nvCxnSpPr>
        <p:spPr>
          <a:xfrm>
            <a:off x="785786" y="2643182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Group 38"/>
          <p:cNvGraphicFramePr>
            <a:graphicFrameLocks noGrp="1"/>
          </p:cNvGraphicFramePr>
          <p:nvPr/>
        </p:nvGraphicFramePr>
        <p:xfrm>
          <a:off x="785787" y="2857496"/>
          <a:ext cx="7715303" cy="2640649"/>
        </p:xfrm>
        <a:graphic>
          <a:graphicData uri="http://schemas.openxmlformats.org/drawingml/2006/table">
            <a:tbl>
              <a:tblPr/>
              <a:tblGrid>
                <a:gridCol w="2443996"/>
                <a:gridCol w="5271307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Tematická oblast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Egyptské hieroglyfy a jejich rozluštění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Datum vytvoření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25. 7. 2013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Ročník 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1. ročník osmiletého nebo 1. ročník čtyřletého gymnázia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Stručný obsah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Student se seznámí s problematikou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rozluštění hieroglyfů.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Způsob využití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Výklad je vhodné použít při výkladu starověkého Egypta. Studenti </a:t>
                      </a:r>
                      <a:b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</a:b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1. ročníku osmiletého gymnázia mohou napsat vlastní text.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Autor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Mgr. Michael Dvorský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Kód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VY_32_INOVACE_17_DDVR19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333375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ovéPole 7"/>
          <p:cNvSpPr txBox="1"/>
          <p:nvPr/>
        </p:nvSpPr>
        <p:spPr>
          <a:xfrm>
            <a:off x="0" y="192880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alibri" pitchFamily="34" charset="0"/>
              </a:rPr>
              <a:t>Pomocné vědy historické</a:t>
            </a:r>
            <a:endParaRPr lang="cs-CZ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Egyptské</a:t>
            </a:r>
            <a:r>
              <a:rPr kumimoji="0" lang="cs-CZ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h</a:t>
            </a: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ieroglyfy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400" dirty="0" smtClean="0">
                <a:latin typeface="+mj-lt"/>
                <a:ea typeface="+mj-ea"/>
                <a:cs typeface="+mj-cs"/>
              </a:rPr>
              <a:t>a jejich rozluštění</a:t>
            </a:r>
            <a:endParaRPr kumimoji="0" lang="cs-CZ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img.ihned.cz/attachment.php/20414145/vElTLJpPAoHsiUMIWBR45b21NcdOn6eF/10_egypt_fi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71480"/>
            <a:ext cx="4381500" cy="5010150"/>
          </a:xfrm>
          <a:prstGeom prst="rect">
            <a:avLst/>
          </a:prstGeom>
          <a:noFill/>
        </p:spPr>
      </p:pic>
      <p:sp>
        <p:nvSpPr>
          <p:cNvPr id="3" name="TextovéPole 2"/>
          <p:cNvSpPr txBox="1"/>
          <p:nvPr/>
        </p:nvSpPr>
        <p:spPr>
          <a:xfrm>
            <a:off x="928662" y="5929330"/>
            <a:ext cx="5143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smtClean="0">
                <a:hlinkClick r:id="rId3"/>
              </a:rPr>
              <a:t>http://www.</a:t>
            </a:r>
            <a:r>
              <a:rPr lang="cs-CZ" sz="1000" dirty="0" err="1" smtClean="0">
                <a:hlinkClick r:id="rId3"/>
              </a:rPr>
              <a:t>mirimi.estranky.cz</a:t>
            </a:r>
            <a:r>
              <a:rPr lang="cs-CZ" sz="1000" dirty="0" smtClean="0">
                <a:hlinkClick r:id="rId3"/>
              </a:rPr>
              <a:t>/</a:t>
            </a:r>
            <a:r>
              <a:rPr lang="cs-CZ" sz="1000" dirty="0" err="1" smtClean="0">
                <a:hlinkClick r:id="rId3"/>
              </a:rPr>
              <a:t>clanky</a:t>
            </a:r>
            <a:r>
              <a:rPr lang="cs-CZ" sz="1000" dirty="0" smtClean="0">
                <a:hlinkClick r:id="rId3"/>
              </a:rPr>
              <a:t>/cizina/</a:t>
            </a:r>
            <a:r>
              <a:rPr lang="cs-CZ" sz="1000" dirty="0" err="1" smtClean="0">
                <a:hlinkClick r:id="rId3"/>
              </a:rPr>
              <a:t>egypt.html</a:t>
            </a:r>
            <a:endParaRPr lang="cs-CZ" sz="1000" dirty="0" smtClean="0"/>
          </a:p>
          <a:p>
            <a:endParaRPr lang="cs-CZ" sz="1000" dirty="0"/>
          </a:p>
        </p:txBody>
      </p:sp>
      <p:sp>
        <p:nvSpPr>
          <p:cNvPr id="4" name="Obdélník 3"/>
          <p:cNvSpPr/>
          <p:nvPr/>
        </p:nvSpPr>
        <p:spPr>
          <a:xfrm>
            <a:off x="4929190" y="1142984"/>
            <a:ext cx="407196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Hieroglyf</a:t>
            </a:r>
            <a:r>
              <a:rPr lang="cs-CZ" dirty="0" smtClean="0"/>
              <a:t> je označení řeckého původu pro znak obrázkového písma, původně byl použit pro hieroglyfy egyptské. </a:t>
            </a:r>
          </a:p>
          <a:p>
            <a:r>
              <a:rPr lang="cs-CZ" dirty="0" smtClean="0"/>
              <a:t>Dnes se používá i pro další písemné systémy (např. chetitské, krétské nebo mayské).</a:t>
            </a:r>
          </a:p>
          <a:p>
            <a:endParaRPr lang="cs-CZ" dirty="0" smtClean="0"/>
          </a:p>
          <a:p>
            <a:r>
              <a:rPr lang="cs-CZ" b="1" dirty="0" smtClean="0"/>
              <a:t>Egyptské hieroglyfické písmo</a:t>
            </a:r>
            <a:r>
              <a:rPr lang="cs-CZ" dirty="0" smtClean="0"/>
              <a:t> </a:t>
            </a:r>
          </a:p>
          <a:p>
            <a:r>
              <a:rPr lang="cs-CZ" dirty="0" smtClean="0"/>
              <a:t>vzniklo nejpozději kolem roku </a:t>
            </a:r>
            <a:r>
              <a:rPr lang="cs-CZ" dirty="0" smtClean="0"/>
              <a:t>3000 př</a:t>
            </a:r>
            <a:r>
              <a:rPr lang="cs-CZ" dirty="0" smtClean="0"/>
              <a:t>. </a:t>
            </a:r>
            <a:r>
              <a:rPr lang="cs-CZ" dirty="0" err="1" smtClean="0"/>
              <a:t>Kr</a:t>
            </a:r>
            <a:r>
              <a:rPr lang="cs-CZ" dirty="0" smtClean="0"/>
              <a:t>. Egypťané sami </a:t>
            </a:r>
            <a:r>
              <a:rPr lang="cs-CZ" dirty="0" smtClean="0"/>
              <a:t>je </a:t>
            </a:r>
            <a:r>
              <a:rPr lang="cs-CZ" dirty="0" smtClean="0"/>
              <a:t>nazývali „písmo bohů“.</a:t>
            </a:r>
          </a:p>
          <a:p>
            <a:endParaRPr lang="cs-CZ" dirty="0" smtClean="0"/>
          </a:p>
          <a:p>
            <a:r>
              <a:rPr lang="cs-CZ" dirty="0" smtClean="0"/>
              <a:t>Hieroglyfický systém písma je velmi komplikovaný, používá přes 700 různých znaků.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kázka písma Chetit&amp;uring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357166"/>
            <a:ext cx="5762625" cy="3838576"/>
          </a:xfrm>
          <a:prstGeom prst="rect">
            <a:avLst/>
          </a:prstGeom>
          <a:noFill/>
        </p:spPr>
      </p:pic>
      <p:sp>
        <p:nvSpPr>
          <p:cNvPr id="3" name="Obdélník 2"/>
          <p:cNvSpPr/>
          <p:nvPr/>
        </p:nvSpPr>
        <p:spPr>
          <a:xfrm>
            <a:off x="285720" y="607220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000" dirty="0" smtClean="0">
                <a:hlinkClick r:id="rId3"/>
              </a:rPr>
              <a:t>http://www.egyptologie.</a:t>
            </a:r>
            <a:r>
              <a:rPr lang="cs-CZ" sz="1000" dirty="0" err="1" smtClean="0">
                <a:hlinkClick r:id="rId3"/>
              </a:rPr>
              <a:t>cz</a:t>
            </a:r>
            <a:r>
              <a:rPr lang="cs-CZ" sz="1000" dirty="0" smtClean="0">
                <a:hlinkClick r:id="rId3"/>
              </a:rPr>
              <a:t>/1645/</a:t>
            </a:r>
            <a:r>
              <a:rPr lang="cs-CZ" sz="1000" dirty="0" err="1" smtClean="0">
                <a:hlinkClick r:id="rId3"/>
              </a:rPr>
              <a:t>chetite</a:t>
            </a:r>
            <a:r>
              <a:rPr lang="cs-CZ" sz="1000" dirty="0" smtClean="0">
                <a:hlinkClick r:id="rId3"/>
              </a:rPr>
              <a:t>/</a:t>
            </a:r>
            <a:r>
              <a:rPr lang="cs-CZ" sz="1000" dirty="0" err="1" smtClean="0">
                <a:hlinkClick r:id="rId3"/>
              </a:rPr>
              <a:t>chetitske</a:t>
            </a:r>
            <a:r>
              <a:rPr lang="cs-CZ" sz="1000" dirty="0" smtClean="0">
                <a:hlinkClick r:id="rId3"/>
              </a:rPr>
              <a:t>-</a:t>
            </a:r>
            <a:r>
              <a:rPr lang="cs-CZ" sz="1000" dirty="0" err="1" smtClean="0">
                <a:hlinkClick r:id="rId3"/>
              </a:rPr>
              <a:t>pismo</a:t>
            </a:r>
            <a:r>
              <a:rPr lang="cs-CZ" sz="1000" dirty="0" smtClean="0">
                <a:hlinkClick r:id="rId3"/>
              </a:rPr>
              <a:t>/</a:t>
            </a:r>
            <a:endParaRPr lang="cs-CZ" sz="1000" dirty="0" smtClean="0"/>
          </a:p>
          <a:p>
            <a:endParaRPr lang="cs-CZ" sz="1000" dirty="0"/>
          </a:p>
        </p:txBody>
      </p:sp>
      <p:pic>
        <p:nvPicPr>
          <p:cNvPr id="3076" name="Picture 4" descr="http://lingvistika.mysteria.cz/maya_soubory/landa_maya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3143248"/>
            <a:ext cx="5448300" cy="2971801"/>
          </a:xfrm>
          <a:prstGeom prst="rect">
            <a:avLst/>
          </a:prstGeom>
          <a:noFill/>
        </p:spPr>
      </p:pic>
      <p:sp>
        <p:nvSpPr>
          <p:cNvPr id="5" name="Obdélník 4"/>
          <p:cNvSpPr/>
          <p:nvPr/>
        </p:nvSpPr>
        <p:spPr>
          <a:xfrm>
            <a:off x="285720" y="628652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000" dirty="0" smtClean="0">
                <a:hlinkClick r:id="rId5"/>
              </a:rPr>
              <a:t>http://lingvistika.mysteria.</a:t>
            </a:r>
            <a:r>
              <a:rPr lang="cs-CZ" sz="1000" dirty="0" err="1" smtClean="0">
                <a:hlinkClick r:id="rId5"/>
              </a:rPr>
              <a:t>cz</a:t>
            </a:r>
            <a:r>
              <a:rPr lang="cs-CZ" sz="1000" dirty="0" smtClean="0">
                <a:hlinkClick r:id="rId5"/>
              </a:rPr>
              <a:t>/</a:t>
            </a:r>
            <a:r>
              <a:rPr lang="cs-CZ" sz="1000" dirty="0" err="1" smtClean="0">
                <a:hlinkClick r:id="rId5"/>
              </a:rPr>
              <a:t>maya</a:t>
            </a:r>
            <a:r>
              <a:rPr lang="cs-CZ" sz="1000" dirty="0" smtClean="0">
                <a:hlinkClick r:id="rId5"/>
              </a:rPr>
              <a:t>_abeceda.</a:t>
            </a:r>
            <a:r>
              <a:rPr lang="cs-CZ" sz="1000" dirty="0" err="1" smtClean="0">
                <a:hlinkClick r:id="rId5"/>
              </a:rPr>
              <a:t>htm</a:t>
            </a:r>
            <a:endParaRPr lang="cs-CZ" sz="1000" dirty="0" smtClean="0"/>
          </a:p>
          <a:p>
            <a:endParaRPr lang="cs-CZ" sz="1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000760" y="500042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Chetitské hieroglyfy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643702" y="2714620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dirty="0" smtClean="0"/>
              <a:t>Mayské hieroglyfy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14282" y="4549676"/>
            <a:ext cx="46434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dirty="0" smtClean="0"/>
              <a:t>Za Napoleonova tažení do Egypta na konci 18. století objevili Francouzi tzv. Rosettskou desku.</a:t>
            </a:r>
          </a:p>
          <a:p>
            <a:pPr algn="r"/>
            <a:endParaRPr lang="cs-CZ" dirty="0" smtClean="0"/>
          </a:p>
          <a:p>
            <a:pPr algn="r"/>
            <a:r>
              <a:rPr lang="cs-CZ" dirty="0" smtClean="0"/>
              <a:t>Je v ní vyryt text písmem hieroglyfickým,</a:t>
            </a:r>
          </a:p>
          <a:p>
            <a:pPr algn="r"/>
            <a:r>
              <a:rPr lang="cs-CZ" dirty="0" smtClean="0"/>
              <a:t>démotickým (zjednodušené hieroglyfy) a řecky.</a:t>
            </a:r>
          </a:p>
          <a:p>
            <a:pPr algn="r"/>
            <a:endParaRPr lang="cs-CZ" dirty="0"/>
          </a:p>
        </p:txBody>
      </p:sp>
      <p:pic>
        <p:nvPicPr>
          <p:cNvPr id="5" name="Picture 6" descr="Soubor:Kheops-apotheme-descrip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85728"/>
            <a:ext cx="5982097" cy="4000528"/>
          </a:xfrm>
          <a:prstGeom prst="rect">
            <a:avLst/>
          </a:prstGeom>
          <a:noFill/>
        </p:spPr>
      </p:pic>
      <p:pic>
        <p:nvPicPr>
          <p:cNvPr id="4098" name="Picture 2" descr="Soubor:Rosetta Ston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2071678"/>
            <a:ext cx="3948106" cy="4618976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6143636" y="285728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Francouzi v Gíze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42844" y="6357958"/>
            <a:ext cx="5572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smtClean="0">
                <a:hlinkClick r:id="rId4"/>
              </a:rPr>
              <a:t>http://cs.wikipedia.org/wiki/Soubor:Kheops-apotheme-description.jpg</a:t>
            </a:r>
            <a:endParaRPr lang="cs-CZ" sz="1000" dirty="0" smtClean="0"/>
          </a:p>
          <a:p>
            <a:r>
              <a:rPr lang="cs-CZ" sz="1000" dirty="0" smtClean="0">
                <a:hlinkClick r:id="rId5"/>
              </a:rPr>
              <a:t>http://cs.wikipedia.org/wiki/Soubor:Rosetta_Stone.JPG</a:t>
            </a:r>
            <a:endParaRPr lang="cs-CZ" sz="1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oubor:DemoticScriptsRosettaStoneReplic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928670"/>
            <a:ext cx="7620000" cy="5181601"/>
          </a:xfrm>
          <a:prstGeom prst="rect">
            <a:avLst/>
          </a:prstGeom>
          <a:noFill/>
        </p:spPr>
      </p:pic>
      <p:sp>
        <p:nvSpPr>
          <p:cNvPr id="3" name="TextovéPole 2"/>
          <p:cNvSpPr txBox="1"/>
          <p:nvPr/>
        </p:nvSpPr>
        <p:spPr>
          <a:xfrm>
            <a:off x="500034" y="6357958"/>
            <a:ext cx="6429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smtClean="0">
                <a:hlinkClick r:id="rId4"/>
              </a:rPr>
              <a:t>http://cs.wikipedia.org/wiki/Soubor:DemoticScriptsRosettaStoneReplica.jpg</a:t>
            </a:r>
            <a:endParaRPr lang="cs-CZ" sz="1000" dirty="0" smtClean="0"/>
          </a:p>
          <a:p>
            <a:endParaRPr lang="cs-CZ" sz="1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428860" y="357166"/>
            <a:ext cx="4000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Démotické písmo na Rosettské desce</a:t>
            </a:r>
            <a:endParaRPr lang="cs-CZ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Soubor:Leon Cogniet - Jean-Francois Champoll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7" y="214290"/>
            <a:ext cx="3359371" cy="4071966"/>
          </a:xfrm>
          <a:prstGeom prst="rect">
            <a:avLst/>
          </a:prstGeom>
          <a:noFill/>
        </p:spPr>
      </p:pic>
      <p:sp>
        <p:nvSpPr>
          <p:cNvPr id="3" name="TextovéPole 2"/>
          <p:cNvSpPr txBox="1"/>
          <p:nvPr/>
        </p:nvSpPr>
        <p:spPr>
          <a:xfrm>
            <a:off x="4429092" y="6215082"/>
            <a:ext cx="47149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smtClean="0">
                <a:hlinkClick r:id="rId3"/>
              </a:rPr>
              <a:t>http://cs.wikipedia.org/wiki/Soubor:Leon_Cogniet_-_Jean-Francois_Champollion.jpg</a:t>
            </a:r>
            <a:endParaRPr lang="cs-CZ" sz="1000" dirty="0" smtClean="0"/>
          </a:p>
          <a:p>
            <a:endParaRPr lang="cs-CZ" sz="1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4000496" y="357166"/>
            <a:ext cx="321471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Jean Francois </a:t>
            </a:r>
            <a:r>
              <a:rPr lang="cs-CZ" dirty="0" err="1" smtClean="0"/>
              <a:t>Champollion</a:t>
            </a:r>
            <a:r>
              <a:rPr lang="cs-CZ" dirty="0" smtClean="0"/>
              <a:t>, francouzský archeolog a zakladatel egyptologie. </a:t>
            </a:r>
            <a:br>
              <a:rPr lang="cs-CZ" dirty="0" smtClean="0"/>
            </a:br>
            <a:r>
              <a:rPr lang="cs-CZ" dirty="0" smtClean="0"/>
              <a:t>Roku 1822 rozluštil jako první egyptské hieroglyfy.</a:t>
            </a:r>
          </a:p>
          <a:p>
            <a:endParaRPr lang="cs-CZ" dirty="0" smtClean="0"/>
          </a:p>
          <a:p>
            <a:r>
              <a:rPr lang="cs-CZ" dirty="0" smtClean="0"/>
              <a:t>Jména </a:t>
            </a:r>
            <a:r>
              <a:rPr lang="cs-CZ" dirty="0" smtClean="0"/>
              <a:t>králů psali Egypťané zřejmě na znak úcty do oválných rámečků, tzv. </a:t>
            </a:r>
            <a:r>
              <a:rPr lang="cs-CZ" b="1" dirty="0" smtClean="0"/>
              <a:t>kartuší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2844" y="4643446"/>
            <a:ext cx="44291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smtClean="0">
                <a:cs typeface="Arial" charset="0"/>
              </a:rPr>
              <a:t>Kartuše</a:t>
            </a:r>
            <a:r>
              <a:rPr lang="cs-CZ" smtClean="0">
                <a:cs typeface="Arial" charset="0"/>
              </a:rPr>
              <a:t> </a:t>
            </a:r>
            <a:r>
              <a:rPr lang="cs-CZ" dirty="0" smtClean="0">
                <a:cs typeface="Arial" charset="0"/>
              </a:rPr>
              <a:t>posloužily </a:t>
            </a:r>
            <a:r>
              <a:rPr lang="cs-CZ" dirty="0" err="1" smtClean="0">
                <a:cs typeface="Arial" charset="0"/>
              </a:rPr>
              <a:t>Champollionovi</a:t>
            </a:r>
            <a:r>
              <a:rPr lang="cs-CZ" dirty="0" smtClean="0">
                <a:cs typeface="Arial" charset="0"/>
              </a:rPr>
              <a:t> jako klíč.</a:t>
            </a:r>
          </a:p>
          <a:p>
            <a:r>
              <a:rPr lang="cs-CZ" dirty="0" smtClean="0">
                <a:cs typeface="Arial" charset="0"/>
              </a:rPr>
              <a:t>Hieroglyfy v nich totiž nezastupují celá slova, ale pouze jednotlivé hlásky. </a:t>
            </a:r>
          </a:p>
          <a:p>
            <a:r>
              <a:rPr lang="cs-CZ" dirty="0" smtClean="0">
                <a:cs typeface="Arial" charset="0"/>
              </a:rPr>
              <a:t>Jako první rozluštil jména faraonů </a:t>
            </a:r>
            <a:br>
              <a:rPr lang="cs-CZ" dirty="0" smtClean="0">
                <a:cs typeface="Arial" charset="0"/>
              </a:rPr>
            </a:br>
            <a:r>
              <a:rPr lang="cs-CZ" dirty="0" smtClean="0">
                <a:cs typeface="Arial" charset="0"/>
              </a:rPr>
              <a:t>Ptolemaia a Kleopatry. </a:t>
            </a:r>
            <a:endParaRPr lang="cs-CZ" dirty="0"/>
          </a:p>
        </p:txBody>
      </p:sp>
      <p:pic>
        <p:nvPicPr>
          <p:cNvPr id="6" name="Picture 14" descr="kartuš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3214685"/>
            <a:ext cx="4572000" cy="3048000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5500694" y="6457890"/>
            <a:ext cx="3000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smtClean="0">
                <a:hlinkClick r:id="rId5"/>
              </a:rPr>
              <a:t>http://www.</a:t>
            </a:r>
            <a:r>
              <a:rPr lang="cs-CZ" sz="1000" dirty="0" err="1" smtClean="0">
                <a:hlinkClick r:id="rId5"/>
              </a:rPr>
              <a:t>eucebnice.cz</a:t>
            </a:r>
            <a:r>
              <a:rPr lang="cs-CZ" sz="1000" dirty="0" smtClean="0">
                <a:hlinkClick r:id="rId5"/>
              </a:rPr>
              <a:t>/literatura/</a:t>
            </a:r>
            <a:r>
              <a:rPr lang="cs-CZ" sz="1000" dirty="0" err="1" smtClean="0">
                <a:hlinkClick r:id="rId5"/>
              </a:rPr>
              <a:t>egypt.html</a:t>
            </a:r>
            <a:endParaRPr lang="cs-CZ" sz="1000" dirty="0" smtClean="0"/>
          </a:p>
          <a:p>
            <a:endParaRPr lang="cs-CZ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1" name="Picture 17" descr="http://www.slovabohu.czweb.org/obrazky/alphabe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14290"/>
            <a:ext cx="2185262" cy="6357982"/>
          </a:xfrm>
          <a:prstGeom prst="rect">
            <a:avLst/>
          </a:prstGeom>
          <a:noFill/>
        </p:spPr>
      </p:pic>
      <p:sp>
        <p:nvSpPr>
          <p:cNvPr id="3" name="TextovéPole 2"/>
          <p:cNvSpPr txBox="1"/>
          <p:nvPr/>
        </p:nvSpPr>
        <p:spPr>
          <a:xfrm>
            <a:off x="4000496" y="500042"/>
            <a:ext cx="4500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Pokuste se podle zjednodušené hieroglyfické abecedy napsat krátký text.</a:t>
            </a:r>
            <a:endParaRPr lang="cs-CZ" sz="2000" dirty="0"/>
          </a:p>
        </p:txBody>
      </p:sp>
      <p:sp>
        <p:nvSpPr>
          <p:cNvPr id="4" name="Obdélník 3"/>
          <p:cNvSpPr/>
          <p:nvPr/>
        </p:nvSpPr>
        <p:spPr>
          <a:xfrm>
            <a:off x="3000364" y="6429396"/>
            <a:ext cx="22445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000" dirty="0" smtClean="0">
                <a:hlinkClick r:id="rId3"/>
              </a:rPr>
              <a:t>http://tajemne.blog.cz/1104/hieroglyfy</a:t>
            </a:r>
            <a:endParaRPr lang="cs-CZ" sz="1000" dirty="0" smtClean="0"/>
          </a:p>
          <a:p>
            <a:endParaRPr lang="cs-CZ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249</Words>
  <Application>Microsoft Office PowerPoint</Application>
  <PresentationFormat>Předvádění na obrazovce (4:3)</PresentationFormat>
  <Paragraphs>49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win7</dc:creator>
  <cp:lastModifiedBy>win7</cp:lastModifiedBy>
  <cp:revision>30</cp:revision>
  <dcterms:created xsi:type="dcterms:W3CDTF">2013-12-27T10:26:54Z</dcterms:created>
  <dcterms:modified xsi:type="dcterms:W3CDTF">9999-04-03T19:26:01Z</dcterms:modified>
</cp:coreProperties>
</file>