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5" r:id="rId8"/>
    <p:sldId id="266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44729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2297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6003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026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5975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10837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72589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15472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96874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53485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9178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D8DF6-E43D-45C1-8E73-3C56BF59293A}" type="datetimeFigureOut">
              <a:rPr lang="cs-CZ" smtClean="0"/>
              <a:pPr/>
              <a:t>1.9.2013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B3DD1-BD1D-40E0-8C91-B32B0259532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009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commons.wikimedia.org/wiki/File:Bretislav1_Jitka.jpg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ommons.wikimedia.org/wiki/File:B%C5%99etislav_I.-Chrudim2.jpg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47645908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Přemyslovské</a:t>
                      </a:r>
                      <a:r>
                        <a:rPr lang="cs-CZ" baseline="0" dirty="0" smtClean="0"/>
                        <a:t>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1.ročník 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Seznámení se</a:t>
                      </a:r>
                      <a:r>
                        <a:rPr lang="cs-CZ" baseline="0" dirty="0" smtClean="0"/>
                        <a:t> životem  a činností Břetislava I., dokreslení situace v době po překonání krize českého státu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doplněný prezentací,</a:t>
                      </a:r>
                      <a:r>
                        <a:rPr lang="cs-CZ" baseline="0" dirty="0" smtClean="0"/>
                        <a:t> otázky k upevnění látky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Šárka Hrbáčková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VY_32_INOVACE_18</a:t>
                      </a:r>
                      <a:r>
                        <a:rPr lang="cs-CZ" baseline="0" smtClean="0"/>
                        <a:t>  DHRA 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4914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Břetislav I. - mládí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nemanželský </a:t>
            </a:r>
            <a:r>
              <a:rPr lang="cs-CZ" dirty="0"/>
              <a:t>syn knížete Oldřicha a </a:t>
            </a:r>
            <a:r>
              <a:rPr lang="cs-CZ" dirty="0" smtClean="0"/>
              <a:t>jeho družky Boženy</a:t>
            </a:r>
            <a:endParaRPr lang="cs-CZ" dirty="0"/>
          </a:p>
          <a:p>
            <a:r>
              <a:rPr lang="cs-CZ" dirty="0" smtClean="0"/>
              <a:t>1021 </a:t>
            </a:r>
            <a:r>
              <a:rPr lang="cs-CZ" dirty="0"/>
              <a:t>unesl z </a:t>
            </a:r>
            <a:r>
              <a:rPr lang="cs-CZ" dirty="0" smtClean="0"/>
              <a:t>rodinného kláštera Jitku</a:t>
            </a:r>
            <a:r>
              <a:rPr lang="cs-CZ" sz="2400" dirty="0" smtClean="0"/>
              <a:t>. </a:t>
            </a:r>
            <a:r>
              <a:rPr lang="cs-CZ" sz="2400" dirty="0"/>
              <a:t>Vojtěch a zřejmě i Jitka o připravovaném únosu </a:t>
            </a:r>
            <a:r>
              <a:rPr lang="cs-CZ" sz="2400" dirty="0" smtClean="0"/>
              <a:t>věděli.</a:t>
            </a:r>
          </a:p>
          <a:p>
            <a:r>
              <a:rPr lang="cs-CZ" sz="2400" dirty="0" smtClean="0"/>
              <a:t> </a:t>
            </a:r>
            <a:r>
              <a:rPr lang="cs-CZ" dirty="0"/>
              <a:t>Nedlouho poté se s Jitkou oženil.</a:t>
            </a:r>
          </a:p>
          <a:p>
            <a:r>
              <a:rPr lang="cs-CZ" dirty="0" smtClean="0"/>
              <a:t>Jitka </a:t>
            </a:r>
            <a:r>
              <a:rPr lang="cs-CZ" dirty="0"/>
              <a:t>porodila pět synů: </a:t>
            </a:r>
            <a:r>
              <a:rPr lang="cs-CZ" dirty="0" smtClean="0"/>
              <a:t>Spytihněva,  Vratislava, Konráda, Jaromíra </a:t>
            </a:r>
            <a:r>
              <a:rPr lang="cs-CZ" dirty="0"/>
              <a:t>a </a:t>
            </a:r>
            <a:r>
              <a:rPr lang="cs-CZ" dirty="0" smtClean="0"/>
              <a:t>Otu. 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1034 je kromě svého strýce Jaromíra jediným žijícím Přemyslovcem. </a:t>
            </a:r>
          </a:p>
        </p:txBody>
      </p:sp>
    </p:spTree>
    <p:extLst>
      <p:ext uri="{BB962C8B-B14F-4D97-AF65-F5344CB8AC3E}">
        <p14:creationId xmlns:p14="http://schemas.microsoft.com/office/powerpoint/2010/main" xmlns="" val="3106574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Břetislav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57818" y="1428736"/>
            <a:ext cx="4038600" cy="4525963"/>
          </a:xfrm>
        </p:spPr>
        <p:txBody>
          <a:bodyPr>
            <a:normAutofit/>
          </a:bodyPr>
          <a:lstStyle/>
          <a:p>
            <a:r>
              <a:rPr lang="cs-CZ" sz="3200" dirty="0" smtClean="0"/>
              <a:t>Břetislav unáší Jitku.</a:t>
            </a:r>
            <a:endParaRPr lang="cs-CZ" sz="3200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428596" y="5929330"/>
            <a:ext cx="6143636" cy="9286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600" u="sng" dirty="0" smtClean="0">
                <a:hlinkClick r:id="rId2"/>
              </a:rPr>
              <a:t>http://commons.wikimedia.org/wiki/File%3ABretislav1_Jitka.jpg</a:t>
            </a:r>
            <a:r>
              <a:rPr lang="cs-CZ" sz="1600" dirty="0" smtClean="0"/>
              <a:t> </a:t>
            </a:r>
            <a:endParaRPr lang="cs-CZ" sz="1600" dirty="0"/>
          </a:p>
        </p:txBody>
      </p:sp>
      <p:pic>
        <p:nvPicPr>
          <p:cNvPr id="20482" name="Picture 2" descr="File:Bretislav1 Jit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428736"/>
            <a:ext cx="4262140" cy="4132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Výboje Břetislava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zahájil rozšiřování své moci směrem na polské území</a:t>
            </a:r>
          </a:p>
          <a:p>
            <a:r>
              <a:rPr lang="cs-CZ" dirty="0"/>
              <a:t>1038-9 obsadil Krakov a Hnězdno, nad hrobem sv. Vojtěcha vyhlásil -</a:t>
            </a:r>
            <a:r>
              <a:rPr lang="cs-CZ" dirty="0" smtClean="0"/>
              <a:t> </a:t>
            </a:r>
            <a:r>
              <a:rPr lang="cs-CZ" sz="3600" dirty="0"/>
              <a:t>Břetislavova </a:t>
            </a:r>
            <a:r>
              <a:rPr lang="cs-CZ" sz="3600" dirty="0" err="1"/>
              <a:t>dekreta</a:t>
            </a:r>
            <a:endParaRPr lang="cs-CZ" sz="3600" dirty="0"/>
          </a:p>
          <a:p>
            <a:r>
              <a:rPr lang="cs-CZ" dirty="0"/>
              <a:t>Vojtěchovy </a:t>
            </a:r>
            <a:r>
              <a:rPr lang="cs-CZ" dirty="0" smtClean="0"/>
              <a:t>ostatky </a:t>
            </a:r>
            <a:r>
              <a:rPr lang="cs-CZ" dirty="0"/>
              <a:t>následně odvezl do </a:t>
            </a:r>
            <a:r>
              <a:rPr lang="cs-CZ" dirty="0" smtClean="0"/>
              <a:t>Čech, s cílem dosažení povýšení pražského biskupství </a:t>
            </a:r>
            <a:endParaRPr lang="cs-CZ" dirty="0" smtClean="0"/>
          </a:p>
          <a:p>
            <a:r>
              <a:rPr lang="cs-CZ" dirty="0" smtClean="0"/>
              <a:t>Otázka: Jaké byly vztahy mezi Přemyslovci a </a:t>
            </a:r>
            <a:r>
              <a:rPr lang="cs-CZ" dirty="0" err="1" smtClean="0"/>
              <a:t>Slavníkovci</a:t>
            </a:r>
            <a:r>
              <a:rPr lang="cs-CZ" dirty="0" smtClean="0"/>
              <a:t>?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3570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Břetislavova </a:t>
            </a:r>
            <a:r>
              <a:rPr lang="cs-CZ" dirty="0" err="1" smtClean="0"/>
              <a:t>dekreta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nejstarší česká právní památka, historický pramen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informace o raně středověké společnosti, dosud jen částečně christianizované.</a:t>
            </a:r>
          </a:p>
          <a:p>
            <a:r>
              <a:rPr lang="cs-CZ" dirty="0" smtClean="0"/>
              <a:t>boj </a:t>
            </a:r>
            <a:r>
              <a:rPr lang="cs-CZ" dirty="0"/>
              <a:t>proti pohanským věrám, </a:t>
            </a:r>
            <a:r>
              <a:rPr lang="cs-CZ" dirty="0" smtClean="0"/>
              <a:t>pověrám,  kouzlům, nemanželské </a:t>
            </a:r>
            <a:r>
              <a:rPr lang="cs-CZ" dirty="0"/>
              <a:t>mateřství, nesvěcení nedělí a </a:t>
            </a:r>
            <a:r>
              <a:rPr lang="cs-CZ" dirty="0" smtClean="0"/>
              <a:t>svátků, pohřbívání mimo hřbitov</a:t>
            </a:r>
          </a:p>
          <a:p>
            <a:r>
              <a:rPr lang="cs-CZ" dirty="0" smtClean="0"/>
              <a:t>tresty - prodej </a:t>
            </a:r>
            <a:r>
              <a:rPr lang="cs-CZ" dirty="0"/>
              <a:t>celé rodiny </a:t>
            </a:r>
            <a:r>
              <a:rPr lang="cs-CZ" dirty="0" smtClean="0"/>
              <a:t>do </a:t>
            </a:r>
            <a:r>
              <a:rPr lang="cs-CZ" dirty="0"/>
              <a:t>otroctví, vyhnání ze země, zabavení veškerého majetku</a:t>
            </a:r>
            <a:r>
              <a:rPr lang="cs-CZ" dirty="0" smtClean="0"/>
              <a:t>, </a:t>
            </a:r>
            <a:r>
              <a:rPr lang="cs-CZ" dirty="0"/>
              <a:t>mrskání, peněžité pokuty </a:t>
            </a:r>
          </a:p>
          <a:p>
            <a:r>
              <a:rPr lang="cs-CZ" dirty="0" smtClean="0"/>
              <a:t>popírání viny - </a:t>
            </a:r>
            <a:r>
              <a:rPr lang="cs-CZ" dirty="0"/>
              <a:t>přikročilo se k důkazu </a:t>
            </a:r>
            <a:r>
              <a:rPr lang="cs-CZ" dirty="0" smtClean="0"/>
              <a:t>pomocí „božích soudů“</a:t>
            </a:r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9957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Břetislav I. </a:t>
            </a:r>
            <a:r>
              <a:rPr lang="cs-CZ" smtClean="0"/>
              <a:t>- seniorát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v seniorátním řádu, </a:t>
            </a:r>
            <a:r>
              <a:rPr lang="cs-CZ" dirty="0"/>
              <a:t>měl vládnout nejstarší člen </a:t>
            </a:r>
            <a:r>
              <a:rPr lang="cs-CZ" dirty="0" smtClean="0"/>
              <a:t>rodu</a:t>
            </a:r>
          </a:p>
          <a:p>
            <a:r>
              <a:rPr lang="cs-CZ" dirty="0" smtClean="0"/>
              <a:t>měl </a:t>
            </a:r>
            <a:r>
              <a:rPr lang="cs-CZ" dirty="0"/>
              <a:t>být schválen shromážděním všech Čechů </a:t>
            </a:r>
            <a:r>
              <a:rPr lang="cs-CZ" dirty="0" smtClean="0"/>
              <a:t>"</a:t>
            </a:r>
            <a:r>
              <a:rPr lang="cs-CZ" dirty="0" err="1" smtClean="0"/>
              <a:t>prašlechtou</a:t>
            </a:r>
            <a:r>
              <a:rPr lang="cs-CZ" dirty="0" smtClean="0"/>
              <a:t>„</a:t>
            </a:r>
          </a:p>
          <a:p>
            <a:r>
              <a:rPr lang="cs-CZ" dirty="0"/>
              <a:t>z</a:t>
            </a:r>
            <a:r>
              <a:rPr lang="cs-CZ" dirty="0" smtClean="0"/>
              <a:t>ároveň </a:t>
            </a:r>
            <a:r>
              <a:rPr lang="cs-CZ" dirty="0"/>
              <a:t>rozdělil Moravu na dva díly, kde vládli mladší </a:t>
            </a:r>
            <a:r>
              <a:rPr lang="cs-CZ" dirty="0" smtClean="0"/>
              <a:t>synové</a:t>
            </a:r>
          </a:p>
          <a:p>
            <a:r>
              <a:rPr lang="cs-CZ" dirty="0" smtClean="0"/>
              <a:t>Jaromír </a:t>
            </a:r>
            <a:r>
              <a:rPr lang="cs-CZ" dirty="0"/>
              <a:t>se stal pražským </a:t>
            </a:r>
            <a:r>
              <a:rPr lang="cs-CZ" dirty="0" smtClean="0"/>
              <a:t>biskupem</a:t>
            </a:r>
            <a:endParaRPr lang="cs-CZ" dirty="0"/>
          </a:p>
          <a:p>
            <a:r>
              <a:rPr lang="cs-CZ" dirty="0" smtClean="0"/>
              <a:t>stařešinský </a:t>
            </a:r>
            <a:r>
              <a:rPr lang="cs-CZ" dirty="0"/>
              <a:t>řád posiloval roli </a:t>
            </a:r>
            <a:r>
              <a:rPr lang="cs-CZ" dirty="0" smtClean="0"/>
              <a:t>šlechty, která dbala  </a:t>
            </a:r>
            <a:r>
              <a:rPr lang="cs-CZ" dirty="0"/>
              <a:t>dodržování seniorátního řádu</a:t>
            </a:r>
            <a:r>
              <a:rPr lang="cs-CZ" dirty="0" smtClean="0"/>
              <a:t>.</a:t>
            </a:r>
          </a:p>
          <a:p>
            <a:r>
              <a:rPr lang="cs-CZ" dirty="0" smtClean="0"/>
              <a:t>Otázka: Existovala jiné </a:t>
            </a:r>
            <a:r>
              <a:rPr lang="cs-CZ" smtClean="0"/>
              <a:t>řešení nástupnictví?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03061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Břetislav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>
          <a:xfrm>
            <a:off x="714348" y="6375415"/>
            <a:ext cx="8429652" cy="48258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u="sng" dirty="0" smtClean="0">
                <a:hlinkClick r:id="rId2"/>
              </a:rPr>
              <a:t>http://commons.wikimedia.org/wiki/File%3AB%C5%99etislav_I.-Chrudim2.jpg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10929982" y="1643050"/>
            <a:ext cx="4038600" cy="4525963"/>
          </a:xfrm>
        </p:spPr>
        <p:txBody>
          <a:bodyPr>
            <a:normAutofit fontScale="70000" lnSpcReduction="20000"/>
          </a:bodyPr>
          <a:lstStyle/>
          <a:p>
            <a:endParaRPr lang="cs-CZ"/>
          </a:p>
        </p:txBody>
      </p:sp>
      <p:pic>
        <p:nvPicPr>
          <p:cNvPr id="21506" name="Picture 2" descr="File:B&amp;rcaron;etislav I.-Chrudim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428736"/>
            <a:ext cx="3429054" cy="4572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Jmenuj alespoň dvě změny zakotvené v Břetislavových dekretech</a:t>
            </a:r>
          </a:p>
          <a:p>
            <a:r>
              <a:rPr lang="cs-CZ" dirty="0" smtClean="0"/>
              <a:t>Co znamená termín seniorát</a:t>
            </a:r>
          </a:p>
          <a:p>
            <a:r>
              <a:rPr lang="cs-CZ" dirty="0" smtClean="0"/>
              <a:t>Vyřešil seniorát všechny </a:t>
            </a:r>
            <a:r>
              <a:rPr lang="cs-CZ" smtClean="0"/>
              <a:t>dynastické problémy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6956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/>
              <a:t>ŽEMLIČKA, Josef. </a:t>
            </a:r>
            <a:r>
              <a:rPr lang="cs-CZ" i="1" dirty="0"/>
              <a:t>Čechy v době knížecí 1034–1198</a:t>
            </a:r>
            <a:r>
              <a:rPr lang="cs-CZ" dirty="0"/>
              <a:t>. 2. vyd. Praha : Nakladatelství Lidové noviny, 2007. 712 s. ISBN </a:t>
            </a:r>
            <a:r>
              <a:rPr lang="cs-CZ" dirty="0" smtClean="0"/>
              <a:t>978-80-7106-905-8</a:t>
            </a:r>
            <a:endParaRPr lang="cs-CZ" dirty="0"/>
          </a:p>
          <a:p>
            <a:endParaRPr lang="cs-CZ" b="1" dirty="0" smtClean="0"/>
          </a:p>
          <a:p>
            <a:r>
              <a:rPr lang="cs-CZ" dirty="0" smtClean="0"/>
              <a:t>BLÁHOVÁ, Marie; FROLÍK, Jan; PROFANTOVÁ, Naďa. </a:t>
            </a:r>
            <a:r>
              <a:rPr lang="cs-CZ" i="1" dirty="0" smtClean="0"/>
              <a:t>Velké dějiny zemí Koruny české I. Do roku 1197</a:t>
            </a:r>
            <a:r>
              <a:rPr lang="cs-CZ" dirty="0" smtClean="0"/>
              <a:t>. Praha ; Litomyšl : Paseka, 1999. 800 s. ISBN 80-7185-265-1. 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665706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357</Words>
  <Application>Microsoft Office PowerPoint</Application>
  <PresentationFormat>Předvádění na obrazovce (4:3)</PresentationFormat>
  <Paragraphs>54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Název vzdělávacího materiálu</vt:lpstr>
      <vt:lpstr>Břetislav I. - mládí</vt:lpstr>
      <vt:lpstr>Břetislav I.</vt:lpstr>
      <vt:lpstr>Výboje Břetislava I.</vt:lpstr>
      <vt:lpstr>Břetislavova dekreta</vt:lpstr>
      <vt:lpstr>Břetislav I. - seniorát</vt:lpstr>
      <vt:lpstr>Břetislav</vt:lpstr>
      <vt:lpstr>Otázky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vzdělávacího materiálu</dc:title>
  <dc:creator>HRV</dc:creator>
  <cp:lastModifiedBy>hrv</cp:lastModifiedBy>
  <cp:revision>15</cp:revision>
  <dcterms:created xsi:type="dcterms:W3CDTF">2013-01-02T09:43:33Z</dcterms:created>
  <dcterms:modified xsi:type="dcterms:W3CDTF">2013-09-01T17:27:43Z</dcterms:modified>
</cp:coreProperties>
</file>