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64070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6094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9376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9413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2412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0125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32539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5077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3193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577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6984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05DD1-50AC-4540-A3D0-99A0C3ED2C4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A8EBB-2AE1-4D87-AA53-ADE67DC53E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065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Den%C3%A1r_Vratislav_II-A.jpg" TargetMode="External"/><Relationship Id="rId2" Type="http://schemas.openxmlformats.org/officeDocument/2006/relationships/hyperlink" Target="http://commons.wikimedia.org/wiki/File:Vratislav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2057964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Přemyslovské  Čechy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1.ročník čtyřletého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Charakteristika vlády Vratislava II.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Výkladová prezentace, využití</a:t>
                      </a:r>
                      <a:r>
                        <a:rPr lang="cs-CZ" baseline="0" dirty="0" smtClean="0"/>
                        <a:t> jako zápis do sešitu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Šárka Hrbáčková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 DHRA 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407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Vratislav II. - mládí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druhorozený </a:t>
            </a:r>
            <a:r>
              <a:rPr lang="cs-CZ" dirty="0"/>
              <a:t>syn knížete Břetislava a Jitky ze </a:t>
            </a:r>
            <a:r>
              <a:rPr lang="cs-CZ" dirty="0" err="1"/>
              <a:t>Svinibrodu</a:t>
            </a:r>
            <a:r>
              <a:rPr lang="cs-CZ" dirty="0"/>
              <a:t>, bratr Spytihněva II</a:t>
            </a:r>
            <a:r>
              <a:rPr lang="cs-CZ" dirty="0" smtClean="0"/>
              <a:t>.</a:t>
            </a:r>
          </a:p>
          <a:p>
            <a:r>
              <a:rPr lang="cs-CZ" dirty="0" smtClean="0"/>
              <a:t>první </a:t>
            </a:r>
            <a:r>
              <a:rPr lang="cs-CZ" dirty="0"/>
              <a:t>manželku neznáme jménem</a:t>
            </a:r>
            <a:r>
              <a:rPr lang="cs-CZ" dirty="0" smtClean="0"/>
              <a:t>, zemřela při porodu v Olomouci</a:t>
            </a:r>
          </a:p>
          <a:p>
            <a:r>
              <a:rPr lang="cs-CZ" dirty="0" smtClean="0"/>
              <a:t>podruhé se </a:t>
            </a:r>
            <a:r>
              <a:rPr lang="cs-CZ" dirty="0"/>
              <a:t>oženil </a:t>
            </a:r>
            <a:r>
              <a:rPr lang="cs-CZ" dirty="0" smtClean="0"/>
              <a:t>s </a:t>
            </a:r>
            <a:r>
              <a:rPr lang="cs-CZ" dirty="0"/>
              <a:t>uherskou </a:t>
            </a:r>
            <a:r>
              <a:rPr lang="cs-CZ" dirty="0" smtClean="0"/>
              <a:t>princeznou </a:t>
            </a:r>
            <a:r>
              <a:rPr lang="cs-CZ" dirty="0" err="1" smtClean="0"/>
              <a:t>Adletou</a:t>
            </a:r>
            <a:r>
              <a:rPr lang="cs-CZ" dirty="0" smtClean="0"/>
              <a:t>, </a:t>
            </a:r>
            <a:r>
              <a:rPr lang="cs-CZ" dirty="0"/>
              <a:t>z rodu </a:t>
            </a:r>
            <a:r>
              <a:rPr lang="cs-CZ" dirty="0" smtClean="0"/>
              <a:t>Arpádovců</a:t>
            </a:r>
          </a:p>
          <a:p>
            <a:r>
              <a:rPr lang="cs-CZ" dirty="0" smtClean="0"/>
              <a:t>asi </a:t>
            </a:r>
            <a:r>
              <a:rPr lang="cs-CZ" dirty="0"/>
              <a:t>rok po smrti Adléty </a:t>
            </a:r>
            <a:r>
              <a:rPr lang="cs-CZ" dirty="0" smtClean="0"/>
              <a:t>se oženil </a:t>
            </a:r>
            <a:r>
              <a:rPr lang="cs-CZ" dirty="0"/>
              <a:t>potřetí, se Svatavou </a:t>
            </a:r>
            <a:r>
              <a:rPr lang="cs-CZ" dirty="0" smtClean="0"/>
              <a:t>Polskou</a:t>
            </a:r>
          </a:p>
          <a:p>
            <a:r>
              <a:rPr lang="cs-CZ" dirty="0" smtClean="0"/>
              <a:t>Otázka: Který Vratislavův předchůdce usiloval o královský titul?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28230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Vratislav II. - kníže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významný spojenec </a:t>
            </a:r>
            <a:r>
              <a:rPr lang="cs-CZ" dirty="0"/>
              <a:t>císaře Jindřicha IV. při konfliktech s Poláky, Míšní a</a:t>
            </a:r>
            <a:r>
              <a:rPr lang="cs-CZ" dirty="0" smtClean="0"/>
              <a:t> </a:t>
            </a:r>
            <a:r>
              <a:rPr lang="cs-CZ" dirty="0"/>
              <a:t>protikrálem Rudolfem Švábským </a:t>
            </a:r>
            <a:endParaRPr lang="cs-CZ" dirty="0" smtClean="0"/>
          </a:p>
          <a:p>
            <a:r>
              <a:rPr lang="cs-CZ" dirty="0" smtClean="0"/>
              <a:t>nový </a:t>
            </a:r>
            <a:r>
              <a:rPr lang="cs-CZ" dirty="0"/>
              <a:t>papež Řehoř VII. potvrdil svým listem používání mitry českému knížeti za poplatek 100 hřiven </a:t>
            </a:r>
            <a:r>
              <a:rPr lang="cs-CZ" dirty="0" smtClean="0"/>
              <a:t>stříbra</a:t>
            </a:r>
            <a:endParaRPr lang="cs-CZ" dirty="0"/>
          </a:p>
          <a:p>
            <a:r>
              <a:rPr lang="cs-CZ" dirty="0"/>
              <a:t>z</a:t>
            </a:r>
            <a:r>
              <a:rPr lang="cs-CZ" dirty="0" smtClean="0"/>
              <a:t>apojil se do boje o investituru, </a:t>
            </a:r>
            <a:r>
              <a:rPr lang="cs-CZ" dirty="0"/>
              <a:t>Vratislav zůstal věrný </a:t>
            </a:r>
            <a:r>
              <a:rPr lang="cs-CZ" dirty="0" smtClean="0"/>
              <a:t>Jindřichovi - </a:t>
            </a:r>
            <a:r>
              <a:rPr lang="cs-CZ" dirty="0"/>
              <a:t>územní </a:t>
            </a:r>
            <a:r>
              <a:rPr lang="cs-CZ" dirty="0" smtClean="0"/>
              <a:t>zisky - </a:t>
            </a:r>
            <a:r>
              <a:rPr lang="cs-CZ" dirty="0"/>
              <a:t>titul markraběte bavorské východní marky - Rakousko.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9840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Vratislav II. - král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1085 na dvorském sjezdu </a:t>
            </a:r>
            <a:r>
              <a:rPr lang="cs-CZ" dirty="0"/>
              <a:t>v </a:t>
            </a:r>
            <a:r>
              <a:rPr lang="cs-CZ" dirty="0" smtClean="0"/>
              <a:t>Mohuči </a:t>
            </a:r>
            <a:r>
              <a:rPr lang="cs-CZ" dirty="0"/>
              <a:t>obdržel od císaře Jindřicha IV. za své věrné služby </a:t>
            </a:r>
            <a:r>
              <a:rPr lang="cs-CZ" dirty="0" smtClean="0"/>
              <a:t>nedědičnou královskou korunu</a:t>
            </a:r>
          </a:p>
          <a:p>
            <a:r>
              <a:rPr lang="cs-CZ" dirty="0" smtClean="0"/>
              <a:t>byl </a:t>
            </a:r>
            <a:r>
              <a:rPr lang="cs-CZ" dirty="0"/>
              <a:t>zbaven povinných poplatků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/>
              <a:t>povinován účastí českých vládců s družinou na korunovačních </a:t>
            </a:r>
            <a:r>
              <a:rPr lang="cs-CZ" dirty="0" smtClean="0"/>
              <a:t>cestách do </a:t>
            </a:r>
            <a:r>
              <a:rPr lang="cs-CZ" dirty="0"/>
              <a:t>Říma. </a:t>
            </a:r>
            <a:endParaRPr lang="cs-CZ" dirty="0" smtClean="0"/>
          </a:p>
          <a:p>
            <a:r>
              <a:rPr lang="cs-CZ" dirty="0" smtClean="0"/>
              <a:t> uvolňovaly se </a:t>
            </a:r>
            <a:r>
              <a:rPr lang="cs-CZ" dirty="0"/>
              <a:t>vazby českých a německých </a:t>
            </a:r>
            <a:r>
              <a:rPr lang="cs-CZ" dirty="0" smtClean="0"/>
              <a:t>panovníků</a:t>
            </a:r>
          </a:p>
          <a:p>
            <a:r>
              <a:rPr lang="cs-CZ" dirty="0" smtClean="0"/>
              <a:t>otázka: Co to byl boj o investituru?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07690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Vratislav II.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500034" y="1500174"/>
            <a:ext cx="4040188" cy="639762"/>
          </a:xfrm>
        </p:spPr>
        <p:txBody>
          <a:bodyPr/>
          <a:lstStyle/>
          <a:p>
            <a:r>
              <a:rPr lang="cs-CZ" dirty="0" smtClean="0"/>
              <a:t>Korunovace Vratislava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71438" y="2214554"/>
            <a:ext cx="714348" cy="522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1.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/>
              <a:t>Vratislavův denár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>
          <a:xfrm>
            <a:off x="4214810" y="2571744"/>
            <a:ext cx="714380" cy="522264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2.</a:t>
            </a:r>
            <a:endParaRPr lang="cs-CZ" dirty="0"/>
          </a:p>
        </p:txBody>
      </p:sp>
      <p:pic>
        <p:nvPicPr>
          <p:cNvPr id="1026" name="Picture 2" descr="File:Vratisla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14554"/>
            <a:ext cx="2933690" cy="4000488"/>
          </a:xfrm>
          <a:prstGeom prst="rect">
            <a:avLst/>
          </a:prstGeom>
          <a:noFill/>
        </p:spPr>
      </p:pic>
      <p:pic>
        <p:nvPicPr>
          <p:cNvPr id="1028" name="Picture 4" descr="File:Denár Vratislav II-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643182"/>
            <a:ext cx="2895636" cy="2895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Vratislav II. - král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</a:t>
            </a:r>
            <a:r>
              <a:rPr lang="cs-CZ" dirty="0" smtClean="0"/>
              <a:t>ři korunovaci </a:t>
            </a:r>
            <a:r>
              <a:rPr lang="cs-CZ" dirty="0"/>
              <a:t>je uváděn u Vratislava i titul krále </a:t>
            </a:r>
            <a:r>
              <a:rPr lang="cs-CZ" dirty="0" smtClean="0"/>
              <a:t>polského</a:t>
            </a:r>
          </a:p>
          <a:p>
            <a:r>
              <a:rPr lang="cs-CZ" dirty="0" smtClean="0"/>
              <a:t>u </a:t>
            </a:r>
            <a:r>
              <a:rPr lang="cs-CZ" dirty="0"/>
              <a:t>příležitosti korunovace vznikl Kodex </a:t>
            </a:r>
            <a:r>
              <a:rPr lang="cs-CZ" dirty="0" smtClean="0"/>
              <a:t>vyšehradský</a:t>
            </a:r>
          </a:p>
          <a:p>
            <a:r>
              <a:rPr lang="cs-CZ" dirty="0" smtClean="0"/>
              <a:t>poslední </a:t>
            </a:r>
            <a:r>
              <a:rPr lang="cs-CZ" dirty="0"/>
              <a:t>léta Vratislavovy vlády přinesla konflikty v přemyslovském </a:t>
            </a:r>
            <a:r>
              <a:rPr lang="cs-CZ" dirty="0" smtClean="0"/>
              <a:t>rodě – přidělil moravské úděly svým synům</a:t>
            </a:r>
          </a:p>
          <a:p>
            <a:r>
              <a:rPr lang="cs-CZ" dirty="0"/>
              <a:t> </a:t>
            </a:r>
            <a:r>
              <a:rPr lang="cs-CZ" dirty="0" smtClean="0"/>
              <a:t>komplikovaná </a:t>
            </a:r>
            <a:r>
              <a:rPr lang="cs-CZ" dirty="0"/>
              <a:t>situace přiměla krále, aby podle stařešinského řádu určil za svého nástupce Konráda Brněnského </a:t>
            </a:r>
            <a:r>
              <a:rPr lang="cs-CZ" dirty="0" smtClean="0"/>
              <a:t>- bratra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4886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byla investitura. Kdo byl zainteresován v těchto bojích?</a:t>
            </a:r>
          </a:p>
          <a:p>
            <a:r>
              <a:rPr lang="cs-CZ" dirty="0" smtClean="0"/>
              <a:t>Zapojil se některý z Vratislavových předchůdců do těchto sporů? S jakým úspěchem?</a:t>
            </a:r>
          </a:p>
          <a:p>
            <a:r>
              <a:rPr lang="cs-CZ" dirty="0" smtClean="0"/>
              <a:t>Byl Vratislav dědičným českým králem?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34342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BLÁHOVÁ, </a:t>
            </a:r>
            <a:r>
              <a:rPr lang="cs-CZ" dirty="0" smtClean="0"/>
              <a:t>Marie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/>
              <a:t>FROLÍK, </a:t>
            </a:r>
            <a:r>
              <a:rPr lang="cs-CZ" dirty="0" smtClean="0"/>
              <a:t>Jan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/>
              <a:t>PROFANTOVÁ, </a:t>
            </a:r>
            <a:r>
              <a:rPr lang="cs-CZ" dirty="0" err="1" smtClean="0"/>
              <a:t>Naďa</a:t>
            </a:r>
            <a:r>
              <a:rPr lang="cs-CZ" dirty="0" err="1"/>
              <a:t>:</a:t>
            </a:r>
            <a:r>
              <a:rPr lang="cs-CZ" i="1" dirty="0" err="1" smtClean="0"/>
              <a:t>Velké</a:t>
            </a:r>
            <a:r>
              <a:rPr lang="cs-CZ" i="1" dirty="0" smtClean="0"/>
              <a:t> </a:t>
            </a:r>
            <a:r>
              <a:rPr lang="cs-CZ" i="1" dirty="0"/>
              <a:t>dějiny zemí Koruny české I. Do roku 1197</a:t>
            </a:r>
            <a:r>
              <a:rPr lang="cs-CZ" dirty="0"/>
              <a:t>. Praha ; Litomyšl : Paseka, 1999. 800 s. ISBN </a:t>
            </a:r>
            <a:r>
              <a:rPr lang="cs-CZ" dirty="0" smtClean="0"/>
              <a:t>80-7185-265-1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NOVOTNÝ, </a:t>
            </a:r>
            <a:r>
              <a:rPr lang="cs-CZ" dirty="0" smtClean="0"/>
              <a:t>Václav</a:t>
            </a:r>
            <a:r>
              <a:rPr lang="cs-CZ" dirty="0"/>
              <a:t>:</a:t>
            </a:r>
            <a:r>
              <a:rPr lang="cs-CZ" dirty="0" smtClean="0"/>
              <a:t> </a:t>
            </a:r>
            <a:r>
              <a:rPr lang="cs-CZ" i="1" dirty="0"/>
              <a:t>České dějiny I./II. Od Břetislava I. do Přemysla I</a:t>
            </a:r>
            <a:r>
              <a:rPr lang="cs-CZ" dirty="0"/>
              <a:t>. Praha : Jan </a:t>
            </a:r>
            <a:r>
              <a:rPr lang="cs-CZ" dirty="0" err="1"/>
              <a:t>Laichter</a:t>
            </a:r>
            <a:r>
              <a:rPr lang="cs-CZ" dirty="0"/>
              <a:t>, 1913. </a:t>
            </a:r>
            <a:r>
              <a:rPr lang="cs-CZ" u="sng" dirty="0"/>
              <a:t>1214</a:t>
            </a:r>
            <a:r>
              <a:rPr lang="cs-CZ" dirty="0"/>
              <a:t> s</a:t>
            </a:r>
            <a:r>
              <a:rPr lang="cs-CZ" dirty="0" smtClean="0"/>
              <a:t>.</a:t>
            </a:r>
          </a:p>
          <a:p>
            <a:r>
              <a:rPr lang="cs-CZ" dirty="0" smtClean="0"/>
              <a:t>1. </a:t>
            </a:r>
            <a:r>
              <a:rPr lang="cs-CZ" sz="2200" u="sng" dirty="0" smtClean="0">
                <a:hlinkClick r:id="rId2"/>
              </a:rPr>
              <a:t>http://commons.wikimedia.org/wiki/File%3AVratislav.jpg</a:t>
            </a:r>
            <a:r>
              <a:rPr lang="cs-CZ" sz="2200" dirty="0" smtClean="0"/>
              <a:t> </a:t>
            </a:r>
          </a:p>
          <a:p>
            <a:r>
              <a:rPr lang="cs-CZ" dirty="0" smtClean="0"/>
              <a:t>2. </a:t>
            </a:r>
            <a:r>
              <a:rPr lang="cs-CZ" sz="1900" u="sng" dirty="0" smtClean="0">
                <a:hlinkClick r:id="rId3"/>
              </a:rPr>
              <a:t>http://commons.wikimedia.org/wiki/File%3ADen%C3%A1r_Vratislav_II-A.jpg</a:t>
            </a:r>
            <a:r>
              <a:rPr lang="cs-CZ" sz="1900" dirty="0" smtClean="0"/>
              <a:t> </a:t>
            </a: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xmlns="" val="27717152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279</Words>
  <Application>Microsoft Office PowerPoint</Application>
  <PresentationFormat>Předvádění na obrazovce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Název vzdělávacího materiálu</vt:lpstr>
      <vt:lpstr>Vratislav II. - mládí</vt:lpstr>
      <vt:lpstr>Vratislav II. - kníže</vt:lpstr>
      <vt:lpstr>Vratislav II. - král</vt:lpstr>
      <vt:lpstr>Vratislav II.</vt:lpstr>
      <vt:lpstr>Vratislav II. - král</vt:lpstr>
      <vt:lpstr>otázky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HRV</dc:creator>
  <cp:lastModifiedBy>hrv</cp:lastModifiedBy>
  <cp:revision>13</cp:revision>
  <dcterms:created xsi:type="dcterms:W3CDTF">2013-01-02T20:14:49Z</dcterms:created>
  <dcterms:modified xsi:type="dcterms:W3CDTF">2013-09-01T17:21:14Z</dcterms:modified>
</cp:coreProperties>
</file>