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9" r:id="rId3"/>
    <p:sldId id="258" r:id="rId4"/>
    <p:sldId id="261" r:id="rId5"/>
    <p:sldId id="260" r:id="rId6"/>
    <p:sldId id="267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Výchozí oddíl" id="{7A7E5506-D981-4D63-ABFF-D33E9B083C2D}">
          <p14:sldIdLst>
            <p14:sldId id="266"/>
            <p14:sldId id="259"/>
            <p14:sldId id="258"/>
            <p14:sldId id="261"/>
            <p14:sldId id="260"/>
            <p14:sldId id="264"/>
            <p14:sldId id="262"/>
            <p14:sldId id="263"/>
          </p14:sldIdLst>
        </p14:section>
        <p14:section name="Oddíl bez názvu" id="{68B2C7F6-958A-45FE-8DA3-F02A26C5274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33754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866299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01527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09321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91066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60940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66179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6120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8454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170180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1428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0C386-4EDA-48E5-B979-8A7C40E26A15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C336A-BEE0-40BE-B448-E8ECBC4740B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60882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ommons.wikimedia.org/wiki/File:MilanvaldislavII.jpg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98019152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smtClean="0"/>
                        <a:t>Přemyslovské  Čechy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1.ročník  čtyřletého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Cesta Vladislava</a:t>
                      </a:r>
                      <a:r>
                        <a:rPr lang="cs-CZ" baseline="0" dirty="0" smtClean="0"/>
                        <a:t> II. ke královskému titulu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nového učiva, opakování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Hrbáčková Šárka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 DHRA 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0116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Vladislav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Roku 1140 </a:t>
            </a:r>
            <a:r>
              <a:rPr lang="cs-CZ" dirty="0"/>
              <a:t>povolán na knížecí </a:t>
            </a:r>
            <a:r>
              <a:rPr lang="cs-CZ" dirty="0" smtClean="0"/>
              <a:t>stolec, potvrzen římským králem </a:t>
            </a:r>
          </a:p>
          <a:p>
            <a:r>
              <a:rPr lang="cs-CZ" dirty="0" smtClean="0"/>
              <a:t>porušení </a:t>
            </a:r>
            <a:r>
              <a:rPr lang="cs-CZ" dirty="0"/>
              <a:t>stařešinského nástupnického zákona, </a:t>
            </a:r>
            <a:r>
              <a:rPr lang="cs-CZ" dirty="0" smtClean="0"/>
              <a:t> </a:t>
            </a:r>
            <a:r>
              <a:rPr lang="cs-CZ" dirty="0"/>
              <a:t>měl na </a:t>
            </a:r>
            <a:r>
              <a:rPr lang="cs-CZ" dirty="0" smtClean="0"/>
              <a:t>trůn </a:t>
            </a:r>
            <a:r>
              <a:rPr lang="cs-CZ" dirty="0"/>
              <a:t>nastoupit Konrád II. </a:t>
            </a:r>
            <a:r>
              <a:rPr lang="cs-CZ" dirty="0" smtClean="0"/>
              <a:t>Znojemský</a:t>
            </a:r>
          </a:p>
          <a:p>
            <a:endParaRPr lang="cs-CZ" dirty="0"/>
          </a:p>
          <a:p>
            <a:r>
              <a:rPr lang="cs-CZ" dirty="0" smtClean="0"/>
              <a:t>Co to byly kruciáty? Kam směřovaly? </a:t>
            </a:r>
          </a:p>
          <a:p>
            <a:r>
              <a:rPr lang="cs-CZ" dirty="0" smtClean="0"/>
              <a:t>Čím byl zajímavý a problémový Jeruzalém?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997172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Vladislav II. – křížová výprava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1146 po </a:t>
            </a:r>
            <a:r>
              <a:rPr lang="cs-CZ" dirty="0"/>
              <a:t>pádu </a:t>
            </a:r>
            <a:r>
              <a:rPr lang="cs-CZ" dirty="0" err="1" smtClean="0"/>
              <a:t>Edessy</a:t>
            </a:r>
            <a:r>
              <a:rPr lang="cs-CZ" dirty="0" smtClean="0"/>
              <a:t> </a:t>
            </a:r>
            <a:r>
              <a:rPr lang="cs-CZ" dirty="0"/>
              <a:t>vydána papežská bula vyzývající k osvobození </a:t>
            </a:r>
            <a:r>
              <a:rPr lang="cs-CZ" dirty="0" smtClean="0"/>
              <a:t>Jeruzaléma</a:t>
            </a:r>
            <a:endParaRPr lang="cs-CZ" dirty="0"/>
          </a:p>
          <a:p>
            <a:r>
              <a:rPr lang="cs-CZ" dirty="0" smtClean="0"/>
              <a:t> kruciáty se </a:t>
            </a:r>
            <a:r>
              <a:rPr lang="cs-CZ" dirty="0"/>
              <a:t>hodlal zúčastnit také kníže Vladislav s bratrem Jindřichem, bratrancem </a:t>
            </a:r>
            <a:r>
              <a:rPr lang="cs-CZ" dirty="0" smtClean="0"/>
              <a:t>Spytihněvem</a:t>
            </a:r>
          </a:p>
          <a:p>
            <a:r>
              <a:rPr lang="cs-CZ" dirty="0" smtClean="0"/>
              <a:t>důležitých </a:t>
            </a:r>
            <a:r>
              <a:rPr lang="cs-CZ" dirty="0"/>
              <a:t>bojů se nezúčastnili a nepanuje ani jistota, zda se zúčastnili bitvy u </a:t>
            </a:r>
            <a:r>
              <a:rPr lang="cs-CZ" dirty="0" err="1" smtClean="0"/>
              <a:t>Dorylea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55474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Vladislav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 </a:t>
            </a:r>
            <a:r>
              <a:rPr lang="cs-CZ" dirty="0"/>
              <a:t>nástupu Fridricha </a:t>
            </a:r>
            <a:r>
              <a:rPr lang="cs-CZ" dirty="0" smtClean="0"/>
              <a:t>Barbarossy </a:t>
            </a:r>
            <a:r>
              <a:rPr lang="cs-CZ" dirty="0"/>
              <a:t>vzájemné vztahy s říší </a:t>
            </a:r>
            <a:r>
              <a:rPr lang="cs-CZ" dirty="0" smtClean="0"/>
              <a:t>ochladly</a:t>
            </a:r>
          </a:p>
          <a:p>
            <a:r>
              <a:rPr lang="cs-CZ" dirty="0"/>
              <a:t>k</a:t>
            </a:r>
            <a:r>
              <a:rPr lang="cs-CZ" dirty="0" smtClean="0"/>
              <a:t> </a:t>
            </a:r>
            <a:r>
              <a:rPr lang="cs-CZ" dirty="0"/>
              <a:t>navázání nových vztahů došlo díky pražskému biskupovi </a:t>
            </a:r>
            <a:r>
              <a:rPr lang="cs-CZ" dirty="0" smtClean="0"/>
              <a:t>Danielovi</a:t>
            </a:r>
          </a:p>
          <a:p>
            <a:r>
              <a:rPr lang="cs-CZ" dirty="0" smtClean="0"/>
              <a:t>český </a:t>
            </a:r>
            <a:r>
              <a:rPr lang="cs-CZ" dirty="0"/>
              <a:t>kníže </a:t>
            </a:r>
            <a:r>
              <a:rPr lang="cs-CZ" dirty="0" smtClean="0"/>
              <a:t>Vladislav, zveřejnil </a:t>
            </a:r>
            <a:r>
              <a:rPr lang="cs-CZ" dirty="0"/>
              <a:t>na </a:t>
            </a:r>
            <a:r>
              <a:rPr lang="cs-CZ" dirty="0" smtClean="0"/>
              <a:t>shromáždění povýšení </a:t>
            </a:r>
            <a:r>
              <a:rPr lang="cs-CZ" dirty="0"/>
              <a:t>bavorské východní marky na rakouské vévodství.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následujícím roce se podílel na císařské výpravě do </a:t>
            </a:r>
            <a:r>
              <a:rPr lang="cs-CZ" dirty="0" smtClean="0"/>
              <a:t>Polska</a:t>
            </a:r>
          </a:p>
          <a:p>
            <a:r>
              <a:rPr lang="cs-CZ" dirty="0"/>
              <a:t>Vladislav Barbarossovi </a:t>
            </a:r>
            <a:r>
              <a:rPr lang="cs-CZ" dirty="0" smtClean="0"/>
              <a:t>přislíbil </a:t>
            </a:r>
            <a:r>
              <a:rPr lang="cs-CZ" dirty="0"/>
              <a:t>pomoc </a:t>
            </a:r>
            <a:r>
              <a:rPr lang="cs-CZ" dirty="0" smtClean="0"/>
              <a:t>v boji </a:t>
            </a:r>
            <a:r>
              <a:rPr lang="cs-CZ" dirty="0"/>
              <a:t>se severoitalskými městy a především s Milánem. 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29900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Vladislav II. - král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</a:t>
            </a:r>
            <a:r>
              <a:rPr lang="cs-CZ" dirty="0" smtClean="0"/>
              <a:t>a pomoc v bojích – odměna ve formě královské koruny 1158</a:t>
            </a:r>
          </a:p>
          <a:p>
            <a:r>
              <a:rPr lang="cs-CZ" dirty="0"/>
              <a:t>k</a:t>
            </a:r>
            <a:r>
              <a:rPr lang="cs-CZ" dirty="0" smtClean="0"/>
              <a:t>orunovace v Řezně</a:t>
            </a:r>
          </a:p>
          <a:p>
            <a:r>
              <a:rPr lang="cs-CZ" dirty="0"/>
              <a:t>d</a:t>
            </a:r>
            <a:r>
              <a:rPr lang="cs-CZ" dirty="0" smtClean="0"/>
              <a:t>efinitivní dobytí Milána 1162, za přítomnosti Vladislava II.</a:t>
            </a:r>
          </a:p>
          <a:p>
            <a:r>
              <a:rPr lang="cs-CZ" dirty="0"/>
              <a:t>d</a:t>
            </a:r>
            <a:r>
              <a:rPr lang="cs-CZ" dirty="0" smtClean="0"/>
              <a:t>le Dalimila, obdržel nový erb – stříbrný lev v červeném poli</a:t>
            </a:r>
          </a:p>
          <a:p>
            <a:r>
              <a:rPr lang="cs-CZ" dirty="0" smtClean="0"/>
              <a:t>Abdikoval ve prospěch </a:t>
            </a:r>
            <a:r>
              <a:rPr lang="cs-CZ" smtClean="0"/>
              <a:t>syna Bedřicha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658299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Vladislav II.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85720" y="5357826"/>
            <a:ext cx="7500990" cy="411147"/>
          </a:xfrm>
        </p:spPr>
        <p:txBody>
          <a:bodyPr>
            <a:normAutofit fontScale="70000" lnSpcReduction="20000"/>
          </a:bodyPr>
          <a:lstStyle/>
          <a:p>
            <a:r>
              <a:rPr lang="cs-CZ" u="sng" dirty="0" smtClean="0">
                <a:hlinkClick r:id="rId2"/>
              </a:rPr>
              <a:t>http://commons.wikimedia.org/wiki/File%3AMilanvaldislavII.jpg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500694" y="1643050"/>
            <a:ext cx="3643306" cy="4525963"/>
          </a:xfrm>
        </p:spPr>
        <p:txBody>
          <a:bodyPr>
            <a:normAutofit fontScale="70000" lnSpcReduction="20000"/>
          </a:bodyPr>
          <a:lstStyle/>
          <a:p>
            <a:r>
              <a:rPr lang="cs-CZ" sz="3200" dirty="0" smtClean="0"/>
              <a:t>Vladislav II. dobývá </a:t>
            </a:r>
            <a:r>
              <a:rPr lang="cs-CZ" sz="3200" dirty="0" err="1" smtClean="0"/>
              <a:t>Miláno</a:t>
            </a:r>
            <a:r>
              <a:rPr lang="cs-CZ" sz="3200" dirty="0" smtClean="0"/>
              <a:t>.</a:t>
            </a:r>
            <a:endParaRPr lang="cs-CZ" sz="3200" dirty="0"/>
          </a:p>
        </p:txBody>
      </p:sp>
      <p:pic>
        <p:nvPicPr>
          <p:cNvPr id="1026" name="Picture 2" descr="File:MilanvaldislavI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714488"/>
            <a:ext cx="5238750" cy="3419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Vladislav II.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u</a:t>
            </a:r>
            <a:r>
              <a:rPr lang="cs-CZ" dirty="0" smtClean="0"/>
              <a:t>žší spolupráce se SŘŘ</a:t>
            </a:r>
          </a:p>
          <a:p>
            <a:r>
              <a:rPr lang="cs-CZ" dirty="0"/>
              <a:t>u</a:t>
            </a:r>
            <a:r>
              <a:rPr lang="cs-CZ" dirty="0" smtClean="0"/>
              <a:t>sazení reformovaných řádů na našem území – premonstrátů, cisterciáků, johanitů</a:t>
            </a:r>
          </a:p>
          <a:p>
            <a:r>
              <a:rPr lang="cs-CZ" dirty="0"/>
              <a:t>z</a:t>
            </a:r>
            <a:r>
              <a:rPr lang="cs-CZ" dirty="0" smtClean="0"/>
              <a:t>aložení nových klášterů – Strahov, Plasy, Doksany</a:t>
            </a:r>
          </a:p>
          <a:p>
            <a:r>
              <a:rPr lang="cs-CZ" dirty="0"/>
              <a:t>p</a:t>
            </a:r>
            <a:r>
              <a:rPr lang="cs-CZ" dirty="0" smtClean="0"/>
              <a:t>ostavení prvního mostu přes Vltavu – Juditin </a:t>
            </a:r>
            <a:r>
              <a:rPr lang="cs-CZ" dirty="0" smtClean="0"/>
              <a:t>most</a:t>
            </a:r>
          </a:p>
          <a:p>
            <a:r>
              <a:rPr lang="cs-CZ" dirty="0" smtClean="0"/>
              <a:t>Otázka: Který český panovník získal královský titul </a:t>
            </a:r>
            <a:r>
              <a:rPr lang="cs-CZ" smtClean="0"/>
              <a:t>jako první?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253616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Kam směřovaly křížové </a:t>
            </a:r>
            <a:r>
              <a:rPr lang="cs-CZ" dirty="0" smtClean="0"/>
              <a:t>výpravy ?</a:t>
            </a:r>
            <a:endParaRPr lang="cs-CZ" dirty="0" smtClean="0"/>
          </a:p>
          <a:p>
            <a:r>
              <a:rPr lang="cs-CZ" dirty="0" smtClean="0"/>
              <a:t>Jaké důvody vedly Vladislava k tažení do </a:t>
            </a:r>
            <a:r>
              <a:rPr lang="cs-CZ" dirty="0" smtClean="0"/>
              <a:t>JERUZALÉMA ?</a:t>
            </a:r>
            <a:endParaRPr lang="cs-CZ" dirty="0" smtClean="0"/>
          </a:p>
          <a:p>
            <a:r>
              <a:rPr lang="cs-CZ" dirty="0" smtClean="0"/>
              <a:t>Kdo a proč udělil Vladislavovi královský </a:t>
            </a:r>
            <a:r>
              <a:rPr lang="cs-CZ" dirty="0" smtClean="0"/>
              <a:t>titul ?</a:t>
            </a:r>
            <a:endParaRPr lang="cs-CZ" dirty="0" smtClean="0"/>
          </a:p>
          <a:p>
            <a:r>
              <a:rPr lang="cs-CZ" dirty="0" smtClean="0"/>
              <a:t>Jaký byl předchozí erb </a:t>
            </a:r>
            <a:r>
              <a:rPr lang="cs-CZ" dirty="0" smtClean="0"/>
              <a:t>Přemyslovců ?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53442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BLÁHOVÁ, </a:t>
            </a:r>
            <a:r>
              <a:rPr lang="cs-CZ" dirty="0" smtClean="0"/>
              <a:t>Marie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/>
              <a:t>FROLÍK, </a:t>
            </a:r>
            <a:r>
              <a:rPr lang="cs-CZ" dirty="0" smtClean="0"/>
              <a:t>Jan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/>
              <a:t>PROFANTOVÁ, </a:t>
            </a:r>
            <a:r>
              <a:rPr lang="cs-CZ" dirty="0" smtClean="0"/>
              <a:t>Naďa: </a:t>
            </a:r>
            <a:r>
              <a:rPr lang="cs-CZ" i="1" dirty="0"/>
              <a:t>Velké dějiny zemí Koruny české I. Do roku 1197</a:t>
            </a:r>
            <a:r>
              <a:rPr lang="cs-CZ" dirty="0"/>
              <a:t>. Praha ; Litomyšl : Paseka, 1999. 800 s. ISBN </a:t>
            </a:r>
            <a:r>
              <a:rPr lang="cs-CZ" dirty="0" smtClean="0"/>
              <a:t>80-7185-265-1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KEJŘ, </a:t>
            </a:r>
            <a:r>
              <a:rPr lang="cs-CZ" dirty="0" smtClean="0"/>
              <a:t>Jiří.: </a:t>
            </a:r>
            <a:r>
              <a:rPr lang="cs-CZ" dirty="0"/>
              <a:t>Korunovace krále Vladislava II. </a:t>
            </a:r>
            <a:r>
              <a:rPr lang="cs-CZ" i="1" dirty="0"/>
              <a:t>Český časopis </a:t>
            </a:r>
            <a:r>
              <a:rPr lang="cs-CZ" i="1" dirty="0" smtClean="0"/>
              <a:t>historický</a:t>
            </a:r>
            <a:r>
              <a:rPr lang="cs-CZ" dirty="0"/>
              <a:t>,</a:t>
            </a:r>
            <a:r>
              <a:rPr lang="cs-CZ" dirty="0" smtClean="0"/>
              <a:t> </a:t>
            </a:r>
            <a:r>
              <a:rPr lang="cs-CZ" dirty="0"/>
              <a:t>1990, roč. 88, s. 641-660. ISSN </a:t>
            </a:r>
            <a:r>
              <a:rPr lang="cs-CZ" dirty="0" smtClean="0"/>
              <a:t>0862-6111</a:t>
            </a:r>
          </a:p>
          <a:p>
            <a:r>
              <a:rPr lang="cs-CZ" dirty="0" smtClean="0"/>
              <a:t> </a:t>
            </a:r>
            <a:r>
              <a:rPr lang="cs-CZ" dirty="0"/>
              <a:t>NOVOTNÝ, </a:t>
            </a:r>
            <a:r>
              <a:rPr lang="cs-CZ" smtClean="0"/>
              <a:t>Václav.:</a:t>
            </a:r>
            <a:r>
              <a:rPr lang="cs-CZ" i="1" smtClean="0"/>
              <a:t>České</a:t>
            </a:r>
            <a:r>
              <a:rPr lang="cs-CZ" i="1" dirty="0" smtClean="0"/>
              <a:t> </a:t>
            </a:r>
            <a:r>
              <a:rPr lang="cs-CZ" i="1" dirty="0"/>
              <a:t>dějiny I./II. Od Břetislava I. do Přemysla I</a:t>
            </a:r>
            <a:r>
              <a:rPr lang="cs-CZ" dirty="0"/>
              <a:t>. Praha : Jan </a:t>
            </a:r>
            <a:r>
              <a:rPr lang="cs-CZ" dirty="0" err="1"/>
              <a:t>Laichter</a:t>
            </a:r>
            <a:r>
              <a:rPr lang="cs-CZ" dirty="0"/>
              <a:t>, 1913. 1214 s. </a:t>
            </a:r>
          </a:p>
        </p:txBody>
      </p:sp>
    </p:spTree>
    <p:extLst>
      <p:ext uri="{BB962C8B-B14F-4D97-AF65-F5344CB8AC3E}">
        <p14:creationId xmlns="" xmlns:p14="http://schemas.microsoft.com/office/powerpoint/2010/main" val="10930461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351</Words>
  <Application>Microsoft Office PowerPoint</Application>
  <PresentationFormat>Předvádění na obrazovce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Název vzdělávacího materiálu</vt:lpstr>
      <vt:lpstr>Vladislav II.</vt:lpstr>
      <vt:lpstr>Vladislav II. – křížová výprava</vt:lpstr>
      <vt:lpstr>Vladislav II.</vt:lpstr>
      <vt:lpstr>Vladislav II. - král</vt:lpstr>
      <vt:lpstr>Vladislav II.</vt:lpstr>
      <vt:lpstr> Vladislav II. </vt:lpstr>
      <vt:lpstr>otázky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HRV</dc:creator>
  <cp:lastModifiedBy>hrv</cp:lastModifiedBy>
  <cp:revision>18</cp:revision>
  <dcterms:created xsi:type="dcterms:W3CDTF">2013-01-03T14:56:25Z</dcterms:created>
  <dcterms:modified xsi:type="dcterms:W3CDTF">2013-09-01T17:23:47Z</dcterms:modified>
</cp:coreProperties>
</file>