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0" r:id="rId3"/>
    <p:sldId id="257" r:id="rId4"/>
    <p:sldId id="258" r:id="rId5"/>
    <p:sldId id="259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63515-ACF6-4C3E-A58B-36C88F9F5BD1}" type="datetimeFigureOut">
              <a:rPr lang="cs-CZ" smtClean="0"/>
              <a:t>20. 1. 2014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8FCC-2863-485B-94D6-A0837B802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9307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63515-ACF6-4C3E-A58B-36C88F9F5BD1}" type="datetimeFigureOut">
              <a:rPr lang="cs-CZ" smtClean="0"/>
              <a:t>20. 1. 2014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8FCC-2863-485B-94D6-A0837B802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9067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63515-ACF6-4C3E-A58B-36C88F9F5BD1}" type="datetimeFigureOut">
              <a:rPr lang="cs-CZ" smtClean="0"/>
              <a:t>20. 1. 2014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8FCC-2863-485B-94D6-A0837B802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5368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63515-ACF6-4C3E-A58B-36C88F9F5BD1}" type="datetimeFigureOut">
              <a:rPr lang="cs-CZ" smtClean="0"/>
              <a:t>20. 1. 2014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8FCC-2863-485B-94D6-A0837B802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7804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63515-ACF6-4C3E-A58B-36C88F9F5BD1}" type="datetimeFigureOut">
              <a:rPr lang="cs-CZ" smtClean="0"/>
              <a:t>20. 1. 2014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8FCC-2863-485B-94D6-A0837B802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0151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63515-ACF6-4C3E-A58B-36C88F9F5BD1}" type="datetimeFigureOut">
              <a:rPr lang="cs-CZ" smtClean="0"/>
              <a:t>20. 1. 2014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8FCC-2863-485B-94D6-A0837B802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9309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63515-ACF6-4C3E-A58B-36C88F9F5BD1}" type="datetimeFigureOut">
              <a:rPr lang="cs-CZ" smtClean="0"/>
              <a:t>20. 1. 2014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8FCC-2863-485B-94D6-A0837B802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6341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63515-ACF6-4C3E-A58B-36C88F9F5BD1}" type="datetimeFigureOut">
              <a:rPr lang="cs-CZ" smtClean="0"/>
              <a:t>20. 1. 2014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8FCC-2863-485B-94D6-A0837B802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172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63515-ACF6-4C3E-A58B-36C88F9F5BD1}" type="datetimeFigureOut">
              <a:rPr lang="cs-CZ" smtClean="0"/>
              <a:t>20. 1. 2014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8FCC-2863-485B-94D6-A0837B802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2637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63515-ACF6-4C3E-A58B-36C88F9F5BD1}" type="datetimeFigureOut">
              <a:rPr lang="cs-CZ" smtClean="0"/>
              <a:t>20. 1. 2014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8FCC-2863-485B-94D6-A0837B802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6642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63515-ACF6-4C3E-A58B-36C88F9F5BD1}" type="datetimeFigureOut">
              <a:rPr lang="cs-CZ" smtClean="0"/>
              <a:t>20. 1. 2014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8FCC-2863-485B-94D6-A0837B802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1531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63515-ACF6-4C3E-A58B-36C88F9F5BD1}" type="datetimeFigureOut">
              <a:rPr lang="cs-CZ" smtClean="0"/>
              <a:t>20. 1. 2014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78FCC-2863-485B-94D6-A0837B802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9937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078101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Přemyslovské Čechy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29.12.2012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1.ročník čtyřletého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Přemysl Otakar I.</a:t>
                      </a:r>
                      <a:r>
                        <a:rPr lang="cs-CZ" baseline="0" dirty="0" smtClean="0"/>
                        <a:t> – dědičný král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Opakování, výklad, zápis do sešitu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Hrbáčková Šárka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VY_32_INOVACE_18 </a:t>
                      </a:r>
                      <a:r>
                        <a:rPr lang="cs-CZ" dirty="0" smtClean="0"/>
                        <a:t>DHRA10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584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Přemysl Otakar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nejstarší </a:t>
            </a:r>
            <a:r>
              <a:rPr lang="cs-CZ" dirty="0"/>
              <a:t>syn krále Vladislava II. a jeho druhé manželky Judity </a:t>
            </a:r>
            <a:r>
              <a:rPr lang="cs-CZ" dirty="0" smtClean="0"/>
              <a:t>Durynské</a:t>
            </a:r>
          </a:p>
          <a:p>
            <a:r>
              <a:rPr lang="cs-CZ" dirty="0" smtClean="0"/>
              <a:t> bezstarostný život </a:t>
            </a:r>
            <a:r>
              <a:rPr lang="cs-CZ" dirty="0"/>
              <a:t>přerušen v </a:t>
            </a:r>
            <a:r>
              <a:rPr lang="cs-CZ" dirty="0" smtClean="0"/>
              <a:t>roce 1172 - otec </a:t>
            </a:r>
            <a:r>
              <a:rPr lang="cs-CZ" dirty="0"/>
              <a:t>rezignoval ve prospěch svého nejstaršího syna. </a:t>
            </a:r>
            <a:endParaRPr lang="cs-CZ" dirty="0" smtClean="0"/>
          </a:p>
          <a:p>
            <a:r>
              <a:rPr lang="cs-CZ" dirty="0" smtClean="0"/>
              <a:t>Vladislava II. </a:t>
            </a:r>
            <a:r>
              <a:rPr lang="cs-CZ" dirty="0"/>
              <a:t>i jeho </a:t>
            </a:r>
            <a:r>
              <a:rPr lang="cs-CZ" dirty="0" smtClean="0"/>
              <a:t>potomci se stali běženci</a:t>
            </a:r>
          </a:p>
          <a:p>
            <a:r>
              <a:rPr lang="cs-CZ" dirty="0" smtClean="0"/>
              <a:t>Přemysl pobýval </a:t>
            </a:r>
            <a:r>
              <a:rPr lang="cs-CZ" dirty="0"/>
              <a:t>s</a:t>
            </a:r>
            <a:r>
              <a:rPr lang="cs-CZ" dirty="0" smtClean="0"/>
              <a:t> </a:t>
            </a:r>
            <a:r>
              <a:rPr lang="cs-CZ" dirty="0"/>
              <a:t>matkou ve vyhnanství </a:t>
            </a:r>
            <a:r>
              <a:rPr lang="cs-CZ" dirty="0" smtClean="0"/>
              <a:t> </a:t>
            </a:r>
            <a:r>
              <a:rPr lang="cs-CZ" dirty="0"/>
              <a:t>v Durynsku, a pak na dvoře míšeňských </a:t>
            </a:r>
            <a:r>
              <a:rPr lang="cs-CZ" dirty="0" err="1" smtClean="0"/>
              <a:t>Wettinů</a:t>
            </a:r>
            <a:r>
              <a:rPr lang="cs-CZ" dirty="0" smtClean="0"/>
              <a:t>, 1178 se </a:t>
            </a:r>
            <a:r>
              <a:rPr lang="cs-CZ" dirty="0"/>
              <a:t>oženil s Adlétou Míšeňskou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4799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 službách bratra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340768"/>
            <a:ext cx="8517632" cy="4813995"/>
          </a:xfrm>
        </p:spPr>
        <p:txBody>
          <a:bodyPr>
            <a:normAutofit fontScale="85000" lnSpcReduction="20000"/>
          </a:bodyPr>
          <a:lstStyle/>
          <a:p>
            <a:endParaRPr lang="cs-CZ" dirty="0"/>
          </a:p>
          <a:p>
            <a:r>
              <a:rPr lang="cs-CZ" dirty="0" smtClean="0"/>
              <a:t>situace  </a:t>
            </a:r>
            <a:r>
              <a:rPr lang="cs-CZ" dirty="0"/>
              <a:t>značně problematická, jak mezi </a:t>
            </a:r>
            <a:r>
              <a:rPr lang="cs-CZ" dirty="0" smtClean="0"/>
              <a:t> </a:t>
            </a:r>
            <a:r>
              <a:rPr lang="cs-CZ" dirty="0"/>
              <a:t>Přemyslovci, tak i mezi knížetem Bedřichem a </a:t>
            </a:r>
            <a:r>
              <a:rPr lang="cs-CZ" dirty="0" smtClean="0"/>
              <a:t>šlechtou</a:t>
            </a:r>
          </a:p>
          <a:p>
            <a:r>
              <a:rPr lang="cs-CZ" dirty="0" smtClean="0"/>
              <a:t>kníže </a:t>
            </a:r>
            <a:r>
              <a:rPr lang="cs-CZ" dirty="0"/>
              <a:t>Bedřich </a:t>
            </a:r>
            <a:r>
              <a:rPr lang="cs-CZ" dirty="0" smtClean="0"/>
              <a:t>vyřešil </a:t>
            </a:r>
            <a:r>
              <a:rPr lang="cs-CZ" dirty="0"/>
              <a:t>pohraniční spory ohledně </a:t>
            </a:r>
            <a:r>
              <a:rPr lang="cs-CZ" dirty="0" err="1" smtClean="0"/>
              <a:t>Vitorazska</a:t>
            </a:r>
            <a:r>
              <a:rPr lang="cs-CZ" dirty="0" smtClean="0"/>
              <a:t>, </a:t>
            </a:r>
            <a:r>
              <a:rPr lang="cs-CZ" dirty="0"/>
              <a:t>jeden ze svědků - </a:t>
            </a:r>
            <a:r>
              <a:rPr lang="cs-CZ" dirty="0" smtClean="0"/>
              <a:t>Přemysl </a:t>
            </a:r>
            <a:r>
              <a:rPr lang="cs-CZ" dirty="0"/>
              <a:t>Otakar I.(tehdy ještě pouze Přemysl) coby </a:t>
            </a:r>
            <a:r>
              <a:rPr lang="cs-CZ" dirty="0" smtClean="0"/>
              <a:t>markrabě moravský </a:t>
            </a:r>
          </a:p>
          <a:p>
            <a:r>
              <a:rPr lang="cs-CZ" dirty="0" smtClean="0"/>
              <a:t>Ve </a:t>
            </a:r>
            <a:r>
              <a:rPr lang="cs-CZ" dirty="0"/>
              <a:t>funkci markraběte Přemysl na Moravě zastupoval </a:t>
            </a:r>
            <a:r>
              <a:rPr lang="cs-CZ" dirty="0" smtClean="0"/>
              <a:t>zájmy </a:t>
            </a:r>
            <a:r>
              <a:rPr lang="cs-CZ" dirty="0"/>
              <a:t>Bedřicha, eliminoval ambice znojemského údělníka </a:t>
            </a:r>
            <a:r>
              <a:rPr lang="cs-CZ" dirty="0" smtClean="0"/>
              <a:t>a </a:t>
            </a:r>
            <a:r>
              <a:rPr lang="cs-CZ" dirty="0"/>
              <a:t>dočasně zde spravoval olomoucký úděl.</a:t>
            </a:r>
          </a:p>
          <a:p>
            <a:r>
              <a:rPr lang="cs-CZ" dirty="0"/>
              <a:t>Pravděpodobně s osobou Přemysla </a:t>
            </a:r>
            <a:r>
              <a:rPr lang="cs-CZ" dirty="0" smtClean="0"/>
              <a:t>můžeme </a:t>
            </a:r>
            <a:r>
              <a:rPr lang="cs-CZ" dirty="0"/>
              <a:t>spojit i českou expanzi v Horním Slezsku spojenou se ziskem </a:t>
            </a:r>
            <a:r>
              <a:rPr lang="cs-CZ" dirty="0" err="1" smtClean="0"/>
              <a:t>Holasicka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6469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 službách bratra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dlouhodobá nespokojenost s Bedřichem </a:t>
            </a:r>
            <a:r>
              <a:rPr lang="cs-CZ" dirty="0"/>
              <a:t>vedla </a:t>
            </a:r>
            <a:r>
              <a:rPr lang="cs-CZ" dirty="0" smtClean="0"/>
              <a:t>ke vzpouře </a:t>
            </a:r>
            <a:r>
              <a:rPr lang="cs-CZ" dirty="0"/>
              <a:t>Konráda </a:t>
            </a:r>
            <a:r>
              <a:rPr lang="cs-CZ" dirty="0" smtClean="0"/>
              <a:t>Oty – údělník moravský</a:t>
            </a:r>
          </a:p>
          <a:p>
            <a:r>
              <a:rPr lang="cs-CZ" dirty="0"/>
              <a:t> </a:t>
            </a:r>
            <a:r>
              <a:rPr lang="cs-CZ" dirty="0" smtClean="0"/>
              <a:t>císař Fridrich Barbarossa, vyřešil spor rozdělením vlády mezi Bedřicha – Čechy  Konráda Otu – Morava</a:t>
            </a:r>
          </a:p>
          <a:p>
            <a:r>
              <a:rPr lang="cs-CZ" dirty="0" smtClean="0"/>
              <a:t>rozdělení </a:t>
            </a:r>
            <a:r>
              <a:rPr lang="cs-CZ" dirty="0"/>
              <a:t>nelze chápat jako osamostatnění </a:t>
            </a:r>
            <a:r>
              <a:rPr lang="cs-CZ" dirty="0" smtClean="0"/>
              <a:t>Moravy </a:t>
            </a:r>
            <a:r>
              <a:rPr lang="cs-CZ" dirty="0"/>
              <a:t>a ani jako její přímé podřízení Říši. </a:t>
            </a:r>
          </a:p>
          <a:p>
            <a:r>
              <a:rPr lang="cs-CZ" dirty="0"/>
              <a:t>k</a:t>
            </a:r>
            <a:r>
              <a:rPr lang="cs-CZ" dirty="0" smtClean="0"/>
              <a:t>rvavá bitva u Loděnice vedla k mírovým jednáním a podřízení Konráda Bedřichovi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1173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Přemysl a spory s císařem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během Konrádovy </a:t>
            </a:r>
            <a:r>
              <a:rPr lang="cs-CZ" dirty="0"/>
              <a:t>vlády (1189–1191) se nedochovaly žádné informace o </a:t>
            </a:r>
            <a:r>
              <a:rPr lang="cs-CZ" dirty="0" smtClean="0"/>
              <a:t>Přemyslovi</a:t>
            </a:r>
          </a:p>
          <a:p>
            <a:r>
              <a:rPr lang="cs-CZ" dirty="0" smtClean="0"/>
              <a:t>Přemysl knížetem 1192–1193 </a:t>
            </a:r>
            <a:endParaRPr lang="cs-CZ" dirty="0"/>
          </a:p>
          <a:p>
            <a:r>
              <a:rPr lang="cs-CZ" dirty="0" smtClean="0"/>
              <a:t>spolupracoval  </a:t>
            </a:r>
            <a:r>
              <a:rPr lang="cs-CZ" dirty="0"/>
              <a:t>s </a:t>
            </a:r>
            <a:r>
              <a:rPr lang="cs-CZ" dirty="0" smtClean="0"/>
              <a:t> </a:t>
            </a:r>
            <a:r>
              <a:rPr lang="cs-CZ" dirty="0" err="1"/>
              <a:t>proticísařskou</a:t>
            </a:r>
            <a:r>
              <a:rPr lang="cs-CZ" dirty="0"/>
              <a:t> </a:t>
            </a:r>
            <a:r>
              <a:rPr lang="cs-CZ" dirty="0" smtClean="0"/>
              <a:t>koalicí</a:t>
            </a:r>
            <a:endParaRPr lang="cs-CZ" dirty="0"/>
          </a:p>
          <a:p>
            <a:r>
              <a:rPr lang="cs-CZ" dirty="0" smtClean="0"/>
              <a:t> císařem Jindřichem VI. zbaven titulu knížete</a:t>
            </a:r>
          </a:p>
          <a:p>
            <a:r>
              <a:rPr lang="cs-CZ" dirty="0"/>
              <a:t>z</a:t>
            </a:r>
            <a:r>
              <a:rPr lang="cs-CZ" dirty="0" smtClean="0"/>
              <a:t>razen českou šlechtou, uprchl ke svým příbuzným do Míšně</a:t>
            </a:r>
          </a:p>
          <a:p>
            <a:r>
              <a:rPr lang="cs-CZ" dirty="0"/>
              <a:t>n</a:t>
            </a:r>
            <a:r>
              <a:rPr lang="cs-CZ" dirty="0" smtClean="0"/>
              <a:t>ovým knížetem biskup Jindřich Břetislav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3054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1197 Jindřich Břetislav zemřel</a:t>
            </a:r>
          </a:p>
          <a:p>
            <a:r>
              <a:rPr lang="cs-CZ" dirty="0" smtClean="0"/>
              <a:t>na </a:t>
            </a:r>
            <a:r>
              <a:rPr lang="cs-CZ" dirty="0"/>
              <a:t>knížecí stolec z vězení povolán Vladislav </a:t>
            </a:r>
            <a:r>
              <a:rPr lang="cs-CZ" dirty="0" smtClean="0"/>
              <a:t>Jindřich</a:t>
            </a:r>
          </a:p>
          <a:p>
            <a:r>
              <a:rPr lang="cs-CZ" dirty="0"/>
              <a:t>p</a:t>
            </a:r>
            <a:r>
              <a:rPr lang="cs-CZ" dirty="0" smtClean="0"/>
              <a:t>o </a:t>
            </a:r>
            <a:r>
              <a:rPr lang="cs-CZ" dirty="0"/>
              <a:t>prvotním překvapení ze zvolení svého bratra Přemysl </a:t>
            </a:r>
            <a:r>
              <a:rPr lang="cs-CZ" dirty="0" smtClean="0"/>
              <a:t>táhl do Čech</a:t>
            </a:r>
          </a:p>
          <a:p>
            <a:r>
              <a:rPr lang="cs-CZ" dirty="0"/>
              <a:t>Přestože měl Vladislav Jindřich mnohem silnější armádu, v noci před bitvou </a:t>
            </a:r>
            <a:r>
              <a:rPr lang="cs-CZ" dirty="0" smtClean="0"/>
              <a:t>se </a:t>
            </a:r>
            <a:r>
              <a:rPr lang="cs-CZ" dirty="0"/>
              <a:t>tajně sešel s </a:t>
            </a:r>
            <a:r>
              <a:rPr lang="cs-CZ" dirty="0" smtClean="0"/>
              <a:t>bratrem a přenechal mu trůn, sám zůstal </a:t>
            </a:r>
            <a:r>
              <a:rPr lang="cs-CZ" smtClean="0"/>
              <a:t>na Moravě</a:t>
            </a:r>
            <a:endParaRPr lang="cs-CZ" dirty="0"/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Přemysl Otakar – cesta k trůnu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0106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komplikovalo vládu přemyslovských knížat?</a:t>
            </a:r>
          </a:p>
          <a:p>
            <a:r>
              <a:rPr lang="cs-CZ" dirty="0" smtClean="0"/>
              <a:t>Kdo nebo co ovlivňovalo českou domácí politiku?</a:t>
            </a:r>
          </a:p>
          <a:p>
            <a:r>
              <a:rPr lang="cs-CZ" dirty="0" smtClean="0"/>
              <a:t>Co byl seniorát, vyřešil problémy kvůli kterým </a:t>
            </a:r>
            <a:r>
              <a:rPr lang="cs-CZ" smtClean="0"/>
              <a:t>byl vydán.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2752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ŽEMLIČKA, Josef. </a:t>
            </a:r>
            <a:r>
              <a:rPr lang="cs-CZ" i="1" dirty="0"/>
              <a:t>Přemysl Otakar I. Panovník, stát a česká společnost na prahu vrcholného feudalismu</a:t>
            </a:r>
            <a:r>
              <a:rPr lang="cs-CZ" dirty="0"/>
              <a:t>. Praha : Nakladatelství Svoboda, 1990. 361 s. ISBN </a:t>
            </a:r>
            <a:r>
              <a:rPr lang="cs-CZ" dirty="0" smtClean="0"/>
              <a:t>80-205-0.</a:t>
            </a:r>
          </a:p>
          <a:p>
            <a:r>
              <a:rPr lang="cs-CZ" dirty="0" smtClean="0"/>
              <a:t> </a:t>
            </a:r>
            <a:r>
              <a:rPr lang="cs-CZ" dirty="0"/>
              <a:t>ŽEMLIČKA, Josef. </a:t>
            </a:r>
            <a:r>
              <a:rPr lang="cs-CZ" i="1" dirty="0"/>
              <a:t>Přemyslovci. Jak žili, vládli, umírali</a:t>
            </a:r>
            <a:r>
              <a:rPr lang="cs-CZ" dirty="0"/>
              <a:t>. Praha : Nakladatelství Lidové noviny, 2005. 497 s. ISBN </a:t>
            </a:r>
            <a:r>
              <a:rPr lang="cs-CZ" dirty="0" smtClean="0"/>
              <a:t>80-7106-759-8</a:t>
            </a:r>
            <a:endParaRPr lang="cs-CZ" dirty="0"/>
          </a:p>
          <a:p>
            <a:r>
              <a:rPr lang="cs-CZ" dirty="0" smtClean="0"/>
              <a:t> </a:t>
            </a:r>
            <a:r>
              <a:rPr lang="cs-CZ" dirty="0"/>
              <a:t>ŽEMLIČKA, Josef. </a:t>
            </a:r>
            <a:r>
              <a:rPr lang="cs-CZ" i="1" dirty="0"/>
              <a:t>Století posledních Přemyslovců</a:t>
            </a:r>
            <a:r>
              <a:rPr lang="cs-CZ" dirty="0"/>
              <a:t>. 2. vyd. Praha : </a:t>
            </a:r>
            <a:r>
              <a:rPr lang="cs-CZ" dirty="0" err="1"/>
              <a:t>Melantrich</a:t>
            </a:r>
            <a:r>
              <a:rPr lang="cs-CZ" dirty="0"/>
              <a:t>, 1998. 412 s. </a:t>
            </a:r>
            <a:r>
              <a:rPr lang="cs-CZ"/>
              <a:t>ISBN </a:t>
            </a:r>
            <a:r>
              <a:rPr lang="cs-CZ" smtClean="0"/>
              <a:t>80-7023-281-1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607093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175</Words>
  <Application>Microsoft Office PowerPoint</Application>
  <PresentationFormat>Předvádění na obrazovce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Calibri</vt:lpstr>
      <vt:lpstr>Motiv systému Office</vt:lpstr>
      <vt:lpstr>Název vzdělávacího materiálu</vt:lpstr>
      <vt:lpstr>Přemysl Otakar </vt:lpstr>
      <vt:lpstr>Ve službách bratra</vt:lpstr>
      <vt:lpstr>Ve službách bratra</vt:lpstr>
      <vt:lpstr>Přemysl a spory s císařem</vt:lpstr>
      <vt:lpstr>Přemysl Otakar – cesta k trůnu</vt:lpstr>
      <vt:lpstr>otázky</vt:lpstr>
      <vt:lpstr>Použitá literatura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HRV</dc:creator>
  <cp:lastModifiedBy>Mikláš, Michal</cp:lastModifiedBy>
  <cp:revision>16</cp:revision>
  <dcterms:created xsi:type="dcterms:W3CDTF">2013-01-05T13:26:42Z</dcterms:created>
  <dcterms:modified xsi:type="dcterms:W3CDTF">2014-01-20T18:30:16Z</dcterms:modified>
</cp:coreProperties>
</file>