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63" r:id="rId4"/>
    <p:sldId id="257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E9594-3935-42E0-9BEF-11197E345430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08CE7-1C12-42E8-96E3-1C03C1769DF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77912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E9594-3935-42E0-9BEF-11197E345430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08CE7-1C12-42E8-96E3-1C03C1769DF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421697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E9594-3935-42E0-9BEF-11197E345430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08CE7-1C12-42E8-96E3-1C03C1769DF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83267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E9594-3935-42E0-9BEF-11197E345430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08CE7-1C12-42E8-96E3-1C03C1769DF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503329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E9594-3935-42E0-9BEF-11197E345430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08CE7-1C12-42E8-96E3-1C03C1769DF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60103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E9594-3935-42E0-9BEF-11197E345430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08CE7-1C12-42E8-96E3-1C03C1769DF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999512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E9594-3935-42E0-9BEF-11197E345430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08CE7-1C12-42E8-96E3-1C03C1769DF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67472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E9594-3935-42E0-9BEF-11197E345430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08CE7-1C12-42E8-96E3-1C03C1769DF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640903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E9594-3935-42E0-9BEF-11197E345430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08CE7-1C12-42E8-96E3-1C03C1769DF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036395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E9594-3935-42E0-9BEF-11197E345430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08CE7-1C12-42E8-96E3-1C03C1769DF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433039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E9594-3935-42E0-9BEF-11197E345430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08CE7-1C12-42E8-96E3-1C03C1769DF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601570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E9594-3935-42E0-9BEF-11197E345430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08CE7-1C12-42E8-96E3-1C03C1769DF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31657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commons.wikimedia.org/wiki/File:Golden_Bull_of_Sicily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46258242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PŘEMYSLOVSKÉ ČECHY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27.12.2012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1.ročník </a:t>
                      </a:r>
                      <a:r>
                        <a:rPr lang="cs-CZ" dirty="0" smtClean="0"/>
                        <a:t>čtyřletého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Okolnosti vydání a obsah</a:t>
                      </a:r>
                      <a:r>
                        <a:rPr lang="cs-CZ" baseline="0" dirty="0" smtClean="0"/>
                        <a:t> Zlaté buly sicilské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Výklad</a:t>
                      </a:r>
                      <a:r>
                        <a:rPr lang="cs-CZ" baseline="0" dirty="0" smtClean="0"/>
                        <a:t> nové látky, opakování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Hrbáčková Šárka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VY_32_INOVACE_18 DHRA 11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03970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Zlatá bula sicilská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začátkem </a:t>
            </a:r>
            <a:r>
              <a:rPr lang="cs-CZ" dirty="0"/>
              <a:t>roku 1212 </a:t>
            </a:r>
            <a:r>
              <a:rPr lang="cs-CZ" dirty="0" smtClean="0"/>
              <a:t>Fridrich táhl </a:t>
            </a:r>
            <a:r>
              <a:rPr lang="cs-CZ" dirty="0"/>
              <a:t>do </a:t>
            </a:r>
            <a:r>
              <a:rPr lang="cs-CZ" dirty="0" smtClean="0"/>
              <a:t>Říše</a:t>
            </a:r>
          </a:p>
          <a:p>
            <a:r>
              <a:rPr lang="cs-CZ" dirty="0" smtClean="0"/>
              <a:t>Během cesty </a:t>
            </a:r>
            <a:r>
              <a:rPr lang="cs-CZ" dirty="0"/>
              <a:t>začal odměňovat své </a:t>
            </a:r>
            <a:r>
              <a:rPr lang="cs-CZ" dirty="0" smtClean="0"/>
              <a:t>věrné</a:t>
            </a:r>
            <a:r>
              <a:rPr lang="cs-CZ" dirty="0"/>
              <a:t>,</a:t>
            </a:r>
            <a:r>
              <a:rPr lang="cs-CZ" dirty="0" smtClean="0"/>
              <a:t> </a:t>
            </a:r>
            <a:r>
              <a:rPr lang="cs-CZ" dirty="0"/>
              <a:t>nejvíce </a:t>
            </a:r>
            <a:r>
              <a:rPr lang="cs-CZ" dirty="0" smtClean="0"/>
              <a:t>ocenil Přemysla Otakara a Vladislava Jindřicha</a:t>
            </a:r>
          </a:p>
          <a:p>
            <a:r>
              <a:rPr lang="cs-CZ" dirty="0"/>
              <a:t>Sicilský král potvrdil Přemyslovci královskou </a:t>
            </a:r>
            <a:r>
              <a:rPr lang="cs-CZ" dirty="0" smtClean="0"/>
              <a:t>hodnost,</a:t>
            </a:r>
            <a:r>
              <a:rPr lang="cs-CZ" dirty="0"/>
              <a:t> </a:t>
            </a:r>
            <a:r>
              <a:rPr lang="cs-CZ" dirty="0" smtClean="0"/>
              <a:t>privilegium </a:t>
            </a:r>
            <a:r>
              <a:rPr lang="cs-CZ" dirty="0"/>
              <a:t>zřejmě potvrzuje starší výsady, které český panovník obdržel od římských králů Filipa Švábského a Oty IV.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88381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Zlatá bula sicilská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42910" y="5715016"/>
            <a:ext cx="8229600" cy="411147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u="sng" dirty="0" smtClean="0">
                <a:hlinkClick r:id="rId2"/>
              </a:rPr>
              <a:t>http://commons.wikimedia.org/wiki/File%3AGolden_Bull_of_Sicily.jpg</a:t>
            </a:r>
            <a:endParaRPr lang="cs-CZ" dirty="0"/>
          </a:p>
        </p:txBody>
      </p:sp>
      <p:pic>
        <p:nvPicPr>
          <p:cNvPr id="1026" name="Picture 2" descr="File:Golden Bull of Sicily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14678" y="1357298"/>
            <a:ext cx="2828946" cy="40126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Zlatá bula sicilská – první listina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císař </a:t>
            </a:r>
            <a:r>
              <a:rPr lang="cs-CZ" dirty="0"/>
              <a:t>potvrdil, že udělí odznaky královské </a:t>
            </a:r>
            <a:r>
              <a:rPr lang="cs-CZ" dirty="0" smtClean="0"/>
              <a:t>moci každému</a:t>
            </a:r>
            <a:r>
              <a:rPr lang="cs-CZ" dirty="0"/>
              <a:t>, kdo bude zvolen v </a:t>
            </a:r>
            <a:r>
              <a:rPr lang="cs-CZ" dirty="0" smtClean="0"/>
              <a:t>Čechách</a:t>
            </a:r>
            <a:endParaRPr lang="cs-CZ" dirty="0"/>
          </a:p>
          <a:p>
            <a:r>
              <a:rPr lang="cs-CZ" dirty="0" smtClean="0"/>
              <a:t> </a:t>
            </a:r>
            <a:r>
              <a:rPr lang="cs-CZ" dirty="0"/>
              <a:t>zachováno právo české šlechty na volbu svého </a:t>
            </a:r>
            <a:r>
              <a:rPr lang="cs-CZ" dirty="0" smtClean="0"/>
              <a:t>panovníka</a:t>
            </a:r>
            <a:endParaRPr lang="cs-CZ" dirty="0"/>
          </a:p>
          <a:p>
            <a:r>
              <a:rPr lang="cs-CZ" dirty="0"/>
              <a:t>č</a:t>
            </a:r>
            <a:r>
              <a:rPr lang="cs-CZ" dirty="0" smtClean="0"/>
              <a:t>eskému </a:t>
            </a:r>
            <a:r>
              <a:rPr lang="cs-CZ" dirty="0"/>
              <a:t>králi bylo rovněž potvrzeno právo </a:t>
            </a:r>
            <a:r>
              <a:rPr lang="cs-CZ" dirty="0" smtClean="0"/>
              <a:t>investitury pražských </a:t>
            </a:r>
            <a:r>
              <a:rPr lang="cs-CZ" dirty="0"/>
              <a:t>a olomouckých </a:t>
            </a:r>
            <a:r>
              <a:rPr lang="cs-CZ" dirty="0" smtClean="0"/>
              <a:t>biskupů</a:t>
            </a:r>
            <a:endParaRPr lang="cs-CZ" dirty="0"/>
          </a:p>
          <a:p>
            <a:r>
              <a:rPr lang="cs-CZ" dirty="0" smtClean="0"/>
              <a:t>český panovník byl osvobozen </a:t>
            </a:r>
            <a:r>
              <a:rPr lang="cs-CZ" dirty="0"/>
              <a:t>od všech povinností vůči říši až na účast na říšských sněmech a</a:t>
            </a:r>
            <a:r>
              <a:rPr lang="cs-CZ" dirty="0" smtClean="0"/>
              <a:t> </a:t>
            </a:r>
            <a:r>
              <a:rPr lang="cs-CZ" dirty="0"/>
              <a:t>doprovodu římského krále na </a:t>
            </a:r>
            <a:r>
              <a:rPr lang="cs-CZ" dirty="0" smtClean="0"/>
              <a:t>korunovační </a:t>
            </a:r>
            <a:r>
              <a:rPr lang="cs-CZ" dirty="0"/>
              <a:t>jízdě do </a:t>
            </a:r>
            <a:r>
              <a:rPr lang="cs-CZ" dirty="0" smtClean="0"/>
              <a:t>Říma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073756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Zlatá bula sicilská – druhá listina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listina </a:t>
            </a:r>
            <a:r>
              <a:rPr lang="cs-CZ" dirty="0"/>
              <a:t>druhá je adresována Přemyslu Otakaru I. a třetí jeho bratrovi Vladislavu </a:t>
            </a:r>
            <a:r>
              <a:rPr lang="cs-CZ" dirty="0" smtClean="0"/>
              <a:t>Jindřichovi</a:t>
            </a:r>
          </a:p>
          <a:p>
            <a:r>
              <a:rPr lang="cs-CZ" dirty="0"/>
              <a:t>o</a:t>
            </a:r>
            <a:r>
              <a:rPr lang="cs-CZ" dirty="0" smtClean="0"/>
              <a:t>bsahem </a:t>
            </a:r>
            <a:r>
              <a:rPr lang="cs-CZ" dirty="0"/>
              <a:t>obou je věnování statků a </a:t>
            </a:r>
            <a:r>
              <a:rPr lang="cs-CZ" dirty="0" smtClean="0"/>
              <a:t>zboží</a:t>
            </a:r>
          </a:p>
          <a:p>
            <a:r>
              <a:rPr lang="cs-CZ" dirty="0"/>
              <a:t>Vladislavovi Jindřichovi věnováno a potvrzeno zboží </a:t>
            </a:r>
            <a:r>
              <a:rPr lang="cs-CZ" i="1" dirty="0"/>
              <a:t>"</a:t>
            </a:r>
            <a:r>
              <a:rPr lang="cs-CZ" i="1" dirty="0" err="1"/>
              <a:t>Mocran</a:t>
            </a:r>
            <a:r>
              <a:rPr lang="cs-CZ" i="1" dirty="0"/>
              <a:t> et </a:t>
            </a:r>
            <a:r>
              <a:rPr lang="cs-CZ" i="1" dirty="0" err="1"/>
              <a:t>Mocran</a:t>
            </a:r>
            <a:r>
              <a:rPr lang="cs-CZ" i="1" dirty="0"/>
              <a:t>"</a:t>
            </a:r>
            <a:r>
              <a:rPr lang="cs-CZ" dirty="0"/>
              <a:t> </a:t>
            </a:r>
          </a:p>
          <a:p>
            <a:r>
              <a:rPr lang="cs-CZ" b="1" dirty="0"/>
              <a:t>z</a:t>
            </a:r>
            <a:r>
              <a:rPr lang="cs-CZ" b="1" dirty="0" smtClean="0"/>
              <a:t>áhada středověku </a:t>
            </a:r>
            <a:r>
              <a:rPr lang="cs-CZ" dirty="0" smtClean="0"/>
              <a:t>– kde lokalizovat </a:t>
            </a:r>
            <a:r>
              <a:rPr lang="cs-CZ" dirty="0" err="1"/>
              <a:t>Mocran</a:t>
            </a:r>
            <a:r>
              <a:rPr lang="cs-CZ" dirty="0"/>
              <a:t> et </a:t>
            </a:r>
            <a:r>
              <a:rPr lang="cs-CZ" dirty="0" err="1" smtClean="0"/>
              <a:t>Mocran</a:t>
            </a:r>
            <a:r>
              <a:rPr lang="cs-CZ" dirty="0" smtClean="0"/>
              <a:t>?  - v </a:t>
            </a:r>
            <a:r>
              <a:rPr lang="cs-CZ" dirty="0"/>
              <a:t>Říši jako zahraniční </a:t>
            </a:r>
            <a:r>
              <a:rPr lang="cs-CZ" dirty="0" smtClean="0"/>
              <a:t>léno   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  - markrabství moravské</a:t>
            </a:r>
          </a:p>
          <a:p>
            <a:pPr marL="0" indent="0">
              <a:buNone/>
            </a:pPr>
            <a:r>
              <a:rPr lang="cs-CZ" dirty="0" smtClean="0"/>
              <a:t>                      -  příp</a:t>
            </a:r>
            <a:r>
              <a:rPr lang="cs-CZ" dirty="0"/>
              <a:t>. "Morava a Morava". </a:t>
            </a:r>
          </a:p>
        </p:txBody>
      </p:sp>
    </p:spTree>
    <p:extLst>
      <p:ext uri="{BB962C8B-B14F-4D97-AF65-F5344CB8AC3E}">
        <p14:creationId xmlns:p14="http://schemas.microsoft.com/office/powerpoint/2010/main" xmlns="" val="3951253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Kdo a komu udělil tuto listinu?</a:t>
            </a:r>
          </a:p>
          <a:p>
            <a:r>
              <a:rPr lang="cs-CZ" dirty="0" smtClean="0"/>
              <a:t>Jaké změny vyplývaly z této listiny?</a:t>
            </a:r>
          </a:p>
          <a:p>
            <a:r>
              <a:rPr lang="cs-CZ" dirty="0" smtClean="0"/>
              <a:t>Ve kterém období vzrostl význam této listiny a proč?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099127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ŽEMLIČKA, Josef. </a:t>
            </a:r>
            <a:r>
              <a:rPr lang="cs-CZ" sz="2800" i="1" dirty="0"/>
              <a:t>Počátky Čech královských 1198-1253</a:t>
            </a:r>
            <a:r>
              <a:rPr lang="cs-CZ" sz="2800" dirty="0"/>
              <a:t>. Praha : Nakladatelství Lidové noviny, 2002. 964 s. ISBN </a:t>
            </a:r>
            <a:r>
              <a:rPr lang="cs-CZ" sz="2800" dirty="0" smtClean="0"/>
              <a:t>80-7106-140-9</a:t>
            </a:r>
            <a:r>
              <a:rPr lang="cs-CZ" sz="2800" dirty="0"/>
              <a:t>,</a:t>
            </a:r>
            <a:r>
              <a:rPr lang="cs-CZ" sz="2800" dirty="0" smtClean="0"/>
              <a:t> </a:t>
            </a:r>
            <a:r>
              <a:rPr lang="cs-CZ" sz="2800" dirty="0"/>
              <a:t>S. 109-110</a:t>
            </a:r>
            <a:r>
              <a:rPr lang="cs-CZ" sz="2800" dirty="0" smtClean="0"/>
              <a:t>.</a:t>
            </a:r>
          </a:p>
          <a:p>
            <a:r>
              <a:rPr lang="cs-CZ" sz="2800" dirty="0" smtClean="0"/>
              <a:t> </a:t>
            </a:r>
            <a:r>
              <a:rPr lang="cs-CZ" sz="2800" dirty="0"/>
              <a:t>ŽEMLIČKA, Josef. </a:t>
            </a:r>
            <a:r>
              <a:rPr lang="cs-CZ" sz="2800" i="1" dirty="0"/>
              <a:t>Zlatá bula sicilská</a:t>
            </a:r>
            <a:r>
              <a:rPr lang="cs-CZ" sz="2800" dirty="0"/>
              <a:t>. Praha : </a:t>
            </a:r>
            <a:r>
              <a:rPr lang="cs-CZ" sz="2800" dirty="0" err="1" smtClean="0"/>
              <a:t>Melantrich</a:t>
            </a:r>
            <a:r>
              <a:rPr lang="cs-CZ" sz="2800" dirty="0"/>
              <a:t>,</a:t>
            </a:r>
            <a:r>
              <a:rPr lang="cs-CZ" sz="2800" smtClean="0"/>
              <a:t> </a:t>
            </a:r>
            <a:r>
              <a:rPr lang="cs-CZ" sz="2800" dirty="0"/>
              <a:t>1987. 40 </a:t>
            </a:r>
            <a:r>
              <a:rPr lang="cs-CZ" sz="2800" dirty="0" smtClean="0"/>
              <a:t>s.</a:t>
            </a:r>
            <a:endParaRPr lang="cs-CZ" sz="2800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Použitá literatura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40414966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272</Words>
  <Application>Microsoft Office PowerPoint</Application>
  <PresentationFormat>Předvádění na obrazovce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Název vzdělávacího materiálu</vt:lpstr>
      <vt:lpstr>Zlatá bula sicilská</vt:lpstr>
      <vt:lpstr>Zlatá bula sicilská</vt:lpstr>
      <vt:lpstr>Zlatá bula sicilská – první listina</vt:lpstr>
      <vt:lpstr>Zlatá bula sicilská – druhá listina</vt:lpstr>
      <vt:lpstr>otázky</vt:lpstr>
      <vt:lpstr>Použitá 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Zlatá bula sicilská</dc:title>
  <dc:creator>HRV</dc:creator>
  <cp:lastModifiedBy>hrv</cp:lastModifiedBy>
  <cp:revision>13</cp:revision>
  <dcterms:created xsi:type="dcterms:W3CDTF">2013-01-05T17:37:32Z</dcterms:created>
  <dcterms:modified xsi:type="dcterms:W3CDTF">2013-09-01T17:30:03Z</dcterms:modified>
</cp:coreProperties>
</file>