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72" r:id="rId9"/>
    <p:sldId id="269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5D7C5-200B-47DC-902E-93A07568AB46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47EBE-D2E0-4DFF-92CD-E3C8B79891C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A47EBE-D2E0-4DFF-92CD-E3C8B79891C9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28.8.2013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30318904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Přemyslovské Čechy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27.12.2012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1.ročník čtyřletého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Zajímavosti v oblasti kultury 11.--12.století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Doplnění učiva k</a:t>
                      </a:r>
                      <a:r>
                        <a:rPr lang="cs-CZ" baseline="0" dirty="0" smtClean="0"/>
                        <a:t> období přemyslovských knížat a králů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Hrbáčková Šárka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VY_32_INOVACE_18 DHRA 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 11.-12.století - móda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514350" indent="-514350"/>
            <a:r>
              <a:rPr lang="cs-CZ" dirty="0" smtClean="0"/>
              <a:t> </a:t>
            </a:r>
            <a:r>
              <a:rPr lang="cs-CZ" dirty="0"/>
              <a:t>první krejčovské cechy vznikaly v západní Evropě </a:t>
            </a:r>
            <a:r>
              <a:rPr lang="cs-CZ" dirty="0" smtClean="0"/>
              <a:t>v </a:t>
            </a:r>
            <a:r>
              <a:rPr lang="cs-CZ" dirty="0"/>
              <a:t>průběhu 11. </a:t>
            </a:r>
            <a:r>
              <a:rPr lang="cs-CZ" dirty="0" smtClean="0"/>
              <a:t>st.</a:t>
            </a:r>
          </a:p>
          <a:p>
            <a:pPr marL="514350" indent="-514350"/>
            <a:r>
              <a:rPr lang="cs-CZ" dirty="0" smtClean="0"/>
              <a:t> v </a:t>
            </a:r>
            <a:r>
              <a:rPr lang="cs-CZ" dirty="0"/>
              <a:t>Čechách </a:t>
            </a:r>
            <a:r>
              <a:rPr lang="cs-CZ" dirty="0" smtClean="0"/>
              <a:t>byly založeny </a:t>
            </a:r>
            <a:r>
              <a:rPr lang="cs-CZ" dirty="0"/>
              <a:t>dokonce až roku 1318 v </a:t>
            </a:r>
            <a:r>
              <a:rPr lang="cs-CZ" dirty="0" smtClean="0"/>
              <a:t>Praze</a:t>
            </a:r>
          </a:p>
          <a:p>
            <a:pPr marL="514350" indent="-514350"/>
            <a:endParaRPr lang="cs-CZ" dirty="0" smtClean="0"/>
          </a:p>
          <a:p>
            <a:pPr marL="514350" indent="-514350"/>
            <a:r>
              <a:rPr lang="cs-CZ" dirty="0" smtClean="0"/>
              <a:t> oděvy se </a:t>
            </a:r>
            <a:r>
              <a:rPr lang="cs-CZ" dirty="0"/>
              <a:t>vyráběly </a:t>
            </a:r>
            <a:r>
              <a:rPr lang="cs-CZ" dirty="0" smtClean="0"/>
              <a:t>podomácku, chudší </a:t>
            </a:r>
            <a:r>
              <a:rPr lang="cs-CZ" dirty="0"/>
              <a:t>si museli vystačit pouze svépomocí, </a:t>
            </a:r>
            <a:r>
              <a:rPr lang="cs-CZ" dirty="0" smtClean="0"/>
              <a:t>na </a:t>
            </a:r>
            <a:r>
              <a:rPr lang="cs-CZ" dirty="0"/>
              <a:t>župních hradech  </a:t>
            </a:r>
            <a:r>
              <a:rPr lang="cs-CZ" dirty="0" smtClean="0"/>
              <a:t>vznikaly oděvnické </a:t>
            </a:r>
            <a:r>
              <a:rPr lang="cs-CZ" dirty="0"/>
              <a:t>řemeslné dílny - tzv. </a:t>
            </a:r>
            <a:r>
              <a:rPr lang="cs-CZ" b="1" dirty="0" err="1"/>
              <a:t>gynacaea</a:t>
            </a:r>
            <a:r>
              <a:rPr lang="cs-CZ" dirty="0"/>
              <a:t>, kde se předly, tkaly a barvily látky a kde se šily a vyšívaly oděvy. Církevní roucha se šila v klášterech.</a:t>
            </a:r>
          </a:p>
          <a:p>
            <a:pPr marL="514350" indent="-514350"/>
            <a:r>
              <a:rPr lang="cs-CZ" i="1" dirty="0"/>
              <a:t> </a:t>
            </a:r>
            <a:endParaRPr lang="cs-CZ" dirty="0"/>
          </a:p>
          <a:p>
            <a:pPr marL="514350" indent="-514350"/>
            <a:r>
              <a:rPr lang="cs-CZ" dirty="0"/>
              <a:t>Románské odívání je </a:t>
            </a:r>
            <a:r>
              <a:rPr lang="cs-CZ" dirty="0" smtClean="0"/>
              <a:t>stylově  </a:t>
            </a:r>
            <a:r>
              <a:rPr lang="cs-CZ" dirty="0"/>
              <a:t>jednoduché a navazuje na starší, pozdně antickou tradici s výrazným ovlivněním módou byzantskou </a:t>
            </a:r>
          </a:p>
          <a:p>
            <a:pPr marL="514350" indent="-514350"/>
            <a:r>
              <a:rPr lang="cs-CZ" dirty="0" smtClean="0"/>
              <a:t> </a:t>
            </a:r>
            <a:r>
              <a:rPr lang="cs-CZ" dirty="0"/>
              <a:t>Oděv stejného střihu nosil pán i lid a ani mezi ženskou a mužskou módou nejsou příliš velké rozdíly, takže se módní trendy projevovaly spíše v použitých materiálech, jejich kombinacích, </a:t>
            </a:r>
            <a:r>
              <a:rPr lang="cs-CZ" dirty="0" smtClean="0"/>
              <a:t>barvách</a:t>
            </a:r>
            <a:endParaRPr lang="cs-CZ" dirty="0"/>
          </a:p>
          <a:p>
            <a:pPr>
              <a:buFont typeface="Wingdings" pitchFamily="2" charset="2"/>
              <a:buChar char="§"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 11.-12.století - móda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Nejmladší děti chodily v raném věku nahé nebo jen v jednoduché košili - tunice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/>
              <a:t>v pozdějším věku oblékaly oděv, který byl zjednodušenou kopií oděvů dospělých </a:t>
            </a:r>
            <a:r>
              <a:rPr lang="cs-CZ" dirty="0" smtClean="0"/>
              <a:t> </a:t>
            </a:r>
            <a:endParaRPr lang="cs-CZ" dirty="0"/>
          </a:p>
          <a:p>
            <a:r>
              <a:rPr lang="cs-CZ" dirty="0" smtClean="0"/>
              <a:t>nadále </a:t>
            </a:r>
            <a:r>
              <a:rPr lang="cs-CZ" dirty="0"/>
              <a:t>je třeba </a:t>
            </a:r>
            <a:r>
              <a:rPr lang="cs-CZ" b="1" dirty="0"/>
              <a:t>suknice</a:t>
            </a:r>
            <a:r>
              <a:rPr lang="cs-CZ" dirty="0"/>
              <a:t> považována za vhodný konzervativní oděv kupříkladu pro starce nebo učence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53363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 11.-12.století - móda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514350" indent="-514350"/>
            <a:r>
              <a:rPr lang="cs-CZ" dirty="0" smtClean="0"/>
              <a:t>Přes bruchy  se oblékaly dvě oddělené </a:t>
            </a:r>
            <a:r>
              <a:rPr lang="cs-CZ" b="1" dirty="0" smtClean="0"/>
              <a:t>nohavice</a:t>
            </a:r>
            <a:r>
              <a:rPr lang="cs-CZ" dirty="0" smtClean="0"/>
              <a:t>, uvazované </a:t>
            </a:r>
            <a:r>
              <a:rPr lang="cs-CZ" dirty="0"/>
              <a:t>pomocí zvláštního podvazku vpředu a někdy i vzadu k </a:t>
            </a:r>
            <a:r>
              <a:rPr lang="cs-CZ" dirty="0" smtClean="0"/>
              <a:t>pasu </a:t>
            </a:r>
            <a:endParaRPr lang="cs-CZ" dirty="0"/>
          </a:p>
          <a:p>
            <a:pPr marL="514350" indent="-514350"/>
            <a:r>
              <a:rPr lang="cs-CZ" dirty="0" smtClean="0"/>
              <a:t>Tělo </a:t>
            </a:r>
            <a:r>
              <a:rPr lang="cs-CZ" dirty="0"/>
              <a:t>samotné pak halila </a:t>
            </a:r>
            <a:r>
              <a:rPr lang="cs-CZ" b="1" dirty="0"/>
              <a:t>spodní </a:t>
            </a:r>
            <a:r>
              <a:rPr lang="cs-CZ" b="1" dirty="0" smtClean="0"/>
              <a:t>tunika</a:t>
            </a:r>
            <a:r>
              <a:rPr lang="cs-CZ" dirty="0" smtClean="0"/>
              <a:t> </a:t>
            </a:r>
            <a:r>
              <a:rPr lang="cs-CZ" dirty="0"/>
              <a:t>z jemně </a:t>
            </a:r>
            <a:r>
              <a:rPr lang="cs-CZ" dirty="0" smtClean="0"/>
              <a:t>  tkaného   plátna zpravidla </a:t>
            </a:r>
            <a:r>
              <a:rPr lang="cs-CZ" dirty="0"/>
              <a:t>len, u vysoké nobility někdy i </a:t>
            </a:r>
            <a:r>
              <a:rPr lang="cs-CZ" dirty="0" smtClean="0"/>
              <a:t>hedvábí</a:t>
            </a:r>
          </a:p>
          <a:p>
            <a:pPr marL="514350" indent="-514350"/>
            <a:r>
              <a:rPr lang="cs-CZ" dirty="0" smtClean="0"/>
              <a:t>Přes </a:t>
            </a:r>
            <a:r>
              <a:rPr lang="cs-CZ" dirty="0"/>
              <a:t>tuniku spodní se poté oblékala </a:t>
            </a:r>
            <a:r>
              <a:rPr lang="cs-CZ" b="1" dirty="0"/>
              <a:t>svrchní - </a:t>
            </a:r>
            <a:r>
              <a:rPr lang="cs-CZ" b="1" dirty="0" smtClean="0"/>
              <a:t>  reprezentativní tunika</a:t>
            </a:r>
            <a:r>
              <a:rPr lang="cs-CZ" dirty="0" smtClean="0"/>
              <a:t> nazývaná v </a:t>
            </a:r>
            <a:r>
              <a:rPr lang="cs-CZ" dirty="0"/>
              <a:t>pramenech jako "</a:t>
            </a:r>
            <a:r>
              <a:rPr lang="cs-CZ" dirty="0" err="1"/>
              <a:t>choděcí</a:t>
            </a:r>
            <a:r>
              <a:rPr lang="cs-CZ" dirty="0"/>
              <a:t>" </a:t>
            </a:r>
          </a:p>
          <a:p>
            <a:pPr marL="514350" indent="-514350"/>
            <a:r>
              <a:rPr lang="cs-CZ" dirty="0" smtClean="0"/>
              <a:t>Mohla </a:t>
            </a:r>
            <a:r>
              <a:rPr lang="cs-CZ" dirty="0"/>
              <a:t>být o něco kratší než tunika spodní, aby se ukázalo vrstvení </a:t>
            </a:r>
            <a:r>
              <a:rPr lang="cs-CZ" dirty="0" smtClean="0"/>
              <a:t>oděvu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79742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 10.-11.století -móda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Hlavu chránil urozený muž tkanou, koženou či plstěnou </a:t>
            </a:r>
            <a:r>
              <a:rPr lang="cs-CZ" b="1" dirty="0"/>
              <a:t>čapkou</a:t>
            </a:r>
            <a:r>
              <a:rPr lang="cs-CZ" dirty="0"/>
              <a:t> </a:t>
            </a:r>
            <a:r>
              <a:rPr lang="cs-CZ" dirty="0" smtClean="0"/>
              <a:t> </a:t>
            </a:r>
            <a:r>
              <a:rPr lang="cs-CZ" dirty="0"/>
              <a:t>(např. </a:t>
            </a:r>
            <a:r>
              <a:rPr lang="cs-CZ" i="1" dirty="0"/>
              <a:t>Kodex Vyšehradský</a:t>
            </a:r>
            <a:r>
              <a:rPr lang="cs-CZ" dirty="0"/>
              <a:t>) šlo převážně kónické nebo kulovité čapky, často zdobené na obrubě i jinde výraznými pásy, kožešinovými lemy </a:t>
            </a:r>
          </a:p>
          <a:p>
            <a:r>
              <a:rPr lang="cs-CZ" dirty="0" smtClean="0"/>
              <a:t>Dívky </a:t>
            </a:r>
            <a:r>
              <a:rPr lang="cs-CZ" dirty="0"/>
              <a:t>a svobodné ženy nosily vlasy prosté nebo stažené čelenkou, vdané je pak ukrývaly pod jednoduchou plachetkou a </a:t>
            </a:r>
            <a:r>
              <a:rPr lang="cs-CZ" dirty="0" smtClean="0"/>
              <a:t>zavitím</a:t>
            </a:r>
            <a:endParaRPr lang="cs-CZ" dirty="0"/>
          </a:p>
          <a:p>
            <a:r>
              <a:rPr lang="cs-CZ" dirty="0"/>
              <a:t>V zimě bylo obvyklé halit se do </a:t>
            </a:r>
            <a:r>
              <a:rPr lang="cs-CZ" b="1" dirty="0"/>
              <a:t>kožichů</a:t>
            </a:r>
            <a:r>
              <a:rPr lang="cs-CZ" dirty="0"/>
              <a:t> - u nobility do kožichů z lovné zvěřiny - </a:t>
            </a:r>
            <a:r>
              <a:rPr lang="cs-CZ" dirty="0" smtClean="0"/>
              <a:t> </a:t>
            </a:r>
            <a:r>
              <a:rPr lang="cs-CZ" dirty="0"/>
              <a:t>kožešiny </a:t>
            </a:r>
            <a:r>
              <a:rPr lang="cs-CZ" i="1" dirty="0"/>
              <a:t>hranostaje</a:t>
            </a:r>
            <a:r>
              <a:rPr lang="cs-CZ" dirty="0"/>
              <a:t> </a:t>
            </a:r>
            <a:r>
              <a:rPr lang="cs-CZ" i="1" dirty="0"/>
              <a:t>(hermelín), sobola</a:t>
            </a:r>
            <a:r>
              <a:rPr lang="cs-CZ" dirty="0"/>
              <a:t> či </a:t>
            </a:r>
            <a:r>
              <a:rPr lang="cs-CZ" i="1" dirty="0" smtClean="0"/>
              <a:t>bobra</a:t>
            </a:r>
            <a:r>
              <a:rPr lang="cs-CZ" dirty="0"/>
              <a:t>/</a:t>
            </a:r>
            <a:r>
              <a:rPr lang="cs-CZ" dirty="0" smtClean="0"/>
              <a:t>bobři </a:t>
            </a:r>
            <a:r>
              <a:rPr lang="cs-CZ" dirty="0"/>
              <a:t>se běžně lovili také u </a:t>
            </a:r>
            <a:r>
              <a:rPr lang="cs-CZ" dirty="0" smtClean="0"/>
              <a:t>nás/, pak </a:t>
            </a:r>
            <a:r>
              <a:rPr lang="cs-CZ" dirty="0"/>
              <a:t>domácí kožešiny </a:t>
            </a:r>
            <a:r>
              <a:rPr lang="cs-CZ" i="1" dirty="0"/>
              <a:t>- medvěda, vlka, lišky, </a:t>
            </a:r>
            <a:r>
              <a:rPr lang="cs-CZ" i="1" dirty="0" smtClean="0"/>
              <a:t>rysa.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1582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 11.-12.století - móda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V období raného středověku byly nejvíce rozvinuty ozdoby hlavy a </a:t>
            </a:r>
            <a:r>
              <a:rPr lang="cs-CZ" dirty="0" smtClean="0"/>
              <a:t>krku -jedná </a:t>
            </a:r>
            <a:r>
              <a:rPr lang="cs-CZ" dirty="0"/>
              <a:t>se o </a:t>
            </a:r>
            <a:r>
              <a:rPr lang="cs-CZ" b="1" dirty="0"/>
              <a:t>náušnice</a:t>
            </a:r>
            <a:r>
              <a:rPr lang="cs-CZ" dirty="0"/>
              <a:t> a </a:t>
            </a:r>
            <a:r>
              <a:rPr lang="cs-CZ" b="1" dirty="0"/>
              <a:t>záušnice</a:t>
            </a:r>
            <a:r>
              <a:rPr lang="cs-CZ" dirty="0"/>
              <a:t>, </a:t>
            </a:r>
            <a:r>
              <a:rPr lang="cs-CZ" b="1" dirty="0"/>
              <a:t>korálky</a:t>
            </a:r>
            <a:r>
              <a:rPr lang="cs-CZ" dirty="0"/>
              <a:t>, </a:t>
            </a:r>
            <a:r>
              <a:rPr lang="cs-CZ" b="1" dirty="0" err="1"/>
              <a:t>kaptorgy</a:t>
            </a:r>
            <a:r>
              <a:rPr lang="cs-CZ" dirty="0"/>
              <a:t>, </a:t>
            </a:r>
            <a:r>
              <a:rPr lang="cs-CZ" b="1" dirty="0"/>
              <a:t>nákrčníky</a:t>
            </a:r>
            <a:r>
              <a:rPr lang="cs-CZ" dirty="0"/>
              <a:t> </a:t>
            </a:r>
          </a:p>
          <a:p>
            <a:r>
              <a:rPr lang="cs-CZ" dirty="0" smtClean="0"/>
              <a:t>Základním </a:t>
            </a:r>
            <a:r>
              <a:rPr lang="cs-CZ" dirty="0"/>
              <a:t>šperkem byla záušnice, prostý kroužek z bronzu, stříbra, mědi, ale i </a:t>
            </a:r>
            <a:r>
              <a:rPr lang="cs-CZ" dirty="0" smtClean="0"/>
              <a:t>olova. </a:t>
            </a:r>
            <a:r>
              <a:rPr lang="cs-CZ" dirty="0"/>
              <a:t>Pokročilejší variantou je záušnice s očkem.</a:t>
            </a:r>
          </a:p>
          <a:p>
            <a:r>
              <a:rPr lang="cs-CZ" dirty="0"/>
              <a:t>Mnohem větší oblibu měly tzv. </a:t>
            </a:r>
            <a:r>
              <a:rPr lang="cs-CZ"/>
              <a:t>esovité </a:t>
            </a:r>
            <a:r>
              <a:rPr lang="cs-CZ" smtClean="0"/>
              <a:t>záušnice a  </a:t>
            </a:r>
            <a:r>
              <a:rPr lang="cs-CZ" dirty="0"/>
              <a:t>varianta dvojitého esovitého zakončení .</a:t>
            </a:r>
            <a:r>
              <a:rPr lang="cs-CZ" dirty="0" smtClean="0"/>
              <a:t> </a:t>
            </a:r>
            <a:r>
              <a:rPr lang="cs-CZ" dirty="0"/>
              <a:t>Její povrch býval pozlacován, </a:t>
            </a:r>
            <a:r>
              <a:rPr lang="cs-CZ" dirty="0" smtClean="0"/>
              <a:t>postříbřován</a:t>
            </a:r>
            <a:r>
              <a:rPr lang="cs-CZ" dirty="0"/>
              <a:t>.</a:t>
            </a:r>
            <a:r>
              <a:rPr lang="cs-CZ" dirty="0" smtClean="0"/>
              <a:t> </a:t>
            </a:r>
            <a:r>
              <a:rPr lang="cs-CZ" dirty="0"/>
              <a:t>Na kroužek esovité záušnice bývaly také zavěšovány korálky, další </a:t>
            </a:r>
            <a:r>
              <a:rPr lang="cs-CZ" dirty="0" smtClean="0"/>
              <a:t>kroužky.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472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 11.-12.století - móda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Další významnou kategorií je ozdoba krku. Ve starší době </a:t>
            </a:r>
            <a:r>
              <a:rPr lang="cs-CZ" dirty="0" smtClean="0"/>
              <a:t>11. </a:t>
            </a:r>
            <a:r>
              <a:rPr lang="cs-CZ" dirty="0"/>
              <a:t>a </a:t>
            </a:r>
            <a:r>
              <a:rPr lang="cs-CZ" dirty="0" smtClean="0"/>
              <a:t>12. </a:t>
            </a:r>
            <a:r>
              <a:rPr lang="cs-CZ" dirty="0"/>
              <a:t>století -</a:t>
            </a:r>
            <a:r>
              <a:rPr lang="cs-CZ" dirty="0" smtClean="0"/>
              <a:t>nákrčník</a:t>
            </a:r>
            <a:r>
              <a:rPr lang="cs-CZ" dirty="0"/>
              <a:t>. Je buď z jednoho kusu, nebo splétaný ze dvou a více drátů.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/>
              <a:t>rozšířenější ozdobou byl </a:t>
            </a:r>
            <a:r>
              <a:rPr lang="cs-CZ" b="1" dirty="0"/>
              <a:t>náhrdelník</a:t>
            </a:r>
            <a:r>
              <a:rPr lang="cs-CZ" dirty="0"/>
              <a:t> složený z různých druhů </a:t>
            </a:r>
            <a:r>
              <a:rPr lang="cs-CZ" b="1" dirty="0"/>
              <a:t>korálků</a:t>
            </a:r>
            <a:r>
              <a:rPr lang="cs-CZ" dirty="0"/>
              <a:t> a polodrahokamů, společně s dalšími závěsky jako jsou </a:t>
            </a:r>
            <a:r>
              <a:rPr lang="cs-CZ" b="1" dirty="0"/>
              <a:t>křížky</a:t>
            </a:r>
            <a:r>
              <a:rPr lang="cs-CZ" dirty="0"/>
              <a:t>, </a:t>
            </a:r>
            <a:r>
              <a:rPr lang="cs-CZ" b="1" dirty="0" smtClean="0"/>
              <a:t>mušle</a:t>
            </a:r>
            <a:endParaRPr lang="cs-CZ" dirty="0"/>
          </a:p>
          <a:p>
            <a:r>
              <a:rPr lang="cs-CZ" dirty="0" smtClean="0"/>
              <a:t>Korálky </a:t>
            </a:r>
            <a:r>
              <a:rPr lang="cs-CZ" dirty="0"/>
              <a:t>bývaly ze skla, v</a:t>
            </a:r>
            <a:r>
              <a:rPr lang="cs-CZ" dirty="0" smtClean="0"/>
              <a:t>zácné </a:t>
            </a:r>
            <a:r>
              <a:rPr lang="cs-CZ" dirty="0"/>
              <a:t>kameny jsou zastoupeny ametystem, křišťálem, </a:t>
            </a:r>
            <a:r>
              <a:rPr lang="cs-CZ" dirty="0" smtClean="0"/>
              <a:t>fluoritem.</a:t>
            </a:r>
          </a:p>
          <a:p>
            <a:r>
              <a:rPr lang="cs-CZ" dirty="0" smtClean="0"/>
              <a:t> </a:t>
            </a:r>
            <a:r>
              <a:rPr lang="cs-CZ" dirty="0"/>
              <a:t>Byly různě broušené do kulových, hranolových a </a:t>
            </a:r>
            <a:r>
              <a:rPr lang="cs-CZ" dirty="0" smtClean="0"/>
              <a:t>jiných </a:t>
            </a:r>
            <a:r>
              <a:rPr lang="cs-CZ" dirty="0"/>
              <a:t>složitých tvarů.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364692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Kultura 11.-12.století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Odívání žen</a:t>
            </a:r>
            <a:endParaRPr lang="cs-CZ" dirty="0"/>
          </a:p>
        </p:txBody>
      </p:sp>
      <p:pic>
        <p:nvPicPr>
          <p:cNvPr id="1026" name="Picture 2" descr="http://upload.wikimedia.org/wikipedia/commons/f/f4/Hortus_Deliciarum_-_Arithmetik.gif?uselang=c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1000100" y="2214554"/>
            <a:ext cx="1714512" cy="4000528"/>
          </a:xfrm>
          <a:prstGeom prst="rect">
            <a:avLst/>
          </a:prstGeom>
          <a:noFill/>
        </p:spPr>
      </p:pic>
      <p:sp>
        <p:nvSpPr>
          <p:cNvPr id="7" name="Zástupný symbol pro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cs-CZ" dirty="0" smtClean="0"/>
              <a:t>Odívání mužů</a:t>
            </a:r>
            <a:endParaRPr lang="cs-CZ" dirty="0"/>
          </a:p>
        </p:txBody>
      </p:sp>
      <p:pic>
        <p:nvPicPr>
          <p:cNvPr id="9" name="Zástupný symbol pro obsah 3" descr="File:Hortus Deliciarum - Antichrist.jpg"/>
          <p:cNvPicPr>
            <a:picLocks noGr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32375" y="2483644"/>
            <a:ext cx="3267075" cy="33337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Obdélník 10"/>
          <p:cNvSpPr/>
          <p:nvPr/>
        </p:nvSpPr>
        <p:spPr>
          <a:xfrm>
            <a:off x="2500298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 smtClean="0"/>
              <a:t>http://commons.wikimedia.org/wiki/File%3AHortus_Deliciarum_1190.jpg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Literatura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3100" b="1" dirty="0" err="1" smtClean="0"/>
              <a:t>Kybalová</a:t>
            </a:r>
            <a:r>
              <a:rPr lang="cs-CZ" sz="3100" b="1" dirty="0"/>
              <a:t>, L</a:t>
            </a:r>
            <a:r>
              <a:rPr lang="cs-CZ" sz="3100" b="1" dirty="0" smtClean="0"/>
              <a:t>.: </a:t>
            </a:r>
            <a:r>
              <a:rPr lang="cs-CZ" sz="3100" b="1" dirty="0"/>
              <a:t>Dějiny odívání - Středověk, </a:t>
            </a:r>
            <a:r>
              <a:rPr lang="cs-CZ" sz="3100" b="1" dirty="0" smtClean="0"/>
              <a:t>Praha 2001</a:t>
            </a:r>
            <a:r>
              <a:rPr lang="cs-CZ" sz="3100" b="1" dirty="0"/>
              <a:t/>
            </a:r>
            <a:br>
              <a:rPr lang="cs-CZ" sz="3100" b="1" dirty="0"/>
            </a:br>
            <a:r>
              <a:rPr lang="cs-CZ" sz="3100" b="1" dirty="0"/>
              <a:t/>
            </a:r>
            <a:br>
              <a:rPr lang="cs-CZ" sz="3100" b="1" dirty="0"/>
            </a:br>
            <a:r>
              <a:rPr lang="cs-CZ" sz="3100" b="1" dirty="0"/>
              <a:t>Petráň, J. </a:t>
            </a:r>
            <a:r>
              <a:rPr lang="cs-CZ" sz="3100" b="1" dirty="0" smtClean="0"/>
              <a:t>:</a:t>
            </a:r>
            <a:r>
              <a:rPr lang="cs-CZ" sz="3100" b="1" dirty="0"/>
              <a:t>  Dějiny hmotné kultury I. díl, </a:t>
            </a:r>
            <a:r>
              <a:rPr lang="cs-CZ" sz="3100" b="1" dirty="0" smtClean="0"/>
              <a:t>Praha 1985</a:t>
            </a:r>
            <a:endParaRPr lang="cs-CZ" sz="3100" b="1" dirty="0"/>
          </a:p>
          <a:p>
            <a:r>
              <a:rPr lang="cs-CZ" sz="3100" b="1" dirty="0"/>
              <a:t> Petr </a:t>
            </a:r>
            <a:r>
              <a:rPr lang="cs-CZ" sz="3100" b="1" dirty="0" err="1"/>
              <a:t>Čornej</a:t>
            </a:r>
            <a:r>
              <a:rPr lang="cs-CZ" sz="3100" b="1" dirty="0"/>
              <a:t> a kol., </a:t>
            </a:r>
            <a:r>
              <a:rPr lang="cs-CZ" sz="3100" b="1" i="1" dirty="0"/>
              <a:t>Ilustrované české dějiny</a:t>
            </a:r>
            <a:r>
              <a:rPr lang="cs-CZ" sz="3100" b="1" dirty="0"/>
              <a:t>. Praha, Litera, 1996</a:t>
            </a:r>
          </a:p>
          <a:p>
            <a:r>
              <a:rPr lang="cs-CZ" sz="3100" b="1" dirty="0"/>
              <a:t>Václav Novotný, </a:t>
            </a:r>
            <a:r>
              <a:rPr lang="cs-CZ" sz="3100" b="1" i="1" dirty="0"/>
              <a:t>České dějiny.</a:t>
            </a:r>
            <a:r>
              <a:rPr lang="cs-CZ" sz="3100" b="1" dirty="0"/>
              <a:t> I.1. </a:t>
            </a:r>
            <a:r>
              <a:rPr lang="cs-CZ" sz="3100" b="1" i="1" dirty="0"/>
              <a:t>Od nejstarších dob do smrti knížete Oldřicha</a:t>
            </a:r>
            <a:r>
              <a:rPr lang="cs-CZ" sz="3100" b="1" dirty="0"/>
              <a:t>. I.2. </a:t>
            </a:r>
            <a:r>
              <a:rPr lang="cs-CZ" sz="3100" b="1" i="1" dirty="0"/>
              <a:t>Od Břetislava I. do Přemysla I. (1034-1197)</a:t>
            </a:r>
            <a:r>
              <a:rPr lang="cs-CZ" sz="3100" b="1" dirty="0"/>
              <a:t>, I.3. </a:t>
            </a:r>
            <a:r>
              <a:rPr lang="cs-CZ" sz="3100" b="1" i="1" dirty="0"/>
              <a:t>Čechy královské za Přemysla I. a Václava I. (1197-1253)</a:t>
            </a:r>
            <a:r>
              <a:rPr lang="cs-CZ" sz="3100" b="1" dirty="0"/>
              <a:t>, I.4. </a:t>
            </a:r>
            <a:r>
              <a:rPr lang="cs-CZ" sz="3100" b="1" i="1" dirty="0"/>
              <a:t>Rozmach české moci za Přemysla Otakara II. (1253-1271)</a:t>
            </a:r>
            <a:r>
              <a:rPr lang="cs-CZ" sz="3100" b="1" dirty="0"/>
              <a:t>. Praha, </a:t>
            </a:r>
            <a:r>
              <a:rPr lang="cs-CZ" sz="3100" b="1" dirty="0" err="1"/>
              <a:t>Leichtrovo</a:t>
            </a:r>
            <a:r>
              <a:rPr lang="cs-CZ" sz="3100" b="1" dirty="0"/>
              <a:t> nakl., 1912-1937</a:t>
            </a:r>
          </a:p>
          <a:p>
            <a:r>
              <a:rPr lang="cs-CZ" sz="3100" b="1" dirty="0"/>
              <a:t>Josef Žemlička, </a:t>
            </a:r>
            <a:r>
              <a:rPr lang="cs-CZ" sz="3100" b="1" i="1" dirty="0"/>
              <a:t>Čechy v době knížecí.</a:t>
            </a:r>
            <a:r>
              <a:rPr lang="cs-CZ" sz="3100" b="1" dirty="0"/>
              <a:t> Praha, NLN, 1997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0213158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529</Words>
  <Application>Microsoft Office PowerPoint</Application>
  <PresentationFormat>Předvádění na obrazovce (4:3)</PresentationFormat>
  <Paragraphs>57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Název vzdělávacího materiálu</vt:lpstr>
      <vt:lpstr>Kultura 11.-12.století - móda</vt:lpstr>
      <vt:lpstr>Kultura 11.-12.století - móda</vt:lpstr>
      <vt:lpstr>Kultura 11.-12.století - móda</vt:lpstr>
      <vt:lpstr>Kultura 10.-11.století -móda</vt:lpstr>
      <vt:lpstr>Kultura 11.-12.století - móda</vt:lpstr>
      <vt:lpstr>Kultura 11.-12.století - móda</vt:lpstr>
      <vt:lpstr>Kultura 11.-12.století</vt:lpstr>
      <vt:lpstr>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hrv</cp:lastModifiedBy>
  <cp:revision>49</cp:revision>
  <dcterms:created xsi:type="dcterms:W3CDTF">2012-06-18T15:15:37Z</dcterms:created>
  <dcterms:modified xsi:type="dcterms:W3CDTF">2013-08-28T20:13:08Z</dcterms:modified>
</cp:coreProperties>
</file>