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75" r:id="rId4"/>
    <p:sldId id="272" r:id="rId5"/>
    <p:sldId id="264" r:id="rId6"/>
    <p:sldId id="265" r:id="rId7"/>
    <p:sldId id="266" r:id="rId8"/>
    <p:sldId id="267" r:id="rId9"/>
    <p:sldId id="268" r:id="rId10"/>
    <p:sldId id="276" r:id="rId11"/>
    <p:sldId id="269" r:id="rId12"/>
    <p:sldId id="271" r:id="rId13"/>
    <p:sldId id="273" r:id="rId14"/>
    <p:sldId id="274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0" autoAdjust="0"/>
    <p:restoredTop sz="86323" autoAdjust="0"/>
  </p:normalViewPr>
  <p:slideViewPr>
    <p:cSldViewPr>
      <p:cViewPr varScale="1">
        <p:scale>
          <a:sx n="90" d="100"/>
          <a:sy n="90" d="100"/>
        </p:scale>
        <p:origin x="10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56807-51CF-41C1-B7D8-F3468BFAF98F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A6E80-CC10-4EAC-A63A-662C19B932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319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A6E80-CC10-4EAC-A63A-662C19B9321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53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Levy_Hradec_CZ_St_Clement_church_N_side.JPG" TargetMode="External"/><Relationship Id="rId2" Type="http://schemas.openxmlformats.org/officeDocument/2006/relationships/hyperlink" Target="http://cs.wikipedia.org/wiki/Soubor:P%C5%99emyslovci_erb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z/search?q=%C4%8Cechy+v+10.+stolet%C3%AD&amp;tbm=isch&amp;tbo=u&amp;source=univ&amp;sa=X&amp;ei=VIjZUeuOFcjKswbm_oGgDw&amp;ved=0CEMQsAQ&amp;biw=1295&amp;bih=63" TargetMode="External"/><Relationship Id="rId5" Type="http://schemas.openxmlformats.org/officeDocument/2006/relationships/hyperlink" Target="http://cs.wikipedia.org/wiki/Soubor:Great_moravia_svatopluk.png" TargetMode="External"/><Relationship Id="rId4" Type="http://schemas.openxmlformats.org/officeDocument/2006/relationships/hyperlink" Target="http://vlast.cz/vyvoj-ceskeho-uzemi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Přemyslovci – Bořivoj I.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28724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11.9.2012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historicky doložený Přemyslovec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 učiva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vypadala v 9. století mapa Evropy?</a:t>
            </a:r>
          </a:p>
          <a:p>
            <a:r>
              <a:rPr lang="cs-CZ" dirty="0" smtClean="0"/>
              <a:t>Kdo byli Polabští Slované? Kde sídlil kmen </a:t>
            </a:r>
            <a:r>
              <a:rPr lang="cs-CZ" dirty="0" err="1" smtClean="0"/>
              <a:t>Stodoranů</a:t>
            </a:r>
            <a:r>
              <a:rPr lang="cs-CZ" dirty="0" smtClean="0"/>
              <a:t>?</a:t>
            </a:r>
          </a:p>
          <a:p>
            <a:r>
              <a:rPr lang="cs-CZ" dirty="0" smtClean="0"/>
              <a:t>Proč byl kostel v Levém Hradci zasvěcen právě sv. Klimentovi? Jak to souvisí s příchodem Konstantina a Metoděje na Moravu?</a:t>
            </a:r>
          </a:p>
          <a:p>
            <a:r>
              <a:rPr lang="cs-CZ" dirty="0" smtClean="0"/>
              <a:t>K jakému architektonickému slohu patří tento první kamenný kostel na českém území?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366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Pohanské 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cs-CZ" dirty="0"/>
              <a:t>Součástí života nejstarších Slovanů bylo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/>
              <a:t>kultovní uctívání božstev v lidské </a:t>
            </a:r>
            <a:r>
              <a:rPr lang="cs-CZ" dirty="0" smtClean="0"/>
              <a:t>podobě.</a:t>
            </a:r>
            <a:endParaRPr lang="cs-CZ" dirty="0"/>
          </a:p>
          <a:p>
            <a:r>
              <a:rPr lang="cs-CZ">
                <a:solidFill>
                  <a:srgbClr val="FF0000"/>
                </a:solidFill>
              </a:rPr>
              <a:t>Perun</a:t>
            </a:r>
            <a:r>
              <a:rPr lang="cs-CZ"/>
              <a:t> </a:t>
            </a:r>
            <a:r>
              <a:rPr lang="cs-CZ" smtClean="0"/>
              <a:t>- </a:t>
            </a:r>
            <a:r>
              <a:rPr lang="cs-CZ" dirty="0"/>
              <a:t>bůh hromu a blesku, </a:t>
            </a:r>
            <a:r>
              <a:rPr lang="cs-CZ" dirty="0" err="1">
                <a:solidFill>
                  <a:srgbClr val="FF0000"/>
                </a:solidFill>
              </a:rPr>
              <a:t>Veles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bůh stád,    bohatství a magie, </a:t>
            </a:r>
            <a:r>
              <a:rPr lang="cs-CZ" dirty="0">
                <a:solidFill>
                  <a:srgbClr val="FF0000"/>
                </a:solidFill>
              </a:rPr>
              <a:t>Vesna</a:t>
            </a:r>
            <a:r>
              <a:rPr lang="cs-CZ" dirty="0"/>
              <a:t>  spojovaná s jarem,  </a:t>
            </a:r>
            <a:r>
              <a:rPr lang="cs-CZ" dirty="0">
                <a:solidFill>
                  <a:srgbClr val="FF0000"/>
                </a:solidFill>
              </a:rPr>
              <a:t>Morana </a:t>
            </a:r>
            <a:r>
              <a:rPr lang="cs-CZ" dirty="0"/>
              <a:t>se </a:t>
            </a:r>
            <a:r>
              <a:rPr lang="cs-CZ" dirty="0" smtClean="0"/>
              <a:t>smrtí, 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Svantovít</a:t>
            </a:r>
            <a:r>
              <a:rPr lang="cs-CZ" dirty="0"/>
              <a:t> -</a:t>
            </a:r>
            <a:r>
              <a:rPr lang="cs-CZ" dirty="0" smtClean="0"/>
              <a:t> </a:t>
            </a:r>
            <a:r>
              <a:rPr lang="cs-CZ" dirty="0"/>
              <a:t>bůh </a:t>
            </a:r>
            <a:r>
              <a:rPr lang="cs-CZ" dirty="0" smtClean="0"/>
              <a:t>slunce, …</a:t>
            </a:r>
            <a:endParaRPr lang="cs-CZ" dirty="0"/>
          </a:p>
          <a:p>
            <a:r>
              <a:rPr lang="cs-CZ" dirty="0"/>
              <a:t>Nižší bytosti: víly, upíři, sudičky, vodníci, čerti </a:t>
            </a:r>
          </a:p>
          <a:p>
            <a:pPr marL="0" indent="0">
              <a:buNone/>
            </a:pPr>
            <a:r>
              <a:rPr lang="cs-CZ" dirty="0" smtClean="0"/>
              <a:t>   souvisí </a:t>
            </a:r>
            <a:r>
              <a:rPr lang="cs-CZ" dirty="0"/>
              <a:t>s folklórem, lidovými </a:t>
            </a:r>
            <a:r>
              <a:rPr lang="cs-CZ" dirty="0" smtClean="0"/>
              <a:t>tradicemi </a:t>
            </a:r>
            <a:br>
              <a:rPr lang="cs-CZ" dirty="0" smtClean="0"/>
            </a:br>
            <a:r>
              <a:rPr lang="cs-CZ" dirty="0" smtClean="0"/>
              <a:t>   a léčitelstvím.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074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Počátek křesťanství v Čechách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Podle Kristiánovy legendy přijal Bořivoj </a:t>
            </a:r>
            <a:r>
              <a:rPr lang="cs-CZ" dirty="0" smtClean="0">
                <a:solidFill>
                  <a:srgbClr val="FF0000"/>
                </a:solidFill>
              </a:rPr>
              <a:t>křest</a:t>
            </a:r>
            <a:r>
              <a:rPr lang="cs-CZ" dirty="0">
                <a:solidFill>
                  <a:srgbClr val="FF0000"/>
                </a:solidFill>
              </a:rPr>
              <a:t> na Velehradě od </a:t>
            </a:r>
            <a:r>
              <a:rPr lang="cs-CZ" dirty="0" smtClean="0">
                <a:solidFill>
                  <a:srgbClr val="FF0000"/>
                </a:solidFill>
              </a:rPr>
              <a:t>arcibiskupa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Metoděje</a:t>
            </a:r>
            <a:r>
              <a:rPr lang="cs-CZ" dirty="0" smtClean="0"/>
              <a:t> </a:t>
            </a:r>
            <a:r>
              <a:rPr lang="cs-CZ" dirty="0"/>
              <a:t>(staroslověnská liturgie</a:t>
            </a:r>
            <a:r>
              <a:rPr lang="cs-CZ" dirty="0" smtClean="0"/>
              <a:t>) asi r. 883. </a:t>
            </a:r>
          </a:p>
          <a:p>
            <a:r>
              <a:rPr lang="cs-CZ" dirty="0" smtClean="0"/>
              <a:t> </a:t>
            </a:r>
            <a:r>
              <a:rPr lang="cs-CZ" dirty="0"/>
              <a:t>Předtím bylo v r. 845 pokřtěno 14 českých knížat  na sněmu v bavorském Řezně 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(</a:t>
            </a:r>
            <a:r>
              <a:rPr lang="cs-CZ" dirty="0" err="1"/>
              <a:t>Regensburg</a:t>
            </a:r>
            <a:r>
              <a:rPr lang="cs-CZ" dirty="0"/>
              <a:t>).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Bohoslužba </a:t>
            </a:r>
            <a:r>
              <a:rPr lang="cs-CZ" dirty="0"/>
              <a:t>probíhala v latinském jazyce. 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jmenuje 1. historicky doložený přemyslovský kníže?</a:t>
            </a:r>
          </a:p>
          <a:p>
            <a:r>
              <a:rPr lang="cs-CZ" dirty="0" smtClean="0"/>
              <a:t>Existuje rodová souvislost mezi Přemyslovci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a panovníky Velké Moravy?</a:t>
            </a:r>
          </a:p>
          <a:p>
            <a:r>
              <a:rPr lang="cs-CZ" dirty="0" smtClean="0"/>
              <a:t>Jak vypadá původní erb Přemyslovců?</a:t>
            </a:r>
          </a:p>
          <a:p>
            <a:r>
              <a:rPr lang="cs-CZ" dirty="0" smtClean="0"/>
              <a:t>Existují rozdíly mezi pohanským náboženstvím a křesťanstvím?</a:t>
            </a:r>
          </a:p>
          <a:p>
            <a:r>
              <a:rPr lang="cs-CZ" dirty="0" smtClean="0"/>
              <a:t>Vysvětlete pojem </a:t>
            </a:r>
            <a:r>
              <a:rPr lang="cs-CZ" smtClean="0"/>
              <a:t>slovanská liturgie.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340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>
                <a:hlinkClick r:id="rId2"/>
              </a:rPr>
              <a:t>http://cs.wikipedia.org/wiki/Soubor:P%C5%99emyslovci_erb.svg</a:t>
            </a:r>
            <a:endParaRPr lang="cs-CZ" dirty="0" smtClean="0">
              <a:hlinkClick r:id="rId3"/>
            </a:endParaRPr>
          </a:p>
          <a:p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cs.wikipedia.org/wiki/Soubor:Levy_Hradec_CZ_St_Clement_church_N_side.JPG</a:t>
            </a:r>
            <a:endParaRPr lang="cs-CZ" dirty="0"/>
          </a:p>
          <a:p>
            <a:r>
              <a:rPr lang="cs-CZ" dirty="0">
                <a:hlinkClick r:id="rId4"/>
              </a:rPr>
              <a:t>http://vlast.cz/vyvoj-ceskeho-uzemi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cs.wikipedia.org/wiki/Soubor:Great_moravia_svatopluk.png</a:t>
            </a:r>
            <a:endParaRPr lang="cs-CZ" dirty="0" smtClean="0"/>
          </a:p>
          <a:p>
            <a:r>
              <a:rPr lang="cs-CZ" dirty="0">
                <a:hlinkClick r:id="rId6"/>
              </a:rPr>
              <a:t>http://www.google.cz/search?q=%C4%8Cechy+v+10.+</a:t>
            </a:r>
            <a:r>
              <a:rPr lang="cs-CZ" dirty="0" smtClean="0">
                <a:hlinkClick r:id="rId6"/>
              </a:rPr>
              <a:t>stolet%C3%AD&amp;tbm=isch&amp;tbo=u&amp;source=univ&amp;sa=X&amp;ei=VIjZUeuOFcjKswbm_oGgDw&amp;ved=0CEMQsAQ&amp;biw=1295&amp;bih=63</a:t>
            </a:r>
            <a:endParaRPr lang="cs-CZ" dirty="0" smtClean="0"/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 dirty="0"/>
              <a:t>.: České dějiny 1, nakladatelství Práce 1997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013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179512" y="44625"/>
            <a:ext cx="5472608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 smtClean="0"/>
              <a:t>PŘEMYSLOVCI</a:t>
            </a:r>
            <a:endParaRPr lang="cs-CZ" b="1" dirty="0"/>
          </a:p>
        </p:txBody>
      </p:sp>
      <p:pic>
        <p:nvPicPr>
          <p:cNvPr id="6" name="Picture 2" descr="Přemyslovci erb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489" y="908720"/>
            <a:ext cx="4443735" cy="457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6483424" y="404664"/>
            <a:ext cx="2625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Rodový erb 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1259632" y="5477085"/>
            <a:ext cx="68963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Jde o černou orlici se zlatou zbrojí (t.j. zobákem a drápy) posázené červenými plamínky ve stříbrném štítě. Nejstarší vyobrazení </a:t>
            </a:r>
            <a:r>
              <a:rPr lang="cs-CZ" b="1" dirty="0" smtClean="0"/>
              <a:t> je dochováno </a:t>
            </a:r>
            <a:r>
              <a:rPr lang="cs-CZ" b="1" dirty="0"/>
              <a:t>na pečeti </a:t>
            </a:r>
            <a:r>
              <a:rPr lang="cs-CZ" b="1" dirty="0" smtClean="0"/>
              <a:t>budoucího </a:t>
            </a:r>
            <a:r>
              <a:rPr lang="cs-CZ" b="1" dirty="0"/>
              <a:t>krále Přemysla Otakara I</a:t>
            </a:r>
            <a:r>
              <a:rPr lang="cs-CZ" b="1" dirty="0" smtClean="0"/>
              <a:t>. z </a:t>
            </a:r>
            <a:r>
              <a:rPr lang="cs-CZ" b="1" dirty="0"/>
              <a:t>roku 1192.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vědní obor zabývající se rodovými erby ?</a:t>
            </a:r>
          </a:p>
          <a:p>
            <a:r>
              <a:rPr lang="cs-CZ" dirty="0" smtClean="0"/>
              <a:t>Co se skrývá pod názvem Pomocné vědy historické?</a:t>
            </a:r>
          </a:p>
          <a:p>
            <a:r>
              <a:rPr lang="cs-CZ" dirty="0" smtClean="0"/>
              <a:t>Vyhledejte erby jiných významných českých rodů.</a:t>
            </a:r>
          </a:p>
          <a:p>
            <a:r>
              <a:rPr lang="cs-CZ" dirty="0" smtClean="0"/>
              <a:t>O čem vyprávějí Staré pověsti české?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6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Documents\Přemyslovci rodokme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48162"/>
            <a:ext cx="6580081" cy="629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79512" y="836712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Přemyslovci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534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cs-CZ" dirty="0" smtClean="0"/>
              <a:t>Přemyslovci - kníže Bořivoj I.</a:t>
            </a:r>
            <a:endParaRPr lang="cs-CZ" sz="20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Čechy </a:t>
            </a:r>
            <a:r>
              <a:rPr lang="cs-CZ" dirty="0">
                <a:solidFill>
                  <a:srgbClr val="FF0000"/>
                </a:solidFill>
              </a:rPr>
              <a:t>v </a:t>
            </a:r>
            <a:r>
              <a:rPr lang="cs-CZ" dirty="0" smtClean="0">
                <a:solidFill>
                  <a:srgbClr val="FF0000"/>
                </a:solidFill>
              </a:rPr>
              <a:t>9.stol. spadaly do politického vlivu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Velké Moravy. </a:t>
            </a:r>
            <a:r>
              <a:rPr lang="cs-CZ" dirty="0" smtClean="0"/>
              <a:t>Velkomoravský kníže Svatopluk zhruba patnáctiletého Bořivoje </a:t>
            </a:r>
            <a:r>
              <a:rPr lang="cs-CZ" dirty="0"/>
              <a:t>někdy po roce 867 ustanovil knížetem </a:t>
            </a:r>
            <a:r>
              <a:rPr lang="cs-CZ" dirty="0" smtClean="0"/>
              <a:t>Čechů.</a:t>
            </a:r>
          </a:p>
          <a:p>
            <a:r>
              <a:rPr lang="cs-CZ" dirty="0" smtClean="0"/>
              <a:t> </a:t>
            </a:r>
            <a:r>
              <a:rPr lang="cs-CZ" dirty="0"/>
              <a:t>Je to jeden z argumentů zastánců </a:t>
            </a:r>
            <a:r>
              <a:rPr lang="cs-CZ" dirty="0">
                <a:solidFill>
                  <a:srgbClr val="FF0000"/>
                </a:solidFill>
              </a:rPr>
              <a:t>teorie příbuzenství velkomoravských </a:t>
            </a:r>
            <a:r>
              <a:rPr lang="cs-CZ" dirty="0" err="1">
                <a:solidFill>
                  <a:srgbClr val="FF0000"/>
                </a:solidFill>
              </a:rPr>
              <a:t>Mojmírovců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a </a:t>
            </a:r>
            <a:r>
              <a:rPr lang="cs-CZ" dirty="0"/>
              <a:t>zakladatele</a:t>
            </a:r>
            <a:r>
              <a:rPr lang="cs-CZ" dirty="0">
                <a:solidFill>
                  <a:srgbClr val="FF0000"/>
                </a:solidFill>
              </a:rPr>
              <a:t> přemyslovské dynastie.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Bořivoj možná vyrůstal na Svatoplukově </a:t>
            </a:r>
            <a:r>
              <a:rPr lang="cs-CZ" dirty="0" smtClean="0"/>
              <a:t>dvoře. </a:t>
            </a:r>
            <a:br>
              <a:rPr lang="cs-CZ" dirty="0" smtClean="0"/>
            </a:br>
            <a:r>
              <a:rPr lang="cs-CZ" dirty="0" smtClean="0"/>
              <a:t>Roku 872 podporoval </a:t>
            </a:r>
            <a:r>
              <a:rPr lang="cs-CZ" dirty="0"/>
              <a:t>velkomoravského knížete Svatopluka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 </a:t>
            </a:r>
            <a:r>
              <a:rPr lang="cs-CZ" dirty="0"/>
              <a:t>sporu </a:t>
            </a:r>
            <a:r>
              <a:rPr lang="cs-CZ" dirty="0" smtClean="0"/>
              <a:t>s Ludvíkem Němcem, východofranským</a:t>
            </a:r>
            <a:r>
              <a:rPr lang="cs-CZ" dirty="0"/>
              <a:t> </a:t>
            </a:r>
            <a:r>
              <a:rPr lang="cs-CZ" dirty="0" smtClean="0"/>
              <a:t>králem. </a:t>
            </a:r>
          </a:p>
          <a:p>
            <a:r>
              <a:rPr lang="cs-CZ" dirty="0"/>
              <a:t>Podle teorie L. Galušky, podporované také J. Zástěrou 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</a:t>
            </a:r>
            <a:r>
              <a:rPr lang="cs-CZ" dirty="0"/>
              <a:t>. Šimíkem, byl kníže Bořivoj synem moravského knížete </a:t>
            </a:r>
            <a:r>
              <a:rPr lang="cs-CZ" dirty="0" smtClean="0"/>
              <a:t>Rostislava.</a:t>
            </a:r>
            <a:endParaRPr lang="cs-CZ" dirty="0"/>
          </a:p>
          <a:p>
            <a:r>
              <a:rPr lang="cs-CZ" dirty="0"/>
              <a:t>Od roku </a:t>
            </a:r>
            <a:r>
              <a:rPr lang="cs-CZ" dirty="0" smtClean="0"/>
              <a:t>874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byl Bořivoj ženatý </a:t>
            </a:r>
            <a:r>
              <a:rPr lang="cs-CZ" dirty="0" smtClean="0">
                <a:solidFill>
                  <a:srgbClr val="FF0000"/>
                </a:solidFill>
              </a:rPr>
              <a:t>s Ludmilou</a:t>
            </a:r>
            <a:r>
              <a:rPr lang="cs-CZ" dirty="0">
                <a:solidFill>
                  <a:srgbClr val="0070C0"/>
                </a:solidFill>
              </a:rPr>
              <a:t> </a:t>
            </a:r>
            <a:r>
              <a:rPr lang="cs-CZ" dirty="0"/>
              <a:t>(později svatou</a:t>
            </a:r>
            <a:r>
              <a:rPr lang="cs-CZ" dirty="0" smtClean="0"/>
              <a:t>)</a:t>
            </a:r>
            <a:br>
              <a:rPr lang="cs-CZ" dirty="0" smtClean="0"/>
            </a:br>
            <a:r>
              <a:rPr lang="cs-CZ" dirty="0" smtClean="0"/>
              <a:t> z </a:t>
            </a:r>
            <a:r>
              <a:rPr lang="cs-CZ" dirty="0"/>
              <a:t>kmene </a:t>
            </a:r>
            <a:r>
              <a:rPr lang="cs-CZ" dirty="0" err="1" smtClean="0"/>
              <a:t>Stodoranů</a:t>
            </a:r>
            <a:r>
              <a:rPr lang="cs-CZ" dirty="0"/>
              <a:t>. </a:t>
            </a:r>
            <a:r>
              <a:rPr lang="cs-CZ" dirty="0" smtClean="0"/>
              <a:t> </a:t>
            </a:r>
            <a:r>
              <a:rPr lang="cs-CZ" dirty="0"/>
              <a:t>Z tohoto manželství vzešlo několik dětí, z nichž jsou doloženi </a:t>
            </a:r>
            <a:r>
              <a:rPr lang="cs-CZ" dirty="0" smtClean="0"/>
              <a:t> pouze </a:t>
            </a:r>
            <a:r>
              <a:rPr lang="cs-CZ" dirty="0"/>
              <a:t>dva synové 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Spytihněv I.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a Vratislav I.</a:t>
            </a:r>
            <a:r>
              <a:rPr lang="cs-CZ" dirty="0">
                <a:solidFill>
                  <a:srgbClr val="FF000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4362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86409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cs-CZ" sz="2800" dirty="0" smtClean="0"/>
              <a:t>Mapa Velkomoravské říše za svého největšího rozsahu za vlády Svatopluka I.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6388" y="6480956"/>
            <a:ext cx="8075240" cy="464915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http</a:t>
            </a:r>
            <a:r>
              <a:rPr lang="cs-CZ" dirty="0"/>
              <a:t>://cs.wikipedia.org/wiki/Soubor:Great_moravia_svatopluk.png</a:t>
            </a:r>
          </a:p>
        </p:txBody>
      </p:sp>
    </p:spTree>
    <p:extLst>
      <p:ext uri="{BB962C8B-B14F-4D97-AF65-F5344CB8AC3E}">
        <p14:creationId xmlns:p14="http://schemas.microsoft.com/office/powerpoint/2010/main" val="40703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 smtClean="0"/>
              <a:t> České kmeny </a:t>
            </a:r>
            <a:endParaRPr lang="cs-CZ" dirty="0"/>
          </a:p>
        </p:txBody>
      </p:sp>
      <p:pic>
        <p:nvPicPr>
          <p:cNvPr id="2051" name="Picture 3" descr="C:\Users\PC\Documents\DUM\02_Cechy_9_a_10_stoleti_uzem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0"/>
            <a:ext cx="75963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367644" y="6381328"/>
            <a:ext cx="640871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dirty="0"/>
              <a:t>http://vlast.cz/vyvoj-ceskeho-uzemi/</a:t>
            </a:r>
          </a:p>
        </p:txBody>
      </p:sp>
    </p:spTree>
    <p:extLst>
      <p:ext uri="{BB962C8B-B14F-4D97-AF65-F5344CB8AC3E}">
        <p14:creationId xmlns:p14="http://schemas.microsoft.com/office/powerpoint/2010/main" val="4195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Soubor:Levy Hradec CZ St Clement church N sid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4" y="27384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899592" y="6474822"/>
            <a:ext cx="7472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http://cs.wikipedia.org/wiki/Soubor:Levy_Hradec_CZ_St_Clement_church_N_side.JPG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84" y="44624"/>
            <a:ext cx="4978896" cy="778098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Levý Hradec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257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83778"/>
            <a:ext cx="9036496" cy="1012974"/>
          </a:xfrm>
        </p:spPr>
        <p:txBody>
          <a:bodyPr/>
          <a:lstStyle/>
          <a:p>
            <a:r>
              <a:rPr lang="cs-CZ" dirty="0" smtClean="0"/>
              <a:t>Levý Hradec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340768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Slovanské </a:t>
            </a:r>
            <a:r>
              <a:rPr lang="cs-CZ" dirty="0"/>
              <a:t>hradiště</a:t>
            </a:r>
            <a:r>
              <a:rPr lang="cs-CZ" b="1" dirty="0"/>
              <a:t> </a:t>
            </a:r>
            <a:r>
              <a:rPr lang="cs-CZ" dirty="0">
                <a:solidFill>
                  <a:srgbClr val="FF0000"/>
                </a:solidFill>
              </a:rPr>
              <a:t>Levý Hradec leží 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asi 10 km </a:t>
            </a:r>
            <a:r>
              <a:rPr lang="cs-CZ" dirty="0">
                <a:solidFill>
                  <a:srgbClr val="FF0000"/>
                </a:solidFill>
              </a:rPr>
              <a:t>severně od dnešní Prahy</a:t>
            </a:r>
            <a:r>
              <a:rPr lang="cs-CZ" dirty="0"/>
              <a:t>. 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Byl sídlem Přemyslovců až do konce 9.stol.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Bořivoj I. tady postavil  kostel sv. Klimenta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a rotundu s vnitřním průměrem téměř </a:t>
            </a:r>
            <a:br>
              <a:rPr lang="cs-CZ" dirty="0" smtClean="0"/>
            </a:br>
            <a:r>
              <a:rPr lang="cs-CZ" dirty="0" smtClean="0"/>
              <a:t>    pět metrů s jednou apsidou.</a:t>
            </a:r>
            <a:endParaRPr lang="cs-CZ" dirty="0"/>
          </a:p>
          <a:p>
            <a:r>
              <a:rPr lang="cs-CZ" dirty="0"/>
              <a:t>Bořivoj přesunul své sídlo do </a:t>
            </a:r>
            <a:r>
              <a:rPr lang="cs-CZ" dirty="0" smtClean="0"/>
              <a:t>Prahy.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60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332</Words>
  <Application>Microsoft Office PowerPoint</Application>
  <PresentationFormat>Předvádění na obrazovce (4:3)</PresentationFormat>
  <Paragraphs>80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Přemyslovci – Bořivoj I.</vt:lpstr>
      <vt:lpstr>Prezentace aplikace PowerPoint</vt:lpstr>
      <vt:lpstr>Samostatná práce žáků</vt:lpstr>
      <vt:lpstr>Prezentace aplikace PowerPoint</vt:lpstr>
      <vt:lpstr>Přemyslovci - kníže Bořivoj I.</vt:lpstr>
      <vt:lpstr>Mapa Velkomoravské říše za svého největšího rozsahu za vlády Svatopluka I.</vt:lpstr>
      <vt:lpstr> České kmeny </vt:lpstr>
      <vt:lpstr>Levý Hradec</vt:lpstr>
      <vt:lpstr>Levý Hradec</vt:lpstr>
      <vt:lpstr>Samostatná práce žáků</vt:lpstr>
      <vt:lpstr>Pohanské náboženství</vt:lpstr>
      <vt:lpstr>Počátek křesťanství v Čechách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112</cp:revision>
  <dcterms:created xsi:type="dcterms:W3CDTF">2012-06-18T15:15:37Z</dcterms:created>
  <dcterms:modified xsi:type="dcterms:W3CDTF">2014-01-21T12:31:03Z</dcterms:modified>
</cp:coreProperties>
</file>