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9" r:id="rId4"/>
    <p:sldId id="264" r:id="rId5"/>
    <p:sldId id="270" r:id="rId6"/>
    <p:sldId id="267" r:id="rId7"/>
    <p:sldId id="265" r:id="rId8"/>
    <p:sldId id="268" r:id="rId9"/>
    <p:sldId id="271" r:id="rId10"/>
    <p:sldId id="272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21. 1. 2014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lucov.cz/cz/slovanske_hradiste.htm" TargetMode="External"/><Relationship Id="rId2" Type="http://schemas.openxmlformats.org/officeDocument/2006/relationships/hyperlink" Target="http://mojebrno.wz.cz/inka--brno-velkomoravska-rise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ohanskykruh.wordpress.com/2012/09/14/tip-na-vylet-pohansko/" TargetMode="External"/><Relationship Id="rId5" Type="http://schemas.openxmlformats.org/officeDocument/2006/relationships/hyperlink" Target="http://www.ckrumlov.info/img.php?img=7698&amp;LANG=cz" TargetMode="External"/><Relationship Id="rId4" Type="http://schemas.openxmlformats.org/officeDocument/2006/relationships/hyperlink" Target="http://cs.wikipedia.org/wiki/Soubor:Stanowisko_archeologiczne_w_Biskupinie_0129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skatelevize.cz/ct24/exkluzivne-na-ct24/historie-cs/180001-kolaps-velke-moravy/" TargetMode="External"/><Relationship Id="rId2" Type="http://schemas.openxmlformats.org/officeDocument/2006/relationships/hyperlink" Target="http://www.ceskatelevize.cz/ct24/exkluzivne-na-ct24/historie-cs/180001-kolaps-velke-mor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lucov.cz/cz/slovanske_hradiste.ht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9/93/Stanowisko_archeologiczne_w_Biskupinie_0129.jpg" TargetMode="External"/><Relationship Id="rId2" Type="http://schemas.openxmlformats.org/officeDocument/2006/relationships/hyperlink" Target="http://cs.wikipedia.org/wiki/Soubor:Stanowisko_archeologiczne_w_Biskupinie_0129.jp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ohanskykruh.wordpress.com/2012/09/14/tip-na-vylet-pohansko/" TargetMode="External"/><Relationship Id="rId2" Type="http://schemas.openxmlformats.org/officeDocument/2006/relationships/hyperlink" Target="http://www.ckrumlov.info/img.php?img=7698&amp;LANG=cz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Čechy v 9. a 10. století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501725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Přemyslovci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30.9.2012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První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Pohled na raně feudální společnost v Čechách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Výklad nové látky, opakování učiva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VY_32_INOVACE_18_DRAM14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>
                <a:hlinkClick r:id="rId2"/>
              </a:rPr>
              <a:t>http://mojebrno.wz.cz/inka--</a:t>
            </a:r>
            <a:r>
              <a:rPr lang="cs-CZ" b="1" dirty="0" smtClean="0">
                <a:hlinkClick r:id="rId2"/>
              </a:rPr>
              <a:t>brno-velkomoravska-rise.html</a:t>
            </a:r>
            <a:endParaRPr lang="cs-CZ" b="1" dirty="0" smtClean="0"/>
          </a:p>
          <a:p>
            <a:r>
              <a:rPr lang="cs-CZ" dirty="0">
                <a:hlinkClick r:id="rId3"/>
              </a:rPr>
              <a:t>http://</a:t>
            </a:r>
            <a:r>
              <a:rPr lang="cs-CZ" dirty="0" smtClean="0">
                <a:hlinkClick r:id="rId3"/>
              </a:rPr>
              <a:t>www.klucov.cz/cz/slovanske_hradiste.htm</a:t>
            </a:r>
            <a:endParaRPr lang="cs-CZ" dirty="0" smtClean="0"/>
          </a:p>
          <a:p>
            <a:r>
              <a:rPr lang="cs-CZ" dirty="0">
                <a:hlinkClick r:id="rId4"/>
              </a:rPr>
              <a:t>http://</a:t>
            </a:r>
            <a:r>
              <a:rPr lang="cs-CZ" dirty="0" smtClean="0">
                <a:hlinkClick r:id="rId4"/>
              </a:rPr>
              <a:t>cs.wikipedia.org/wiki/Soubor:Stanowisko_archeologiczne_w_Biskupinie_0129.jpg</a:t>
            </a:r>
            <a:endParaRPr lang="cs-CZ" dirty="0" smtClean="0"/>
          </a:p>
          <a:p>
            <a:r>
              <a:rPr lang="cs-CZ" dirty="0">
                <a:hlinkClick r:id="rId5"/>
              </a:rPr>
              <a:t>http://www.ckrumlov.info/img.php?img=7698&amp;LANG=cz</a:t>
            </a:r>
            <a:endParaRPr lang="cs-CZ" dirty="0"/>
          </a:p>
          <a:p>
            <a:r>
              <a:rPr lang="cs-CZ" dirty="0">
                <a:hlinkClick r:id="rId6"/>
              </a:rPr>
              <a:t>https://pohanskykruh.wordpress.com/2012/09/14/tip-na-vylet-pohansko</a:t>
            </a:r>
            <a:r>
              <a:rPr lang="cs-CZ" dirty="0" smtClean="0">
                <a:hlinkClick r:id="rId6"/>
              </a:rPr>
              <a:t>/</a:t>
            </a:r>
            <a:endParaRPr lang="cs-CZ" dirty="0" smtClean="0"/>
          </a:p>
          <a:p>
            <a:r>
              <a:rPr lang="cs-CZ" dirty="0" err="1"/>
              <a:t>Beneš,Z</a:t>
            </a:r>
            <a:r>
              <a:rPr lang="cs-CZ" dirty="0"/>
              <a:t>.: Dějiny středověku, nakl. Práce 2001</a:t>
            </a:r>
          </a:p>
          <a:p>
            <a:r>
              <a:rPr lang="cs-CZ" dirty="0" err="1"/>
              <a:t>Beneš,Z</a:t>
            </a:r>
            <a:r>
              <a:rPr lang="cs-CZ" dirty="0"/>
              <a:t>. – </a:t>
            </a:r>
            <a:r>
              <a:rPr lang="cs-CZ" dirty="0" err="1"/>
              <a:t>Petráň,J</a:t>
            </a:r>
            <a:r>
              <a:rPr lang="cs-CZ" dirty="0"/>
              <a:t>.: České dějiny 1, nakladatelství Práce 1997</a:t>
            </a:r>
          </a:p>
          <a:p>
            <a:pPr marL="0" indent="0">
              <a:buNone/>
            </a:pP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358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České kmeny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628800"/>
            <a:ext cx="8640960" cy="48965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dirty="0" smtClean="0"/>
              <a:t>   V 9. </a:t>
            </a:r>
            <a:r>
              <a:rPr lang="cs-CZ" dirty="0"/>
              <a:t>století </a:t>
            </a:r>
            <a:r>
              <a:rPr lang="cs-CZ" dirty="0" smtClean="0"/>
              <a:t>obyvatelé </a:t>
            </a:r>
            <a:r>
              <a:rPr lang="cs-CZ" dirty="0"/>
              <a:t>české kotliny </a:t>
            </a:r>
            <a:r>
              <a:rPr lang="cs-CZ" dirty="0" smtClean="0"/>
              <a:t>žili převážně </a:t>
            </a:r>
            <a:br>
              <a:rPr lang="cs-CZ" dirty="0" smtClean="0"/>
            </a:br>
            <a:r>
              <a:rPr lang="cs-CZ" dirty="0" smtClean="0"/>
              <a:t>v pospolitostech v </a:t>
            </a:r>
            <a:r>
              <a:rPr lang="cs-CZ" dirty="0"/>
              <a:t>neohrazených </a:t>
            </a:r>
            <a:r>
              <a:rPr lang="cs-CZ" dirty="0" smtClean="0"/>
              <a:t>malých vesnicích (tvořených </a:t>
            </a:r>
            <a:r>
              <a:rPr lang="cs-CZ" dirty="0" err="1" smtClean="0">
                <a:solidFill>
                  <a:srgbClr val="FF0000"/>
                </a:solidFill>
              </a:rPr>
              <a:t>polozemnicemi</a:t>
            </a:r>
            <a:r>
              <a:rPr lang="cs-CZ" dirty="0" smtClean="0"/>
              <a:t>)</a:t>
            </a:r>
            <a:r>
              <a:rPr lang="cs-CZ" dirty="0" smtClean="0">
                <a:solidFill>
                  <a:srgbClr val="C00000"/>
                </a:solidFill>
              </a:rPr>
              <a:t> </a:t>
            </a:r>
            <a:r>
              <a:rPr lang="cs-CZ" dirty="0" smtClean="0"/>
              <a:t>rozptýlených po krajině</a:t>
            </a:r>
            <a:r>
              <a:rPr lang="cs-CZ" sz="1200" dirty="0" smtClean="0"/>
              <a:t> </a:t>
            </a:r>
          </a:p>
          <a:p>
            <a:pPr marL="0" indent="0" algn="just">
              <a:buNone/>
            </a:pPr>
            <a:r>
              <a:rPr lang="cs-CZ" sz="1600" dirty="0" smtClean="0">
                <a:hlinkClick r:id="rId2"/>
              </a:rPr>
              <a:t> </a:t>
            </a:r>
            <a:r>
              <a:rPr lang="cs-CZ" sz="1600" dirty="0">
                <a:hlinkClick r:id="rId3"/>
              </a:rPr>
              <a:t>http://</a:t>
            </a:r>
            <a:r>
              <a:rPr lang="cs-CZ" sz="1600" dirty="0">
                <a:solidFill>
                  <a:srgbClr val="FF0000"/>
                </a:solidFill>
                <a:hlinkClick r:id="rId3"/>
              </a:rPr>
              <a:t>www.ceskatelevize.cz/ct24/exkluzivne-na-ct24/historie-cs/180001-kolaps-velke-moravy</a:t>
            </a:r>
            <a:r>
              <a:rPr lang="cs-CZ" sz="1600" dirty="0" smtClean="0">
                <a:hlinkClick r:id="rId3"/>
              </a:rPr>
              <a:t>/</a:t>
            </a:r>
            <a:r>
              <a:rPr lang="cs-CZ" sz="1600" dirty="0" smtClean="0"/>
              <a:t>  </a:t>
            </a:r>
            <a:r>
              <a:rPr lang="cs-CZ" sz="2800" dirty="0" smtClean="0"/>
              <a:t>.</a:t>
            </a:r>
            <a:endParaRPr lang="cs-CZ" sz="2800" b="1" dirty="0"/>
          </a:p>
          <a:p>
            <a:pPr marL="0" indent="0" algn="just">
              <a:buNone/>
            </a:pPr>
            <a:r>
              <a:rPr lang="cs-CZ" b="1" dirty="0" smtClean="0"/>
              <a:t> </a:t>
            </a:r>
            <a:r>
              <a:rPr lang="cs-CZ" dirty="0">
                <a:solidFill>
                  <a:srgbClr val="FF0000"/>
                </a:solidFill>
              </a:rPr>
              <a:t>H</a:t>
            </a:r>
            <a:r>
              <a:rPr lang="cs-CZ" dirty="0" smtClean="0">
                <a:solidFill>
                  <a:srgbClr val="FF0000"/>
                </a:solidFill>
              </a:rPr>
              <a:t>radiště</a:t>
            </a:r>
            <a:r>
              <a:rPr lang="cs-CZ" b="1" dirty="0" smtClean="0"/>
              <a:t> </a:t>
            </a:r>
            <a:r>
              <a:rPr lang="cs-CZ" dirty="0"/>
              <a:t>opevněná </a:t>
            </a:r>
            <a:r>
              <a:rPr lang="cs-CZ" dirty="0" smtClean="0"/>
              <a:t>mohutnými i vícenásobnými </a:t>
            </a:r>
            <a:r>
              <a:rPr lang="cs-CZ" dirty="0"/>
              <a:t>hradbami, např. Levý Hradec, Kouřim, Tetín, Libušín, Budeč, Bílina, </a:t>
            </a:r>
            <a:r>
              <a:rPr lang="cs-CZ" dirty="0" smtClean="0"/>
              <a:t>Žatec, </a:t>
            </a:r>
            <a:r>
              <a:rPr lang="cs-CZ" dirty="0"/>
              <a:t>soustřeďovala </a:t>
            </a:r>
            <a:r>
              <a:rPr lang="cs-CZ" dirty="0" smtClean="0"/>
              <a:t>řemeslnou výrobu, stávala se obchodními </a:t>
            </a:r>
            <a:br>
              <a:rPr lang="cs-CZ" dirty="0" smtClean="0"/>
            </a:br>
            <a:r>
              <a:rPr lang="cs-CZ" dirty="0" smtClean="0"/>
              <a:t>a náboženskými centry a </a:t>
            </a:r>
            <a:r>
              <a:rPr lang="cs-CZ" dirty="0"/>
              <a:t>byla sídlem nobility</a:t>
            </a:r>
            <a:r>
              <a:rPr lang="cs-CZ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0698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ttp://mojebrno.wz.cz/inka--brno-velkomoravska-rise-mapa-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1978"/>
            <a:ext cx="9144000" cy="6977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ástupný symbol pro obsah 2"/>
          <p:cNvSpPr txBox="1">
            <a:spLocks/>
          </p:cNvSpPr>
          <p:nvPr/>
        </p:nvSpPr>
        <p:spPr>
          <a:xfrm>
            <a:off x="3590056" y="6480720"/>
            <a:ext cx="5553944" cy="404664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700" b="1" dirty="0" smtClean="0"/>
              <a:t>http</a:t>
            </a:r>
            <a:r>
              <a:rPr lang="cs-CZ" sz="1700" b="1" dirty="0"/>
              <a:t>://mojebrno</a:t>
            </a:r>
            <a:r>
              <a:rPr lang="cs-CZ" sz="1700" b="1" dirty="0" smtClean="0"/>
              <a:t>.wz.cz/inka--brno-velkomoravska-rise.html</a:t>
            </a:r>
            <a:endParaRPr lang="cs-CZ" sz="1700" b="1" dirty="0"/>
          </a:p>
        </p:txBody>
      </p:sp>
    </p:spTree>
    <p:extLst>
      <p:ext uri="{BB962C8B-B14F-4D97-AF65-F5344CB8AC3E}">
        <p14:creationId xmlns:p14="http://schemas.microsoft.com/office/powerpoint/2010/main" val="399994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Kde hledat hradiště?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700808"/>
            <a:ext cx="8496944" cy="4425355"/>
          </a:xfrm>
        </p:spPr>
        <p:txBody>
          <a:bodyPr>
            <a:normAutofit/>
          </a:bodyPr>
          <a:lstStyle/>
          <a:p>
            <a:endParaRPr lang="cs-CZ" dirty="0" smtClean="0"/>
          </a:p>
          <a:p>
            <a:r>
              <a:rPr lang="cs-CZ" dirty="0" smtClean="0"/>
              <a:t>Česká raně středověká hradiště, autor Martin </a:t>
            </a:r>
            <a:r>
              <a:rPr lang="cs-CZ" dirty="0" err="1" smtClean="0"/>
              <a:t>Gojda</a:t>
            </a:r>
            <a:endParaRPr lang="cs-CZ" dirty="0" smtClean="0"/>
          </a:p>
          <a:p>
            <a:r>
              <a:rPr lang="cs-CZ" dirty="0"/>
              <a:t>Slovanské hradiště </a:t>
            </a:r>
            <a:r>
              <a:rPr lang="cs-CZ" dirty="0" err="1"/>
              <a:t>Tuhošť</a:t>
            </a:r>
            <a:r>
              <a:rPr lang="cs-CZ" dirty="0"/>
              <a:t> u </a:t>
            </a:r>
            <a:r>
              <a:rPr lang="cs-CZ" dirty="0" smtClean="0"/>
              <a:t>Domažlic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sz="2800" dirty="0">
                <a:hlinkClick r:id="rId2"/>
              </a:rPr>
              <a:t>http://</a:t>
            </a:r>
            <a:r>
              <a:rPr lang="cs-CZ" sz="2800" dirty="0" smtClean="0">
                <a:hlinkClick r:id="rId2"/>
              </a:rPr>
              <a:t>www.klucov.cz/cz/slovanske_hradiste.htm</a:t>
            </a:r>
            <a:endParaRPr lang="cs-CZ" sz="2800" dirty="0" smtClean="0"/>
          </a:p>
          <a:p>
            <a:pPr marL="0" indent="0">
              <a:buNone/>
            </a:pPr>
            <a:endParaRPr lang="cs-CZ" sz="2800" b="1" dirty="0"/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91517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solidFill>
            <a:srgbClr val="F9F9F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47610" rIns="0" bIns="7935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900" b="0" i="0" u="none" strike="noStrike" cap="none" normalizeH="0" baseline="0" dirty="0" smtClean="0">
                <a:ln>
                  <a:noFill/>
                </a:ln>
                <a:solidFill>
                  <a:srgbClr val="0B0080"/>
                </a:solidFill>
                <a:effectLst/>
                <a:latin typeface="Arial" charset="0"/>
                <a:cs typeface="Arial" charset="0"/>
                <a:hlinkClick r:id="rId2"/>
              </a:rPr>
              <a:t>Soubor</a:t>
            </a:r>
            <a:r>
              <a:rPr kumimoji="0" 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900" b="0" i="0" u="none" strike="noStrike" cap="none" normalizeH="0" baseline="0" dirty="0" smtClean="0">
                <a:ln>
                  <a:noFill/>
                </a:ln>
                <a:solidFill>
                  <a:srgbClr val="0B0080"/>
                </a:solidFill>
                <a:effectLst/>
                <a:latin typeface="Arial" charset="0"/>
                <a:cs typeface="Arial" charset="0"/>
                <a:hlinkClick r:id="rId2"/>
              </a:rPr>
              <a:t>Historie souboru</a:t>
            </a:r>
            <a:r>
              <a:rPr kumimoji="0" 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900" b="0" i="0" u="none" strike="noStrike" cap="none" normalizeH="0" baseline="0" dirty="0" smtClean="0">
                <a:ln>
                  <a:noFill/>
                </a:ln>
                <a:solidFill>
                  <a:srgbClr val="0B0080"/>
                </a:solidFill>
                <a:effectLst/>
                <a:latin typeface="Arial" charset="0"/>
                <a:cs typeface="Arial" charset="0"/>
                <a:hlinkClick r:id="rId2"/>
              </a:rPr>
              <a:t>Využití souboru</a:t>
            </a:r>
            <a:r>
              <a:rPr kumimoji="0" 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900" b="0" i="0" u="none" strike="noStrike" cap="none" normalizeH="0" baseline="0" dirty="0" smtClean="0">
                <a:ln>
                  <a:noFill/>
                </a:ln>
                <a:solidFill>
                  <a:srgbClr val="0B0080"/>
                </a:solidFill>
                <a:effectLst/>
                <a:latin typeface="Arial" charset="0"/>
                <a:cs typeface="Arial" charset="0"/>
                <a:hlinkClick r:id="rId2"/>
              </a:rPr>
              <a:t>Globální využití souboru</a:t>
            </a:r>
            <a:r>
              <a:rPr kumimoji="0" lang="cs-CZ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cs typeface="Arial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sz="900" b="0" i="0" u="none" strike="noStrike" cap="none" normalizeH="0" baseline="0" dirty="0" err="1" smtClean="0">
                <a:ln>
                  <a:noFill/>
                </a:ln>
                <a:solidFill>
                  <a:srgbClr val="0B0080"/>
                </a:solidFill>
                <a:effectLst/>
                <a:latin typeface="Arial" charset="0"/>
                <a:cs typeface="Arial" charset="0"/>
                <a:hlinkClick r:id="rId2"/>
              </a:rPr>
              <a:t>Metadata</a:t>
            </a:r>
            <a:endParaRPr kumimoji="0" lang="cs-CZ" sz="9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900" b="0" i="0" u="sng" strike="noStrike" cap="none" normalizeH="0" baseline="0" dirty="0" smtClean="0">
                <a:ln>
                  <a:noFill/>
                </a:ln>
                <a:solidFill>
                  <a:srgbClr val="0B0080"/>
                </a:solidFill>
                <a:effectLst/>
                <a:latin typeface="Arial" charset="0"/>
                <a:cs typeface="Arial" charset="0"/>
                <a:hlinkClick r:id="rId3"/>
              </a:rPr>
              <a:t>  </a:t>
            </a:r>
            <a:r>
              <a:rPr kumimoji="0" lang="cs-CZ" sz="26200" b="0" i="0" u="sng" strike="noStrike" cap="none" normalizeH="0" baseline="0" dirty="0" smtClean="0">
                <a:ln>
                  <a:noFill/>
                </a:ln>
                <a:solidFill>
                  <a:srgbClr val="0B0080"/>
                </a:solidFill>
                <a:effectLst/>
                <a:latin typeface="Arial" charset="0"/>
                <a:cs typeface="Arial" charset="0"/>
              </a:rPr>
              <a:t> </a:t>
            </a:r>
            <a:r>
              <a:rPr kumimoji="0" lang="cs-CZ" sz="900" b="0" i="0" u="sng" strike="noStrike" cap="none" normalizeH="0" baseline="0" dirty="0" smtClean="0">
                <a:ln>
                  <a:noFill/>
                </a:ln>
                <a:solidFill>
                  <a:srgbClr val="0B0080"/>
                </a:solidFill>
                <a:effectLst/>
                <a:latin typeface="Arial" charset="0"/>
                <a:cs typeface="Arial" charset="0"/>
              </a:rPr>
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</a:t>
            </a:r>
          </a:p>
        </p:txBody>
      </p:sp>
      <p:pic>
        <p:nvPicPr>
          <p:cNvPr id="1027" name="Picture 3" descr="Soubor:Stanowisko archeologiczne w Biskupinie 0129.jp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973760"/>
            <a:ext cx="9108504" cy="4975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683568" y="6093296"/>
            <a:ext cx="77768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http://cs.wikipedia.org/wiki/Soubor:Stanowisko_archeologiczne_w_Biskupinie_0129.jpg</a:t>
            </a:r>
          </a:p>
        </p:txBody>
      </p:sp>
      <p:sp>
        <p:nvSpPr>
          <p:cNvPr id="6" name="TextovéPole 5"/>
          <p:cNvSpPr txBox="1"/>
          <p:nvPr/>
        </p:nvSpPr>
        <p:spPr>
          <a:xfrm flipH="1">
            <a:off x="868299" y="260648"/>
            <a:ext cx="72320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Rekonstrukce úseku opevnění slovanského hradiště v </a:t>
            </a:r>
            <a:r>
              <a:rPr lang="cs-CZ" dirty="0" err="1" smtClean="0"/>
              <a:t>Biskupinu</a:t>
            </a:r>
            <a:r>
              <a:rPr lang="cs-CZ" dirty="0" smtClean="0"/>
              <a:t> v Polsku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1770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Rekonstrukce </a:t>
            </a:r>
            <a:r>
              <a:rPr lang="cs-CZ" dirty="0"/>
              <a:t>slovanské </a:t>
            </a:r>
            <a:r>
              <a:rPr lang="cs-CZ" dirty="0" err="1"/>
              <a:t>polozemnice</a:t>
            </a:r>
            <a:r>
              <a:rPr lang="cs-CZ" dirty="0"/>
              <a:t>, Český </a:t>
            </a:r>
            <a:r>
              <a:rPr lang="cs-CZ" dirty="0" smtClean="0"/>
              <a:t>Krumlov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988840"/>
            <a:ext cx="8147248" cy="413732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 smtClean="0">
              <a:hlinkClick r:id="rId2"/>
            </a:endParaRPr>
          </a:p>
          <a:p>
            <a:endParaRPr lang="cs-CZ" dirty="0">
              <a:hlinkClick r:id="rId2"/>
            </a:endParaRPr>
          </a:p>
          <a:p>
            <a:r>
              <a:rPr lang="cs-CZ" dirty="0" smtClean="0">
                <a:hlinkClick r:id="rId2"/>
              </a:rPr>
              <a:t>http</a:t>
            </a:r>
            <a:r>
              <a:rPr lang="cs-CZ" dirty="0">
                <a:hlinkClick r:id="rId2"/>
              </a:rPr>
              <a:t>://</a:t>
            </a:r>
            <a:r>
              <a:rPr lang="cs-CZ" dirty="0" smtClean="0">
                <a:hlinkClick r:id="rId2"/>
              </a:rPr>
              <a:t>www.ckrumlov.info/img.php?img=7698&amp;LANG=cz</a:t>
            </a:r>
            <a:endParaRPr lang="cs-CZ" dirty="0" smtClean="0"/>
          </a:p>
          <a:p>
            <a:r>
              <a:rPr lang="cs-CZ" dirty="0">
                <a:hlinkClick r:id="rId3"/>
              </a:rPr>
              <a:t>https://pohanskykruh.wordpress.com/2012/09/14/tip-na-vylet-pohansko</a:t>
            </a:r>
            <a:r>
              <a:rPr lang="cs-CZ" dirty="0" smtClean="0">
                <a:hlinkClick r:id="rId3"/>
              </a:rPr>
              <a:t>/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392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Zemědělství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Slované využívali </a:t>
            </a:r>
            <a:r>
              <a:rPr lang="cs-CZ" dirty="0" smtClean="0">
                <a:solidFill>
                  <a:srgbClr val="FF0000"/>
                </a:solidFill>
              </a:rPr>
              <a:t>trojpolní systém hospodaření 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 </a:t>
            </a:r>
            <a:r>
              <a:rPr lang="cs-CZ" dirty="0"/>
              <a:t>znali dřevěné háky a později i rádla, při zapřahání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 dobytka </a:t>
            </a:r>
            <a:r>
              <a:rPr lang="cs-CZ" dirty="0"/>
              <a:t>používali oje, chomout a </a:t>
            </a:r>
            <a:r>
              <a:rPr lang="cs-CZ" dirty="0" smtClean="0"/>
              <a:t>postroje.                  </a:t>
            </a:r>
          </a:p>
          <a:p>
            <a:r>
              <a:rPr lang="cs-CZ" dirty="0" smtClean="0"/>
              <a:t> </a:t>
            </a:r>
            <a:r>
              <a:rPr lang="cs-CZ" dirty="0" smtClean="0">
                <a:solidFill>
                  <a:srgbClr val="FF0000"/>
                </a:solidFill>
              </a:rPr>
              <a:t>Pěstovali </a:t>
            </a:r>
            <a:r>
              <a:rPr lang="cs-CZ" dirty="0" smtClean="0"/>
              <a:t> pšenici, ječmen, žito, oves, proso, luštěniny,  zeleninu, česnek, jabloně, třešně, švestky, broskve, slívy, ořešáky, </a:t>
            </a:r>
            <a:r>
              <a:rPr lang="cs-CZ" smtClean="0"/>
              <a:t>vinnou révu.</a:t>
            </a:r>
            <a:endParaRPr lang="cs-CZ" dirty="0" smtClean="0"/>
          </a:p>
          <a:p>
            <a:r>
              <a:rPr lang="cs-CZ" dirty="0" smtClean="0"/>
              <a:t>Koření </a:t>
            </a:r>
            <a:r>
              <a:rPr lang="cs-CZ" dirty="0"/>
              <a:t>spíš </a:t>
            </a:r>
            <a:r>
              <a:rPr lang="cs-CZ" dirty="0" smtClean="0"/>
              <a:t>sbírali -  </a:t>
            </a:r>
            <a:r>
              <a:rPr lang="cs-CZ" dirty="0"/>
              <a:t>kmín, šafrán, </a:t>
            </a:r>
            <a:r>
              <a:rPr lang="cs-CZ" dirty="0" smtClean="0"/>
              <a:t>léčivé byliny.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 Chovali</a:t>
            </a:r>
            <a:r>
              <a:rPr lang="cs-CZ" dirty="0" smtClean="0"/>
              <a:t> skot, ovce, kozy, koně, vepře, slepice, husy, psy, </a:t>
            </a:r>
            <a:br>
              <a:rPr lang="cs-CZ" dirty="0" smtClean="0"/>
            </a:br>
            <a:r>
              <a:rPr lang="cs-CZ" dirty="0" smtClean="0"/>
              <a:t>byli zruční rybáři, chovali včely.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Dominikál </a:t>
            </a:r>
            <a:r>
              <a:rPr lang="cs-CZ" dirty="0" smtClean="0"/>
              <a:t>= panská půda, knížecí statky s dvorci.</a:t>
            </a:r>
          </a:p>
          <a:p>
            <a:r>
              <a:rPr lang="cs-CZ" dirty="0" smtClean="0">
                <a:solidFill>
                  <a:srgbClr val="0070C0"/>
                </a:solidFill>
              </a:rPr>
              <a:t>Rustikál</a:t>
            </a:r>
            <a:r>
              <a:rPr lang="cs-CZ" dirty="0" smtClean="0"/>
              <a:t> = půda, kterou feudál, vlastník propůjčí poddaným k obdělávání.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199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Řemesla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Důležitou </a:t>
            </a:r>
            <a:r>
              <a:rPr lang="cs-CZ" dirty="0"/>
              <a:t>stavební surovinou </a:t>
            </a:r>
            <a:r>
              <a:rPr lang="cs-CZ" dirty="0" smtClean="0"/>
              <a:t>bylo </a:t>
            </a:r>
            <a:r>
              <a:rPr lang="cs-CZ" dirty="0" smtClean="0">
                <a:solidFill>
                  <a:srgbClr val="FF0000"/>
                </a:solidFill>
              </a:rPr>
              <a:t>dřevo</a:t>
            </a:r>
            <a:r>
              <a:rPr lang="cs-CZ" dirty="0" smtClean="0"/>
              <a:t> </a:t>
            </a:r>
            <a:br>
              <a:rPr lang="cs-CZ" dirty="0" smtClean="0"/>
            </a:br>
            <a:r>
              <a:rPr lang="cs-CZ" dirty="0" smtClean="0"/>
              <a:t>( domy, palisády hradišť, mosty, nádoby, koše, umělecké předměty) a </a:t>
            </a:r>
            <a:r>
              <a:rPr lang="cs-CZ" dirty="0" smtClean="0">
                <a:solidFill>
                  <a:srgbClr val="FF0000"/>
                </a:solidFill>
              </a:rPr>
              <a:t>kámen</a:t>
            </a:r>
            <a:r>
              <a:rPr lang="cs-CZ" dirty="0"/>
              <a:t> </a:t>
            </a:r>
            <a:r>
              <a:rPr lang="cs-CZ" dirty="0" smtClean="0"/>
              <a:t>a </a:t>
            </a:r>
            <a:r>
              <a:rPr lang="cs-CZ" dirty="0" smtClean="0">
                <a:solidFill>
                  <a:srgbClr val="FF0000"/>
                </a:solidFill>
              </a:rPr>
              <a:t>hlína</a:t>
            </a:r>
            <a:r>
              <a:rPr lang="cs-CZ" dirty="0" smtClean="0"/>
              <a:t>.</a:t>
            </a:r>
          </a:p>
          <a:p>
            <a:r>
              <a:rPr lang="cs-CZ" dirty="0" smtClean="0"/>
              <a:t> Zemědělské nářadí a zbraně byly ze železa, české kmeny užívaly bronz, zlato, stříbro.</a:t>
            </a:r>
          </a:p>
          <a:p>
            <a:r>
              <a:rPr lang="cs-CZ" dirty="0" smtClean="0"/>
              <a:t> Zpracovávaly kůže, vyráběly keramiku, louče, tkaly látky, pletly sítě, provazy, vyráběly potraviny, společnost byla soběstačná.</a:t>
            </a:r>
            <a:r>
              <a:rPr lang="cs-CZ" sz="2800" dirty="0" smtClean="0"/>
              <a:t>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614684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Jak </a:t>
            </a:r>
            <a:r>
              <a:rPr lang="cs-CZ" dirty="0" smtClean="0"/>
              <a:t>vypadalo obydlí v 9. a 10. století v české oblasti?</a:t>
            </a:r>
          </a:p>
          <a:p>
            <a:r>
              <a:rPr lang="cs-CZ" dirty="0" smtClean="0"/>
              <a:t>Kde se ve vašem okolí nacházelo hradiště?</a:t>
            </a:r>
          </a:p>
          <a:p>
            <a:r>
              <a:rPr lang="cs-CZ" dirty="0" smtClean="0"/>
              <a:t>Dovedete si představit, jak vypadalo raně středověké pěstování a zpracování obilí?</a:t>
            </a:r>
          </a:p>
          <a:p>
            <a:r>
              <a:rPr lang="cs-CZ" dirty="0" smtClean="0"/>
              <a:t>Co si představíte pod pojmem raně středověká rukodělná výroba?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457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</TotalTime>
  <Words>290</Words>
  <Application>Microsoft Office PowerPoint</Application>
  <PresentationFormat>Předvádění na obrazovce (4:3)</PresentationFormat>
  <Paragraphs>71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3" baseType="lpstr">
      <vt:lpstr>Arial</vt:lpstr>
      <vt:lpstr>Calibri</vt:lpstr>
      <vt:lpstr>Motiv systému Office</vt:lpstr>
      <vt:lpstr>Čechy v 9. a 10. století</vt:lpstr>
      <vt:lpstr>České kmeny</vt:lpstr>
      <vt:lpstr>Prezentace aplikace PowerPoint</vt:lpstr>
      <vt:lpstr>Kde hledat hradiště? </vt:lpstr>
      <vt:lpstr>Prezentace aplikace PowerPoint</vt:lpstr>
      <vt:lpstr>Rekonstrukce slovanské polozemnice, Český Krumlov</vt:lpstr>
      <vt:lpstr>Zemědělství</vt:lpstr>
      <vt:lpstr>Řemesla </vt:lpstr>
      <vt:lpstr>Opakování</vt:lpstr>
      <vt:lpstr>ZDROJE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Mikláš, Michal</cp:lastModifiedBy>
  <cp:revision>100</cp:revision>
  <dcterms:created xsi:type="dcterms:W3CDTF">2012-06-18T15:15:37Z</dcterms:created>
  <dcterms:modified xsi:type="dcterms:W3CDTF">2014-01-21T12:31:40Z</dcterms:modified>
</cp:coreProperties>
</file>