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2" r:id="rId5"/>
    <p:sldId id="264" r:id="rId6"/>
    <p:sldId id="267" r:id="rId7"/>
    <p:sldId id="259" r:id="rId8"/>
    <p:sldId id="265" r:id="rId9"/>
    <p:sldId id="266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aba.wz.cz/mapy/Dejiny_zemi_koruny_ceske_1/03_rise_ceskych_boleslavu_v_10_stoleti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upload.wikimedia.org/wikipedia/commons/f/f0/Polabian_Slavs.pn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Polabian_Slavs.png" TargetMode="External"/><Relationship Id="rId2" Type="http://schemas.openxmlformats.org/officeDocument/2006/relationships/hyperlink" Target="http://aba.wz.cz/mapy/Dejiny_zemi_koruny_ceske_1/03_rise_ceskych_boleslavu_v_10_stoleti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oraviamagna.cz/antropologie/a_vrati1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/>
              <a:t>Přemyslovci </a:t>
            </a:r>
            <a:r>
              <a:rPr lang="cs-CZ" sz="3600" b="1" dirty="0" smtClean="0"/>
              <a:t>– Spytihněv I. </a:t>
            </a:r>
            <a:r>
              <a:rPr lang="cs-CZ" sz="3600" b="1" dirty="0"/>
              <a:t>a </a:t>
            </a:r>
            <a:r>
              <a:rPr lang="cs-CZ" sz="3600" b="1" dirty="0" smtClean="0"/>
              <a:t>Vratislav I.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840388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Přemyslovci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2.10.2012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První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Spytihněv I. a Vratislav I. ještě  nedokázali centralizovat moc nad Čechami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 nové látky, opakování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VY_32_INOVACE_18_DRAM15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Bořivojovi synové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1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Spytihněv I.</a:t>
            </a:r>
            <a:r>
              <a:rPr lang="cs-CZ" dirty="0" smtClean="0"/>
              <a:t> (vládl v letech 894 – 915)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Vratislav I.</a:t>
            </a:r>
            <a:r>
              <a:rPr lang="cs-CZ" dirty="0" smtClean="0"/>
              <a:t> (vládl v letech 915 – 921)</a:t>
            </a:r>
          </a:p>
          <a:p>
            <a:r>
              <a:rPr lang="cs-CZ" dirty="0" smtClean="0"/>
              <a:t>Zatím nedokázali centralizovat moc nad Čechami do svých rukou, dělili se o vládu v </a:t>
            </a:r>
            <a:r>
              <a:rPr lang="cs-CZ" dirty="0"/>
              <a:t>Č</a:t>
            </a:r>
            <a:r>
              <a:rPr lang="cs-CZ" dirty="0" smtClean="0"/>
              <a:t>echách </a:t>
            </a:r>
            <a:br>
              <a:rPr lang="cs-CZ" dirty="0" smtClean="0"/>
            </a:br>
            <a:r>
              <a:rPr lang="cs-CZ" dirty="0" smtClean="0"/>
              <a:t>s  jinými kmenovými knížaty.</a:t>
            </a:r>
          </a:p>
          <a:p>
            <a:r>
              <a:rPr lang="cs-CZ" dirty="0" smtClean="0"/>
              <a:t>Severním sousedem Čechů bylo svobodné knížectví kmene </a:t>
            </a:r>
            <a:r>
              <a:rPr lang="cs-CZ" dirty="0" err="1" smtClean="0"/>
              <a:t>Vislanů</a:t>
            </a:r>
            <a:r>
              <a:rPr lang="cs-CZ" dirty="0" smtClean="0"/>
              <a:t> = </a:t>
            </a:r>
            <a:r>
              <a:rPr lang="cs-CZ" dirty="0" err="1" smtClean="0"/>
              <a:t>Krakovsko</a:t>
            </a:r>
            <a:r>
              <a:rPr lang="cs-CZ" dirty="0" smtClean="0"/>
              <a:t>, právě násilím křtěné, r. 900 bylo v Krakově zřízeno biskupství.</a:t>
            </a:r>
          </a:p>
          <a:p>
            <a:r>
              <a:rPr lang="cs-CZ" dirty="0" smtClean="0"/>
              <a:t>Z jihovýchodu naše území ohrožovaly ničivé nájezdy Maďarů.</a:t>
            </a:r>
          </a:p>
        </p:txBody>
      </p:sp>
    </p:spTree>
    <p:extLst>
      <p:ext uri="{BB962C8B-B14F-4D97-AF65-F5344CB8AC3E}">
        <p14:creationId xmlns:p14="http://schemas.microsoft.com/office/powerpoint/2010/main" val="144411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Střední Evropa v 10. století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hlinkClick r:id="rId2"/>
            </a:endParaRPr>
          </a:p>
          <a:p>
            <a:endParaRPr lang="cs-CZ" dirty="0">
              <a:hlinkClick r:id="rId2"/>
            </a:endParaRPr>
          </a:p>
          <a:p>
            <a:r>
              <a:rPr lang="cs-CZ" dirty="0" smtClean="0">
                <a:hlinkClick r:id="rId2"/>
              </a:rPr>
              <a:t>http://aba.wz.cz/mapy/Dejiny_zemi_koruny_ceske_1/03_rise_ceskych_boleslavu_v_10_stoleti.jpg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355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Východofranská říše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Východofranská říše platila Maďarům  tribut od r. 924 do </a:t>
            </a:r>
            <a:r>
              <a:rPr lang="cs-CZ" dirty="0" smtClean="0"/>
              <a:t>r. 933</a:t>
            </a:r>
            <a:r>
              <a:rPr lang="cs-CZ" dirty="0"/>
              <a:t>, aby si </a:t>
            </a:r>
            <a:r>
              <a:rPr lang="cs-CZ" dirty="0" smtClean="0"/>
              <a:t>uvolnila </a:t>
            </a:r>
            <a:r>
              <a:rPr lang="cs-CZ" dirty="0"/>
              <a:t>ruce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k </a:t>
            </a:r>
            <a:r>
              <a:rPr lang="cs-CZ" dirty="0"/>
              <a:t>útokům na Slovany. V té době </a:t>
            </a:r>
            <a:r>
              <a:rPr lang="cs-CZ" dirty="0" smtClean="0">
                <a:solidFill>
                  <a:srgbClr val="FF0000"/>
                </a:solidFill>
              </a:rPr>
              <a:t>Sasové 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   zahájili </a:t>
            </a:r>
            <a:r>
              <a:rPr lang="cs-CZ" dirty="0">
                <a:solidFill>
                  <a:srgbClr val="FF0000"/>
                </a:solidFill>
              </a:rPr>
              <a:t>expanzi  na  území Polabských </a:t>
            </a:r>
            <a:r>
              <a:rPr lang="cs-CZ" dirty="0" smtClean="0">
                <a:solidFill>
                  <a:srgbClr val="FF0000"/>
                </a:solidFill>
              </a:rPr>
              <a:t>Slovanů.</a:t>
            </a:r>
          </a:p>
          <a:p>
            <a:r>
              <a:rPr lang="cs-CZ" dirty="0"/>
              <a:t> </a:t>
            </a:r>
            <a:r>
              <a:rPr lang="cs-CZ" dirty="0" smtClean="0"/>
              <a:t>Spytihněv </a:t>
            </a:r>
            <a:r>
              <a:rPr lang="cs-CZ" dirty="0"/>
              <a:t>se orientoval na spolupráci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 s </a:t>
            </a:r>
            <a:r>
              <a:rPr lang="cs-CZ" dirty="0"/>
              <a:t>Bavorskem (Arnulf, </a:t>
            </a:r>
            <a:r>
              <a:rPr lang="cs-CZ" dirty="0" smtClean="0"/>
              <a:t>Konrád).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Vratislav  </a:t>
            </a:r>
            <a:r>
              <a:rPr lang="cs-CZ" dirty="0"/>
              <a:t>a po jeho smrti Drahomíra  se přikláněli  k Sasům (Jindřich Ptáčník</a:t>
            </a:r>
            <a:r>
              <a:rPr lang="cs-CZ" dirty="0" smtClean="0"/>
              <a:t>).</a:t>
            </a:r>
            <a:endParaRPr lang="cs-CZ" dirty="0"/>
          </a:p>
          <a:p>
            <a:endParaRPr lang="cs-CZ" dirty="0">
              <a:solidFill>
                <a:srgbClr val="0070C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20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oubor:Polabian Slavs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624" y="50056"/>
            <a:ext cx="5766888" cy="680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délník 4"/>
          <p:cNvSpPr/>
          <p:nvPr/>
        </p:nvSpPr>
        <p:spPr>
          <a:xfrm>
            <a:off x="4608512" y="6505599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1400" dirty="0"/>
              <a:t>http://cs.wikipedia.org/wiki/Soubor:Polabian_Slavs.png</a:t>
            </a:r>
          </a:p>
        </p:txBody>
      </p:sp>
    </p:spTree>
    <p:extLst>
      <p:ext uri="{BB962C8B-B14F-4D97-AF65-F5344CB8AC3E}">
        <p14:creationId xmlns:p14="http://schemas.microsoft.com/office/powerpoint/2010/main" val="42264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Samostatná práce žáků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vypadal život prostých lidí v 10. století? Pomozte si rozborem archeologických nálezů </a:t>
            </a:r>
            <a:br>
              <a:rPr lang="cs-CZ" dirty="0" smtClean="0"/>
            </a:br>
            <a:r>
              <a:rPr lang="cs-CZ" dirty="0" smtClean="0"/>
              <a:t>z tohoto období.</a:t>
            </a:r>
          </a:p>
          <a:p>
            <a:r>
              <a:rPr lang="cs-CZ" dirty="0" smtClean="0"/>
              <a:t>Kde proběhly archeologické výzkumy slovanských hradišť na českém území?</a:t>
            </a:r>
          </a:p>
          <a:p>
            <a:r>
              <a:rPr lang="cs-CZ" dirty="0" smtClean="0"/>
              <a:t>Máte důkazy v české literatuře, že v 10. století zesílil vliv latinských kněží z Řezna? </a:t>
            </a:r>
          </a:p>
        </p:txBody>
      </p:sp>
    </p:spTree>
    <p:extLst>
      <p:ext uri="{BB962C8B-B14F-4D97-AF65-F5344CB8AC3E}">
        <p14:creationId xmlns:p14="http://schemas.microsoft.com/office/powerpoint/2010/main" val="596286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Kníže Vratislav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K</a:t>
            </a:r>
            <a:r>
              <a:rPr lang="cs-CZ" dirty="0" smtClean="0"/>
              <a:t>níže Vratislav vládl mezi léty 915 – 921.</a:t>
            </a:r>
          </a:p>
          <a:p>
            <a:r>
              <a:rPr lang="cs-CZ" dirty="0" smtClean="0"/>
              <a:t>Brzy </a:t>
            </a:r>
            <a:r>
              <a:rPr lang="cs-CZ" dirty="0"/>
              <a:t>po svém nastolení </a:t>
            </a:r>
            <a:r>
              <a:rPr lang="cs-CZ" dirty="0" smtClean="0"/>
              <a:t>nechal vystavět </a:t>
            </a:r>
            <a:r>
              <a:rPr lang="cs-CZ" dirty="0">
                <a:solidFill>
                  <a:srgbClr val="FF0000"/>
                </a:solidFill>
              </a:rPr>
              <a:t>kostel sv. Jiří </a:t>
            </a: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na Pražském hradě.</a:t>
            </a:r>
            <a:r>
              <a:rPr lang="cs-CZ" dirty="0" smtClean="0"/>
              <a:t> </a:t>
            </a:r>
          </a:p>
          <a:p>
            <a:r>
              <a:rPr lang="cs-CZ" dirty="0" smtClean="0"/>
              <a:t>Po </a:t>
            </a:r>
            <a:r>
              <a:rPr lang="cs-CZ" dirty="0"/>
              <a:t>své smrti </a:t>
            </a:r>
            <a:r>
              <a:rPr lang="cs-CZ" dirty="0" smtClean="0"/>
              <a:t>(13.2.921) byl </a:t>
            </a:r>
            <a:r>
              <a:rPr lang="cs-CZ" dirty="0"/>
              <a:t>v ještě ne zcela dostavěném kostele </a:t>
            </a:r>
            <a:r>
              <a:rPr lang="cs-CZ" dirty="0" smtClean="0"/>
              <a:t>pohřben.  Vratislav </a:t>
            </a:r>
            <a:r>
              <a:rPr lang="cs-CZ" dirty="0"/>
              <a:t>měl </a:t>
            </a:r>
            <a:r>
              <a:rPr lang="cs-CZ" dirty="0" smtClean="0"/>
              <a:t>podlouhlý </a:t>
            </a:r>
            <a:r>
              <a:rPr lang="cs-CZ" dirty="0"/>
              <a:t>obličej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 </a:t>
            </a:r>
            <a:r>
              <a:rPr lang="cs-CZ" dirty="0"/>
              <a:t>vysokými očními oblouky, velký orlí nos a výrazné obličejové rysy. Byl vysoký okolo 177 cm. Zemřel pravděpodobně ve věku mezi 45 a 50 </a:t>
            </a:r>
            <a:r>
              <a:rPr lang="cs-CZ" dirty="0" smtClean="0"/>
              <a:t>lety. 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Vratislav </a:t>
            </a:r>
            <a:r>
              <a:rPr lang="cs-CZ" dirty="0">
                <a:solidFill>
                  <a:srgbClr val="FF0000"/>
                </a:solidFill>
              </a:rPr>
              <a:t>se oženil s Drahomírou </a:t>
            </a:r>
            <a:r>
              <a:rPr lang="cs-CZ" dirty="0"/>
              <a:t>z knížecího rodu </a:t>
            </a:r>
            <a:r>
              <a:rPr lang="cs-CZ" dirty="0" err="1"/>
              <a:t>Stodoranů</a:t>
            </a:r>
            <a:r>
              <a:rPr lang="cs-CZ" dirty="0"/>
              <a:t> ze slovanské větve pohanských </a:t>
            </a:r>
            <a:r>
              <a:rPr lang="cs-CZ" dirty="0" err="1"/>
              <a:t>Luticů</a:t>
            </a:r>
            <a:r>
              <a:rPr lang="cs-CZ" dirty="0"/>
              <a:t>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Polabí. </a:t>
            </a:r>
            <a:r>
              <a:rPr lang="cs-CZ" dirty="0" smtClean="0"/>
              <a:t>Měli </a:t>
            </a:r>
            <a:r>
              <a:rPr lang="cs-CZ" dirty="0"/>
              <a:t>sedm dětí, 3 syny (Václava, Boleslava, Spytihněva) a 4 dcery (nejznámější je Přibyslava</a:t>
            </a:r>
            <a:r>
              <a:rPr lang="cs-CZ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15134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Kde sídlila knížata Spytihněv a Vratislav?</a:t>
            </a:r>
          </a:p>
          <a:p>
            <a:r>
              <a:rPr lang="cs-CZ" dirty="0" smtClean="0"/>
              <a:t>Znáte některý kmen polabských Slovanů</a:t>
            </a:r>
            <a:r>
              <a:rPr lang="cs-CZ" smtClean="0"/>
              <a:t>? </a:t>
            </a:r>
            <a:br>
              <a:rPr lang="cs-CZ" smtClean="0"/>
            </a:br>
            <a:r>
              <a:rPr lang="cs-CZ" smtClean="0"/>
              <a:t>Kde </a:t>
            </a:r>
            <a:r>
              <a:rPr lang="cs-CZ" dirty="0" smtClean="0"/>
              <a:t>je najdeme dnes?</a:t>
            </a:r>
          </a:p>
          <a:p>
            <a:r>
              <a:rPr lang="cs-CZ" dirty="0" smtClean="0"/>
              <a:t>Jaký vztah měla česká knížata k panovníkům Východofranské říše?</a:t>
            </a:r>
          </a:p>
          <a:p>
            <a:r>
              <a:rPr lang="cs-CZ" dirty="0" smtClean="0"/>
              <a:t>Jaké vztahy měli obyvatelé českého území </a:t>
            </a:r>
            <a:br>
              <a:rPr lang="cs-CZ" dirty="0" smtClean="0"/>
            </a:br>
            <a:r>
              <a:rPr lang="cs-CZ" dirty="0" smtClean="0"/>
              <a:t>k ostatním sousedům?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7922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aba.wz.cz/mapy/Dejiny_zemi_koruny_ceske_1/03_rise_ceskych_boleslavu_v_10_stoleti.jpg</a:t>
            </a:r>
            <a:endParaRPr lang="cs-CZ" dirty="0" smtClean="0"/>
          </a:p>
          <a:p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cs.wikipedia.org/wiki/Soubor:Polabian_Slavs.png</a:t>
            </a:r>
            <a:endParaRPr lang="cs-CZ" dirty="0" smtClean="0"/>
          </a:p>
          <a:p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www.moraviamagna.cz/antropologie/a_vrati1.htm</a:t>
            </a:r>
            <a:endParaRPr lang="cs-CZ" dirty="0" smtClean="0"/>
          </a:p>
          <a:p>
            <a:r>
              <a:rPr lang="cs-CZ" dirty="0" err="1"/>
              <a:t>Beneš,Z</a:t>
            </a:r>
            <a:r>
              <a:rPr lang="cs-CZ" dirty="0"/>
              <a:t>.: Dějiny středověku, nakl. Práce 2001</a:t>
            </a:r>
          </a:p>
          <a:p>
            <a:r>
              <a:rPr lang="cs-CZ" dirty="0" err="1"/>
              <a:t>Beneš,Z</a:t>
            </a:r>
            <a:r>
              <a:rPr lang="cs-CZ" dirty="0"/>
              <a:t>. – </a:t>
            </a:r>
            <a:r>
              <a:rPr lang="cs-CZ" dirty="0" err="1"/>
              <a:t>Petráň,J</a:t>
            </a:r>
            <a:r>
              <a:rPr lang="cs-CZ"/>
              <a:t>.: České dějiny 1, nakladatelství Práce 1997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557906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214</Words>
  <Application>Microsoft Office PowerPoint</Application>
  <PresentationFormat>Předvádění na obrazovce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Calibri</vt:lpstr>
      <vt:lpstr>Motiv systému Office</vt:lpstr>
      <vt:lpstr>Přemyslovci – Spytihněv I. a Vratislav I.</vt:lpstr>
      <vt:lpstr>Bořivojovi synové</vt:lpstr>
      <vt:lpstr>Střední Evropa v 10. století</vt:lpstr>
      <vt:lpstr>Východofranská říše</vt:lpstr>
      <vt:lpstr>Prezentace aplikace PowerPoint</vt:lpstr>
      <vt:lpstr>Samostatná práce žáků</vt:lpstr>
      <vt:lpstr>Kníže Vratislav I.</vt:lpstr>
      <vt:lpstr>Opakování</vt:lpstr>
      <vt:lpstr>ZDROJE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79</cp:revision>
  <dcterms:created xsi:type="dcterms:W3CDTF">2012-06-18T15:15:37Z</dcterms:created>
  <dcterms:modified xsi:type="dcterms:W3CDTF">2014-01-21T12:32:00Z</dcterms:modified>
</cp:coreProperties>
</file>