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6" r:id="rId4"/>
    <p:sldId id="284" r:id="rId5"/>
    <p:sldId id="271" r:id="rId6"/>
    <p:sldId id="277" r:id="rId7"/>
    <p:sldId id="278" r:id="rId8"/>
    <p:sldId id="266" r:id="rId9"/>
    <p:sldId id="260" r:id="rId10"/>
    <p:sldId id="285" r:id="rId11"/>
    <p:sldId id="261" r:id="rId12"/>
    <p:sldId id="281" r:id="rId13"/>
    <p:sldId id="262" r:id="rId14"/>
    <p:sldId id="263" r:id="rId15"/>
    <p:sldId id="272" r:id="rId16"/>
    <p:sldId id="264" r:id="rId17"/>
    <p:sldId id="282" r:id="rId18"/>
    <p:sldId id="28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9rAvJxuhe_I" TargetMode="External"/><Relationship Id="rId2" Type="http://schemas.openxmlformats.org/officeDocument/2006/relationships/hyperlink" Target="http://www.ucl.cas.cz/edicee/data/antologie/zliteratury/VZCL3/2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xcxLHzpDraQ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imonak.eu/images/obrazky_ostatni_strany/h_k/9_28_3.jpg" TargetMode="External"/><Relationship Id="rId2" Type="http://schemas.openxmlformats.org/officeDocument/2006/relationships/hyperlink" Target="http://regiony.ic.cz/clanky/praha/vaclav_v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cl.cas.cz/edicee/data/antologie/zliteratury/VZCL3/22.pdf" TargetMode="External"/><Relationship Id="rId5" Type="http://schemas.openxmlformats.org/officeDocument/2006/relationships/hyperlink" Target="http://www.youtube.com/watch?v=xcxLHzpDraQ" TargetMode="External"/><Relationship Id="rId4" Type="http://schemas.openxmlformats.org/officeDocument/2006/relationships/hyperlink" Target="http://www.youtube.com/watch?v=9rAvJxuhe_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imonak.eu/images/obrazky_ostatni_strany/h_k/9_28_3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/>
              <a:t>Přemyslovci </a:t>
            </a:r>
            <a:r>
              <a:rPr lang="cs-CZ" sz="3600" b="1"/>
              <a:t>- </a:t>
            </a:r>
            <a:r>
              <a:rPr lang="cs-CZ" sz="3600" b="1" smtClean="0"/>
              <a:t>Svatý </a:t>
            </a:r>
            <a:r>
              <a:rPr lang="cs-CZ" sz="3600" b="1" dirty="0"/>
              <a:t>Václav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490051"/>
              </p:ext>
            </p:extLst>
          </p:nvPr>
        </p:nvGraphicFramePr>
        <p:xfrm>
          <a:off x="729020" y="3023840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Svatý Václav patří k nejznámějším</a:t>
                      </a:r>
                      <a:r>
                        <a:rPr lang="cs-CZ" baseline="0" dirty="0" smtClean="0"/>
                        <a:t> českým knížatům</a:t>
                      </a: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642194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Kdo byl Jindřich Ptáčník?</a:t>
            </a:r>
          </a:p>
          <a:p>
            <a:r>
              <a:rPr lang="cs-CZ" dirty="0" smtClean="0"/>
              <a:t>Kdo byli Maďaři a o co v 10. století usilovali?</a:t>
            </a:r>
          </a:p>
          <a:p>
            <a:r>
              <a:rPr lang="cs-CZ" dirty="0" smtClean="0"/>
              <a:t>Co byl tribut? Co znamená tribut </a:t>
            </a:r>
            <a:r>
              <a:rPr lang="cs-CZ" dirty="0" err="1" smtClean="0"/>
              <a:t>pacis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5793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Tribut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Roku </a:t>
            </a:r>
            <a:r>
              <a:rPr lang="cs-CZ" dirty="0"/>
              <a:t>929 vtrhla saská a bavorská vojska </a:t>
            </a:r>
            <a:r>
              <a:rPr lang="cs-CZ" dirty="0" smtClean="0"/>
              <a:t>do </a:t>
            </a:r>
            <a:r>
              <a:rPr lang="cs-CZ" dirty="0"/>
              <a:t>Čech. Útok nebyl očekáván, a tak pronikla </a:t>
            </a:r>
            <a:r>
              <a:rPr lang="cs-CZ" dirty="0" smtClean="0"/>
              <a:t>až k Praze</a:t>
            </a:r>
            <a:r>
              <a:rPr lang="cs-CZ" dirty="0"/>
              <a:t>. Václav si nepřál, aby </a:t>
            </a:r>
            <a:r>
              <a:rPr lang="cs-CZ" dirty="0" smtClean="0"/>
              <a:t>byla jeho </a:t>
            </a:r>
            <a:r>
              <a:rPr lang="cs-CZ" dirty="0"/>
              <a:t>země </a:t>
            </a:r>
            <a:r>
              <a:rPr lang="cs-CZ" dirty="0" smtClean="0"/>
              <a:t>vydrancovaná</a:t>
            </a:r>
            <a:r>
              <a:rPr lang="cs-CZ" dirty="0"/>
              <a:t>, a raději se podrobil. </a:t>
            </a:r>
            <a:r>
              <a:rPr lang="cs-CZ" dirty="0">
                <a:solidFill>
                  <a:srgbClr val="FF0000"/>
                </a:solidFill>
              </a:rPr>
              <a:t>Výsledkem jednání bylo placení obvyklého </a:t>
            </a:r>
            <a:r>
              <a:rPr lang="cs-CZ" dirty="0" smtClean="0">
                <a:solidFill>
                  <a:srgbClr val="FF0000"/>
                </a:solidFill>
              </a:rPr>
              <a:t>tributu</a:t>
            </a:r>
            <a:r>
              <a:rPr lang="cs-CZ" dirty="0" smtClean="0"/>
              <a:t>: </a:t>
            </a:r>
            <a:r>
              <a:rPr lang="cs-CZ" dirty="0"/>
              <a:t> 120 volů a 500 </a:t>
            </a:r>
            <a:r>
              <a:rPr lang="cs-CZ" dirty="0" smtClean="0"/>
              <a:t>hřiven  </a:t>
            </a:r>
            <a:r>
              <a:rPr lang="cs-CZ" dirty="0"/>
              <a:t>(asi 125 </a:t>
            </a:r>
            <a:r>
              <a:rPr lang="cs-CZ" dirty="0" smtClean="0"/>
              <a:t>kg) stříbra (hřivna stříbra = stříbrná tyčinka </a:t>
            </a:r>
            <a:r>
              <a:rPr lang="cs-CZ" dirty="0"/>
              <a:t>oválného, plochého či půlkruhového </a:t>
            </a:r>
            <a:r>
              <a:rPr lang="cs-CZ" dirty="0" smtClean="0"/>
              <a:t>průřezu o </a:t>
            </a:r>
            <a:r>
              <a:rPr lang="cs-CZ" dirty="0"/>
              <a:t>délce zhruba 10 až </a:t>
            </a:r>
            <a:r>
              <a:rPr lang="cs-CZ" dirty="0" smtClean="0"/>
              <a:t>13 cm).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dirty="0" smtClean="0"/>
              <a:t>Němci začali  promlouvat </a:t>
            </a:r>
            <a:r>
              <a:rPr lang="cs-CZ" dirty="0"/>
              <a:t>do vnitřních záležitostí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českém </a:t>
            </a:r>
            <a:r>
              <a:rPr lang="cs-CZ" dirty="0" smtClean="0"/>
              <a:t>území. Čechy </a:t>
            </a:r>
            <a:r>
              <a:rPr lang="cs-CZ" dirty="0"/>
              <a:t>se </a:t>
            </a:r>
            <a:r>
              <a:rPr lang="cs-CZ" dirty="0" smtClean="0"/>
              <a:t>odklonily </a:t>
            </a:r>
            <a:r>
              <a:rPr lang="cs-CZ" dirty="0"/>
              <a:t>od </a:t>
            </a:r>
            <a:r>
              <a:rPr lang="cs-CZ" dirty="0" smtClean="0"/>
              <a:t> Bavorska </a:t>
            </a:r>
            <a:r>
              <a:rPr lang="cs-CZ" dirty="0"/>
              <a:t>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začaly </a:t>
            </a:r>
            <a:r>
              <a:rPr lang="cs-CZ" dirty="0"/>
              <a:t>se </a:t>
            </a:r>
            <a:r>
              <a:rPr lang="cs-CZ" dirty="0" smtClean="0"/>
              <a:t>přiklánět </a:t>
            </a:r>
            <a:r>
              <a:rPr lang="cs-CZ" dirty="0"/>
              <a:t>k </a:t>
            </a:r>
            <a:r>
              <a:rPr lang="cs-CZ" dirty="0" smtClean="0"/>
              <a:t>Sasku, o tom </a:t>
            </a:r>
            <a:r>
              <a:rPr lang="cs-CZ" dirty="0"/>
              <a:t>svědčí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zasvěcení nového kostela na </a:t>
            </a:r>
            <a:r>
              <a:rPr lang="cs-CZ" dirty="0" smtClean="0"/>
              <a:t>Pražském hradě saskému patronu Vítovi.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674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Vražda knížete Václava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Dne</a:t>
            </a:r>
            <a:r>
              <a:rPr lang="cs-CZ" dirty="0">
                <a:solidFill>
                  <a:srgbClr val="FF0000"/>
                </a:solidFill>
              </a:rPr>
              <a:t> 28. září 935 </a:t>
            </a:r>
            <a:r>
              <a:rPr lang="cs-CZ" dirty="0" smtClean="0">
                <a:solidFill>
                  <a:srgbClr val="FF0000"/>
                </a:solidFill>
              </a:rPr>
              <a:t>byl kníže </a:t>
            </a:r>
            <a:r>
              <a:rPr lang="cs-CZ" dirty="0">
                <a:solidFill>
                  <a:srgbClr val="FF0000"/>
                </a:solidFill>
              </a:rPr>
              <a:t>Václav zavražděn </a:t>
            </a:r>
            <a:r>
              <a:rPr lang="cs-CZ" dirty="0"/>
              <a:t>členy družiny svého </a:t>
            </a:r>
            <a:r>
              <a:rPr lang="cs-CZ" dirty="0" smtClean="0"/>
              <a:t>bratra (</a:t>
            </a:r>
            <a:r>
              <a:rPr lang="cs-CZ" dirty="0" err="1" smtClean="0"/>
              <a:t>Tira</a:t>
            </a:r>
            <a:r>
              <a:rPr lang="cs-CZ" dirty="0" smtClean="0"/>
              <a:t>, Čista, </a:t>
            </a:r>
            <a:r>
              <a:rPr lang="cs-CZ" dirty="0" err="1" smtClean="0"/>
              <a:t>Tuža</a:t>
            </a:r>
            <a:r>
              <a:rPr lang="cs-CZ" dirty="0" smtClean="0"/>
              <a:t>, </a:t>
            </a:r>
            <a:r>
              <a:rPr lang="cs-CZ" dirty="0" err="1" smtClean="0"/>
              <a:t>Hněvsa</a:t>
            </a:r>
            <a:r>
              <a:rPr lang="cs-CZ" dirty="0" smtClean="0"/>
              <a:t>)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>
                <a:solidFill>
                  <a:srgbClr val="FF0000"/>
                </a:solidFill>
              </a:rPr>
              <a:t>ve Staré Boleslavi.</a:t>
            </a:r>
            <a:r>
              <a:rPr lang="cs-CZ" dirty="0"/>
              <a:t> Den </a:t>
            </a:r>
            <a:r>
              <a:rPr lang="cs-CZ" dirty="0" smtClean="0"/>
              <a:t>předtím </a:t>
            </a:r>
            <a:r>
              <a:rPr lang="cs-CZ" dirty="0"/>
              <a:t>se </a:t>
            </a:r>
            <a:r>
              <a:rPr lang="cs-CZ" dirty="0" smtClean="0"/>
              <a:t>konala </a:t>
            </a:r>
            <a:r>
              <a:rPr lang="cs-CZ" dirty="0"/>
              <a:t>velká </a:t>
            </a:r>
            <a:r>
              <a:rPr lang="cs-CZ" dirty="0" smtClean="0"/>
              <a:t>hostina </a:t>
            </a:r>
            <a:r>
              <a:rPr lang="cs-CZ" dirty="0"/>
              <a:t>buď kvůli křtu Boleslavova syna </a:t>
            </a:r>
            <a:r>
              <a:rPr lang="cs-CZ" dirty="0" smtClean="0"/>
              <a:t>, </a:t>
            </a:r>
            <a:r>
              <a:rPr lang="cs-CZ" dirty="0"/>
              <a:t>nebo kvůli výročí zasvěcení místního kostela. </a:t>
            </a:r>
            <a:endParaRPr lang="cs-CZ" dirty="0" smtClean="0"/>
          </a:p>
          <a:p>
            <a:r>
              <a:rPr lang="cs-CZ" dirty="0" smtClean="0"/>
              <a:t>Brzy </a:t>
            </a:r>
            <a:r>
              <a:rPr lang="cs-CZ" dirty="0"/>
              <a:t>ráno </a:t>
            </a:r>
            <a:r>
              <a:rPr lang="cs-CZ" dirty="0" smtClean="0"/>
              <a:t>došlo </a:t>
            </a:r>
            <a:r>
              <a:rPr lang="cs-CZ" dirty="0"/>
              <a:t>ke sporu. Boleslav Václava </a:t>
            </a:r>
            <a:r>
              <a:rPr lang="cs-CZ" dirty="0" smtClean="0"/>
              <a:t>napadl, </a:t>
            </a:r>
            <a:r>
              <a:rPr lang="cs-CZ" dirty="0"/>
              <a:t>když </a:t>
            </a:r>
            <a:r>
              <a:rPr lang="cs-CZ" dirty="0" smtClean="0"/>
              <a:t>šel </a:t>
            </a:r>
            <a:r>
              <a:rPr lang="cs-CZ" dirty="0"/>
              <a:t>kníže na jitřní mši. Václav útok </a:t>
            </a:r>
            <a:r>
              <a:rPr lang="cs-CZ" dirty="0" smtClean="0"/>
              <a:t>odrazil, </a:t>
            </a:r>
            <a:r>
              <a:rPr lang="cs-CZ" dirty="0"/>
              <a:t>bratrovým druhům se však už </a:t>
            </a:r>
            <a:r>
              <a:rPr lang="cs-CZ" dirty="0" smtClean="0"/>
              <a:t>neubránil. Snažil </a:t>
            </a:r>
            <a:r>
              <a:rPr lang="cs-CZ" dirty="0"/>
              <a:t>se dostat do kostela, </a:t>
            </a:r>
            <a:r>
              <a:rPr lang="cs-CZ" dirty="0" smtClean="0"/>
              <a:t>ale </a:t>
            </a:r>
            <a:r>
              <a:rPr lang="cs-CZ" dirty="0"/>
              <a:t>to se mu </a:t>
            </a:r>
            <a:r>
              <a:rPr lang="cs-CZ" dirty="0" smtClean="0"/>
              <a:t>už nepodařilo. </a:t>
            </a:r>
            <a:r>
              <a:rPr lang="cs-CZ" dirty="0"/>
              <a:t>Po jeho smrti jsou vyvražděni jeho přívrženci i jejich rodiny včetně </a:t>
            </a:r>
            <a:r>
              <a:rPr lang="cs-CZ" dirty="0" smtClean="0"/>
              <a:t>dětí.</a:t>
            </a:r>
          </a:p>
        </p:txBody>
      </p:sp>
    </p:spTree>
    <p:extLst>
      <p:ext uri="{BB962C8B-B14F-4D97-AF65-F5344CB8AC3E}">
        <p14:creationId xmlns:p14="http://schemas.microsoft.com/office/powerpoint/2010/main" val="342944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Bratři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Způsoby vládnutí </a:t>
            </a:r>
            <a:r>
              <a:rPr lang="cs-CZ" dirty="0">
                <a:solidFill>
                  <a:srgbClr val="FF0000"/>
                </a:solidFill>
              </a:rPr>
              <a:t>Václava a Boleslava </a:t>
            </a:r>
            <a:r>
              <a:rPr lang="cs-CZ" dirty="0" smtClean="0">
                <a:solidFill>
                  <a:srgbClr val="FF0000"/>
                </a:solidFill>
              </a:rPr>
              <a:t>se výrazně lišily. </a:t>
            </a:r>
            <a:r>
              <a:rPr lang="cs-CZ" dirty="0"/>
              <a:t>Pokud Václav vojensky porazil některého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českých </a:t>
            </a:r>
            <a:r>
              <a:rPr lang="cs-CZ" dirty="0"/>
              <a:t>knížat, jeho území </a:t>
            </a:r>
            <a:r>
              <a:rPr lang="cs-CZ" dirty="0" smtClean="0"/>
              <a:t>neobsadil, ale </a:t>
            </a:r>
            <a:br>
              <a:rPr lang="cs-CZ" dirty="0" smtClean="0"/>
            </a:br>
            <a:r>
              <a:rPr lang="cs-CZ" dirty="0" smtClean="0"/>
              <a:t>spokojil </a:t>
            </a:r>
            <a:r>
              <a:rPr lang="cs-CZ" dirty="0"/>
              <a:t>se s formálním slibem </a:t>
            </a:r>
            <a:r>
              <a:rPr lang="cs-CZ" dirty="0" smtClean="0"/>
              <a:t>závislosti.</a:t>
            </a:r>
          </a:p>
          <a:p>
            <a:r>
              <a:rPr lang="cs-CZ" dirty="0" smtClean="0"/>
              <a:t> </a:t>
            </a:r>
            <a:r>
              <a:rPr lang="cs-CZ" dirty="0"/>
              <a:t>Boleslav </a:t>
            </a:r>
            <a:r>
              <a:rPr lang="cs-CZ" dirty="0" smtClean="0"/>
              <a:t>se snažil </a:t>
            </a:r>
            <a:r>
              <a:rPr lang="cs-CZ" dirty="0"/>
              <a:t>pevně ovládnout celé Čechy, zbavit ostatní knížata </a:t>
            </a:r>
            <a:r>
              <a:rPr lang="cs-CZ" dirty="0" smtClean="0"/>
              <a:t>moci </a:t>
            </a:r>
            <a:r>
              <a:rPr lang="cs-CZ" dirty="0"/>
              <a:t>a dosadit na jejich území </a:t>
            </a:r>
            <a:r>
              <a:rPr lang="cs-CZ" dirty="0" smtClean="0"/>
              <a:t>správce</a:t>
            </a:r>
            <a:r>
              <a:rPr lang="cs-CZ" dirty="0"/>
              <a:t>, kteří by vybírali od zdejšího obyvatelstva daně. Za tyto </a:t>
            </a:r>
            <a:r>
              <a:rPr lang="cs-CZ" dirty="0" smtClean="0"/>
              <a:t>prostředky </a:t>
            </a:r>
            <a:r>
              <a:rPr lang="cs-CZ" dirty="0"/>
              <a:t>pak bylo možné vybudovat vojsko a zbavit se poplatné závislosti na Sasku. To </a:t>
            </a:r>
            <a:r>
              <a:rPr lang="cs-CZ" dirty="0" smtClean="0"/>
              <a:t>se mu povedlo.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10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Svatováclavská tradice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424936" cy="4597971"/>
          </a:xfrm>
        </p:spPr>
        <p:txBody>
          <a:bodyPr>
            <a:noAutofit/>
          </a:bodyPr>
          <a:lstStyle/>
          <a:p>
            <a:r>
              <a:rPr lang="cs-CZ" sz="2800" dirty="0" smtClean="0"/>
              <a:t>Už tři roky po Václavově smrti vznikla 1. staroslověnská legenda.</a:t>
            </a:r>
          </a:p>
          <a:p>
            <a:r>
              <a:rPr lang="cs-CZ" sz="2800" dirty="0" smtClean="0"/>
              <a:t>Asi r. 986 byla v Řezně sepsána  lat. legenda  </a:t>
            </a:r>
            <a:r>
              <a:rPr lang="cs-CZ" sz="2800" dirty="0" err="1"/>
              <a:t>Crescente</a:t>
            </a:r>
            <a:r>
              <a:rPr lang="cs-CZ" sz="2800" dirty="0"/>
              <a:t> </a:t>
            </a:r>
            <a:r>
              <a:rPr lang="cs-CZ" sz="2800" dirty="0" smtClean="0"/>
              <a:t>fide </a:t>
            </a:r>
            <a:r>
              <a:rPr lang="cs-CZ" sz="2800" dirty="0" err="1" smtClean="0"/>
              <a:t>christiana</a:t>
            </a:r>
            <a:r>
              <a:rPr lang="cs-CZ" sz="2800" dirty="0" smtClean="0"/>
              <a:t> ( Za časů šíření křesťanské víry).</a:t>
            </a:r>
          </a:p>
          <a:p>
            <a:r>
              <a:rPr lang="cs-CZ" sz="2800" dirty="0" smtClean="0"/>
              <a:t>Koncem </a:t>
            </a:r>
            <a:r>
              <a:rPr lang="cs-CZ" sz="2800" dirty="0"/>
              <a:t>10. </a:t>
            </a:r>
            <a:r>
              <a:rPr lang="cs-CZ" sz="2800" dirty="0" smtClean="0"/>
              <a:t>stol. </a:t>
            </a:r>
            <a:r>
              <a:rPr lang="cs-CZ" sz="2800" dirty="0"/>
              <a:t>u</a:t>
            </a:r>
            <a:r>
              <a:rPr lang="cs-CZ" sz="2800" dirty="0" smtClean="0"/>
              <a:t> nás vznikla </a:t>
            </a:r>
            <a:r>
              <a:rPr lang="cs-CZ" sz="2800" dirty="0" smtClean="0">
                <a:solidFill>
                  <a:srgbClr val="FF0000"/>
                </a:solidFill>
              </a:rPr>
              <a:t>Kristiánova legenda</a:t>
            </a:r>
            <a:r>
              <a:rPr lang="cs-CZ" sz="2800" dirty="0" smtClean="0"/>
              <a:t>. </a:t>
            </a:r>
          </a:p>
          <a:p>
            <a:r>
              <a:rPr lang="cs-CZ" sz="2800" dirty="0" err="1" smtClean="0"/>
              <a:t>Gumpoldova</a:t>
            </a:r>
            <a:r>
              <a:rPr lang="cs-CZ" sz="2800" dirty="0" smtClean="0"/>
              <a:t> legenda byla sepsána r. </a:t>
            </a:r>
            <a:r>
              <a:rPr lang="cs-CZ" sz="2800" dirty="0"/>
              <a:t>980 z příkazu císaře Oty II</a:t>
            </a:r>
            <a:r>
              <a:rPr lang="cs-CZ" sz="2800" dirty="0" smtClean="0"/>
              <a:t>.</a:t>
            </a:r>
            <a:r>
              <a:rPr lang="cs-CZ" sz="2800" dirty="0"/>
              <a:t> </a:t>
            </a:r>
            <a:endParaRPr lang="cs-CZ" sz="2800" dirty="0" smtClean="0"/>
          </a:p>
          <a:p>
            <a:r>
              <a:rPr lang="cs-CZ" sz="2800" dirty="0"/>
              <a:t>Část </a:t>
            </a:r>
            <a:r>
              <a:rPr lang="cs-CZ" sz="2800" dirty="0" smtClean="0"/>
              <a:t>ostatků sv. Václava </a:t>
            </a:r>
            <a:r>
              <a:rPr lang="cs-CZ" sz="2800" dirty="0"/>
              <a:t>je uložena na Pražském hradě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v </a:t>
            </a:r>
            <a:r>
              <a:rPr lang="cs-CZ" sz="2800" dirty="0"/>
              <a:t>katedrále sv. Víta. Lebka bývá při slavnostních příležitostech </a:t>
            </a:r>
            <a:r>
              <a:rPr lang="cs-CZ" sz="2800" dirty="0" smtClean="0"/>
              <a:t>vystavována.</a:t>
            </a:r>
          </a:p>
        </p:txBody>
      </p:sp>
    </p:spTree>
    <p:extLst>
      <p:ext uri="{BB962C8B-B14F-4D97-AF65-F5344CB8AC3E}">
        <p14:creationId xmlns:p14="http://schemas.microsoft.com/office/powerpoint/2010/main" val="205084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Václavské náměstí v Praze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Karel </a:t>
            </a:r>
            <a:r>
              <a:rPr lang="cs-CZ" dirty="0"/>
              <a:t>Havlíček </a:t>
            </a:r>
            <a:r>
              <a:rPr lang="cs-CZ" dirty="0" smtClean="0"/>
              <a:t>Borovský </a:t>
            </a:r>
            <a:r>
              <a:rPr lang="cs-CZ" dirty="0"/>
              <a:t>navrhl, </a:t>
            </a:r>
            <a:r>
              <a:rPr lang="cs-CZ" dirty="0" smtClean="0"/>
              <a:t>aby "</a:t>
            </a:r>
            <a:r>
              <a:rPr lang="cs-CZ" dirty="0" smtClean="0">
                <a:solidFill>
                  <a:srgbClr val="FF0000"/>
                </a:solidFill>
              </a:rPr>
              <a:t>Koňský </a:t>
            </a:r>
            <a:r>
              <a:rPr lang="cs-CZ" dirty="0">
                <a:solidFill>
                  <a:srgbClr val="FF0000"/>
                </a:solidFill>
              </a:rPr>
              <a:t>trh </a:t>
            </a:r>
            <a:r>
              <a:rPr lang="cs-CZ" dirty="0" smtClean="0"/>
              <a:t>ke </a:t>
            </a:r>
            <a:r>
              <a:rPr lang="cs-CZ" dirty="0"/>
              <a:t>cti našeho starého, milého patrona sv. </a:t>
            </a:r>
            <a:r>
              <a:rPr lang="cs-CZ" dirty="0" smtClean="0"/>
              <a:t>Václava nazván </a:t>
            </a:r>
            <a:r>
              <a:rPr lang="cs-CZ" dirty="0"/>
              <a:t>byl </a:t>
            </a:r>
            <a:r>
              <a:rPr lang="cs-CZ" dirty="0" smtClean="0"/>
              <a:t>Svatováclavským.“</a:t>
            </a:r>
          </a:p>
          <a:p>
            <a:r>
              <a:rPr lang="cs-CZ" dirty="0"/>
              <a:t>Myslbekova jezdecká socha sv. Václava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Václavském náměstí v </a:t>
            </a:r>
            <a:r>
              <a:rPr lang="cs-CZ" dirty="0" smtClean="0"/>
              <a:t>Praze spočívá </a:t>
            </a:r>
            <a:r>
              <a:rPr lang="cs-CZ" dirty="0"/>
              <a:t>pouze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dvou </a:t>
            </a:r>
            <a:r>
              <a:rPr lang="cs-CZ" dirty="0" smtClean="0"/>
              <a:t>bodech  </a:t>
            </a:r>
            <a:r>
              <a:rPr lang="cs-CZ" dirty="0"/>
              <a:t>– přední levé noze a zadní pravé noze Václavova koně</a:t>
            </a:r>
            <a:r>
              <a:rPr lang="cs-CZ" dirty="0" smtClean="0"/>
              <a:t>. </a:t>
            </a:r>
            <a:r>
              <a:rPr lang="cs-CZ" dirty="0"/>
              <a:t>Na podstavci je napsáno: „Svatý Václave, vévodo české země, kníže náš, nedej zahynouti nám ni budoucím</a:t>
            </a:r>
            <a:r>
              <a:rPr lang="cs-CZ" dirty="0" smtClean="0"/>
              <a:t>.“</a:t>
            </a:r>
          </a:p>
          <a:p>
            <a:r>
              <a:rPr lang="cs-CZ" dirty="0"/>
              <a:t>Svátek sv. Václava </a:t>
            </a:r>
            <a:r>
              <a:rPr lang="cs-CZ" dirty="0" smtClean="0"/>
              <a:t>se </a:t>
            </a:r>
            <a:r>
              <a:rPr lang="cs-CZ" dirty="0"/>
              <a:t>od r. 1670 v celosvětovém církevním </a:t>
            </a:r>
            <a:r>
              <a:rPr lang="cs-CZ" smtClean="0"/>
              <a:t>kalendáři slaví </a:t>
            </a:r>
            <a:r>
              <a:rPr lang="cs-CZ" dirty="0"/>
              <a:t>28. září. 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47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Svatováclavský chorál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Svatováclavský chorál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Svatý Václave, vévodo české země, </a:t>
            </a:r>
            <a:r>
              <a:rPr lang="cs-CZ" dirty="0" err="1" smtClean="0"/>
              <a:t>kněže</a:t>
            </a:r>
            <a:r>
              <a:rPr lang="cs-CZ" dirty="0" smtClean="0"/>
              <a:t> </a:t>
            </a:r>
            <a:r>
              <a:rPr lang="cs-CZ" dirty="0"/>
              <a:t>náš,</a:t>
            </a:r>
            <a:br>
              <a:rPr lang="cs-CZ" dirty="0"/>
            </a:br>
            <a:r>
              <a:rPr lang="cs-CZ" dirty="0"/>
              <a:t>pros za </a:t>
            </a:r>
            <a:r>
              <a:rPr lang="cs-CZ" dirty="0" err="1" smtClean="0"/>
              <a:t>ny</a:t>
            </a:r>
            <a:r>
              <a:rPr lang="cs-CZ" dirty="0" smtClean="0"/>
              <a:t> </a:t>
            </a:r>
            <a:r>
              <a:rPr lang="cs-CZ" dirty="0"/>
              <a:t>Boha, svatého Ducha, </a:t>
            </a:r>
            <a:r>
              <a:rPr lang="cs-CZ" dirty="0" err="1" smtClean="0"/>
              <a:t>Kyrieleison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 smtClean="0"/>
              <a:t>Pomoci </a:t>
            </a:r>
            <a:r>
              <a:rPr lang="cs-CZ" dirty="0"/>
              <a:t>tvé </a:t>
            </a:r>
            <a:r>
              <a:rPr lang="cs-CZ" dirty="0" err="1" smtClean="0"/>
              <a:t>žádámy</a:t>
            </a:r>
            <a:r>
              <a:rPr lang="cs-CZ" dirty="0" smtClean="0"/>
              <a:t>, </a:t>
            </a:r>
            <a:r>
              <a:rPr lang="cs-CZ" dirty="0"/>
              <a:t>smiluj </a:t>
            </a:r>
            <a:r>
              <a:rPr lang="cs-CZ" dirty="0" err="1" smtClean="0"/>
              <a:t>sě</a:t>
            </a:r>
            <a:r>
              <a:rPr lang="cs-CZ" dirty="0" smtClean="0"/>
              <a:t> </a:t>
            </a:r>
            <a:r>
              <a:rPr lang="cs-CZ" dirty="0"/>
              <a:t>nad námi, utěš </a:t>
            </a:r>
            <a:r>
              <a:rPr lang="cs-CZ" dirty="0" err="1" smtClean="0"/>
              <a:t>smutné,otžeň</a:t>
            </a:r>
            <a:r>
              <a:rPr lang="cs-CZ" dirty="0" smtClean="0"/>
              <a:t> </a:t>
            </a:r>
            <a:r>
              <a:rPr lang="cs-CZ" dirty="0"/>
              <a:t>vše zlé, svatý </a:t>
            </a:r>
            <a:r>
              <a:rPr lang="cs-CZ" dirty="0" smtClean="0"/>
              <a:t>Václave! </a:t>
            </a:r>
            <a:r>
              <a:rPr lang="cs-CZ" dirty="0" err="1" smtClean="0"/>
              <a:t>Kyrieleison</a:t>
            </a:r>
            <a:r>
              <a:rPr lang="cs-CZ" dirty="0" smtClean="0"/>
              <a:t>.</a:t>
            </a:r>
          </a:p>
          <a:p>
            <a:pPr marL="400050" lvl="1" indent="0">
              <a:buNone/>
            </a:pPr>
            <a:r>
              <a:rPr lang="cs-CZ" sz="1800" dirty="0" smtClean="0">
                <a:hlinkClick r:id="rId2"/>
              </a:rPr>
              <a:t>http</a:t>
            </a:r>
            <a:r>
              <a:rPr lang="cs-CZ" sz="1800" dirty="0">
                <a:hlinkClick r:id="rId2"/>
              </a:rPr>
              <a:t>://www.ucl.cas.cz/edicee/data/antologie/zliteratury/VZCL3/22.pdf</a:t>
            </a:r>
            <a:endParaRPr lang="cs-CZ" sz="1800" dirty="0"/>
          </a:p>
          <a:p>
            <a:pPr marL="400050" lvl="1" indent="0">
              <a:buNone/>
            </a:pPr>
            <a:endParaRPr lang="cs-CZ" sz="1800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www.youtube.com/watch?v=9rAvJxuhe_I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www.youtube.com/watch?v=xcxLHzpDraQ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264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 internetu pod heslem Slovanské hradiště Budeč vyhledejte informace o tom, co dnešní turista v Budči najde.</a:t>
            </a:r>
          </a:p>
          <a:p>
            <a:r>
              <a:rPr lang="cs-CZ" dirty="0" smtClean="0"/>
              <a:t>Co je tribut?</a:t>
            </a:r>
          </a:p>
          <a:p>
            <a:r>
              <a:rPr lang="cs-CZ" dirty="0" smtClean="0"/>
              <a:t>Jezdeckou Václavovu sochu na Václavském náměstí v Praze doplňují sochy čtyř českých světců. Kterých?</a:t>
            </a:r>
          </a:p>
          <a:p>
            <a:r>
              <a:rPr lang="cs-CZ" dirty="0"/>
              <a:t> </a:t>
            </a:r>
            <a:r>
              <a:rPr lang="cs-CZ" dirty="0" smtClean="0"/>
              <a:t>O čem vypráví </a:t>
            </a:r>
            <a:r>
              <a:rPr lang="cs-CZ" dirty="0"/>
              <a:t>K</a:t>
            </a:r>
            <a:r>
              <a:rPr lang="cs-CZ" dirty="0" smtClean="0"/>
              <a:t>ristiánova legenda?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69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regiony.ic.cz/clanky/praha/vaclav_v.jpg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simonak.eu/images/obrazky_ostatni_strany/h_k/9_28_3.jpg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http://www.youtube.com/watch?v=9rAvJxuhe_I</a:t>
            </a:r>
            <a:endParaRPr lang="cs-CZ" dirty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www.youtube.com/watch?v=xcxLHzpDraQ</a:t>
            </a:r>
            <a:endParaRPr lang="cs-CZ" dirty="0" smtClean="0"/>
          </a:p>
          <a:p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www.ucl.cas.cz/edicee/data/antologie/zliteratury/VZCL3/22.pdf</a:t>
            </a: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/>
              <a:t>.: České dějiny 1, nakladatelství Práce 1997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943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Svatá </a:t>
            </a:r>
            <a:r>
              <a:rPr lang="cs-CZ" dirty="0" smtClean="0"/>
              <a:t>Ludmila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r>
              <a:rPr lang="cs-CZ" sz="2800" dirty="0" smtClean="0"/>
              <a:t>Když  r. 921 zemřel Vratislav, </a:t>
            </a:r>
            <a:r>
              <a:rPr lang="cs-CZ" sz="2800" dirty="0"/>
              <a:t>došlo ve vládnoucím </a:t>
            </a:r>
            <a:r>
              <a:rPr lang="cs-CZ" sz="2800" dirty="0" smtClean="0"/>
              <a:t>rodu </a:t>
            </a:r>
            <a:r>
              <a:rPr lang="cs-CZ" sz="2800" dirty="0"/>
              <a:t>ke sporům. Jejich vyvrcholením bylo </a:t>
            </a:r>
            <a:r>
              <a:rPr lang="cs-CZ" sz="2800" dirty="0">
                <a:solidFill>
                  <a:srgbClr val="FF0000"/>
                </a:solidFill>
              </a:rPr>
              <a:t>zavraždění kněžny Ludmily</a:t>
            </a:r>
            <a:r>
              <a:rPr lang="cs-CZ" sz="2800" dirty="0"/>
              <a:t>, </a:t>
            </a:r>
            <a:r>
              <a:rPr lang="cs-CZ" sz="2800" dirty="0" smtClean="0"/>
              <a:t> Václavovy babičky, </a:t>
            </a:r>
            <a:r>
              <a:rPr lang="cs-CZ" sz="2800" dirty="0"/>
              <a:t> </a:t>
            </a:r>
            <a:r>
              <a:rPr lang="cs-CZ" sz="2800" dirty="0" smtClean="0"/>
              <a:t>v </a:t>
            </a:r>
            <a:r>
              <a:rPr lang="cs-CZ" sz="2800" dirty="0"/>
              <a:t>září </a:t>
            </a:r>
            <a:r>
              <a:rPr lang="cs-CZ" sz="2800" dirty="0" smtClean="0"/>
              <a:t>roku 921 </a:t>
            </a:r>
            <a:r>
              <a:rPr lang="cs-CZ" sz="2800" dirty="0"/>
              <a:t>na hradišti Tetín </a:t>
            </a:r>
            <a:r>
              <a:rPr lang="cs-CZ" sz="2800" dirty="0" smtClean="0"/>
              <a:t>bojovníky najatými </a:t>
            </a:r>
            <a:r>
              <a:rPr lang="cs-CZ" sz="2800" dirty="0"/>
              <a:t>kněžnou </a:t>
            </a:r>
            <a:r>
              <a:rPr lang="cs-CZ" sz="2800" dirty="0" smtClean="0"/>
              <a:t>Drahomírou. </a:t>
            </a:r>
            <a:r>
              <a:rPr lang="cs-CZ" sz="2800" dirty="0"/>
              <a:t>Ludmila byla později </a:t>
            </a:r>
            <a:r>
              <a:rPr lang="cs-CZ" sz="2800" dirty="0" smtClean="0">
                <a:solidFill>
                  <a:srgbClr val="FF0000"/>
                </a:solidFill>
              </a:rPr>
              <a:t>svatořečena</a:t>
            </a:r>
            <a:r>
              <a:rPr lang="cs-CZ" sz="2800" dirty="0" smtClean="0"/>
              <a:t>.</a:t>
            </a:r>
            <a:r>
              <a:rPr lang="cs-CZ" sz="2800" dirty="0"/>
              <a:t> </a:t>
            </a:r>
            <a:endParaRPr lang="cs-CZ" sz="2800" dirty="0" smtClean="0"/>
          </a:p>
          <a:p>
            <a:r>
              <a:rPr lang="cs-CZ" sz="2800" dirty="0" smtClean="0"/>
              <a:t>Ludmila se narodila kolem r. </a:t>
            </a:r>
            <a:r>
              <a:rPr lang="cs-CZ" sz="2800" dirty="0"/>
              <a:t>860 </a:t>
            </a:r>
            <a:r>
              <a:rPr lang="cs-CZ" sz="2800" dirty="0" smtClean="0"/>
              <a:t>v pohanském prostředí na </a:t>
            </a:r>
            <a:r>
              <a:rPr lang="cs-CZ" sz="2800" dirty="0"/>
              <a:t>knížecím dřevěném hradu Pšov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nad </a:t>
            </a:r>
            <a:r>
              <a:rPr lang="cs-CZ" sz="2800" dirty="0"/>
              <a:t>soutokem Labe a </a:t>
            </a:r>
            <a:r>
              <a:rPr lang="cs-CZ" sz="2800" dirty="0" smtClean="0"/>
              <a:t>Vltavy. Hrad </a:t>
            </a:r>
            <a:r>
              <a:rPr lang="cs-CZ" sz="2800" dirty="0"/>
              <a:t>byl v 10. stol. přestavěn na kamenný a od 16. stol. stojí na jeho místě zámek Mělník. </a:t>
            </a:r>
          </a:p>
        </p:txBody>
      </p:sp>
    </p:spTree>
    <p:extLst>
      <p:ext uri="{BB962C8B-B14F-4D97-AF65-F5344CB8AC3E}">
        <p14:creationId xmlns:p14="http://schemas.microsoft.com/office/powerpoint/2010/main" val="23209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Václavovo dětství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Václav se narodil </a:t>
            </a:r>
            <a:r>
              <a:rPr lang="cs-CZ" dirty="0" smtClean="0"/>
              <a:t>asi 903 - </a:t>
            </a:r>
            <a:r>
              <a:rPr lang="cs-CZ" dirty="0"/>
              <a:t>907 ve </a:t>
            </a:r>
            <a:r>
              <a:rPr lang="cs-CZ" dirty="0" smtClean="0"/>
              <a:t>Stochově</a:t>
            </a:r>
            <a:br>
              <a:rPr lang="cs-CZ" dirty="0" smtClean="0"/>
            </a:br>
            <a:r>
              <a:rPr lang="cs-CZ" dirty="0" smtClean="0"/>
              <a:t>u </a:t>
            </a:r>
            <a:r>
              <a:rPr lang="cs-CZ" dirty="0"/>
              <a:t>dnešního </a:t>
            </a:r>
            <a:r>
              <a:rPr lang="cs-CZ" dirty="0" smtClean="0"/>
              <a:t>Kladna </a:t>
            </a:r>
            <a:r>
              <a:rPr lang="cs-CZ" dirty="0"/>
              <a:t>a zemřel </a:t>
            </a:r>
            <a:r>
              <a:rPr lang="cs-CZ" dirty="0">
                <a:solidFill>
                  <a:srgbClr val="FF0000"/>
                </a:solidFill>
              </a:rPr>
              <a:t>28. září </a:t>
            </a:r>
            <a:r>
              <a:rPr lang="cs-CZ" dirty="0" smtClean="0"/>
              <a:t>935 </a:t>
            </a:r>
            <a:br>
              <a:rPr lang="cs-CZ" dirty="0" smtClean="0"/>
            </a:br>
            <a:r>
              <a:rPr lang="cs-CZ" dirty="0" smtClean="0"/>
              <a:t>ve </a:t>
            </a:r>
            <a:r>
              <a:rPr lang="cs-CZ" dirty="0"/>
              <a:t>Staré </a:t>
            </a:r>
            <a:r>
              <a:rPr lang="cs-CZ" dirty="0" smtClean="0"/>
              <a:t>Boleslavi.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Byl vychováván na Budči.</a:t>
            </a:r>
            <a:r>
              <a:rPr lang="cs-CZ" dirty="0" smtClean="0"/>
              <a:t> Ludmila a slovanští kněží (Pavel, Učen) ho učili </a:t>
            </a:r>
            <a:r>
              <a:rPr lang="cs-CZ" dirty="0"/>
              <a:t>číst a psát </a:t>
            </a:r>
            <a:r>
              <a:rPr lang="cs-CZ" dirty="0" smtClean="0"/>
              <a:t>staroslověnsky a latinsky a vštěpovali </a:t>
            </a:r>
            <a:r>
              <a:rPr lang="cs-CZ" dirty="0"/>
              <a:t>mu křesťanskou víru.  </a:t>
            </a:r>
            <a:endParaRPr lang="cs-CZ" dirty="0" smtClean="0"/>
          </a:p>
          <a:p>
            <a:r>
              <a:rPr lang="cs-CZ" dirty="0" smtClean="0"/>
              <a:t>Drahomíra byla jeho matka, nebo macecha?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4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Proč je Václavovo jméno spojováno se jménem jeho babičky Ludmily?</a:t>
            </a:r>
          </a:p>
          <a:p>
            <a:r>
              <a:rPr lang="cs-CZ" dirty="0" smtClean="0"/>
              <a:t>Proč historikové váhají, jestli byla Drahomíra Václavova matka, nebo macecha?</a:t>
            </a:r>
          </a:p>
          <a:p>
            <a:r>
              <a:rPr lang="cs-CZ" dirty="0" smtClean="0"/>
              <a:t>Která literární díla vyprávějí o životě Ludmily </a:t>
            </a:r>
            <a:br>
              <a:rPr lang="cs-CZ" dirty="0" smtClean="0"/>
            </a:br>
            <a:r>
              <a:rPr lang="cs-CZ" dirty="0" smtClean="0"/>
              <a:t>nebo </a:t>
            </a:r>
            <a:r>
              <a:rPr lang="cs-CZ" dirty="0"/>
              <a:t>D</a:t>
            </a:r>
            <a:r>
              <a:rPr lang="cs-CZ" dirty="0" smtClean="0"/>
              <a:t>rahomíry?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26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Václavův vzhled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Václav byl štíhlý</a:t>
            </a:r>
            <a:r>
              <a:rPr lang="cs-CZ" dirty="0"/>
              <a:t>, vysoký a svalnatý muž, měl podlouhlý obličej, světlé vlasy a snad modré oči. V každém případě měl dokonalý chrup bez jediného </a:t>
            </a:r>
            <a:r>
              <a:rPr lang="cs-CZ" dirty="0" smtClean="0"/>
              <a:t>kazu. Podle genetické anomálie, srůstu </a:t>
            </a:r>
            <a:r>
              <a:rPr lang="cs-CZ" dirty="0"/>
              <a:t>lebečních švů ve velmi mladém </a:t>
            </a:r>
            <a:r>
              <a:rPr lang="cs-CZ" dirty="0" smtClean="0"/>
              <a:t>věku, se soudí, </a:t>
            </a:r>
            <a:br>
              <a:rPr lang="cs-CZ" dirty="0" smtClean="0"/>
            </a:br>
            <a:r>
              <a:rPr lang="cs-CZ" dirty="0" smtClean="0"/>
              <a:t>že </a:t>
            </a:r>
            <a:r>
              <a:rPr lang="cs-CZ" dirty="0"/>
              <a:t>Václav zemřel asi ve věku </a:t>
            </a:r>
            <a:r>
              <a:rPr lang="cs-CZ" dirty="0" smtClean="0"/>
              <a:t>kolem čtyřicítky, </a:t>
            </a:r>
            <a:r>
              <a:rPr lang="cs-CZ" dirty="0"/>
              <a:t>to by ovšem znamenalo, že roku 921 se ujímal vlády nejméně jako pětadvacetiletý muž, takže tradiční výklad, že se po otcově smrti nemohl chopit vlády pro nezletilost</a:t>
            </a:r>
            <a:r>
              <a:rPr lang="cs-CZ"/>
              <a:t>, </a:t>
            </a:r>
            <a:r>
              <a:rPr lang="cs-CZ" smtClean="0"/>
              <a:t>může </a:t>
            </a:r>
            <a:r>
              <a:rPr lang="cs-CZ" dirty="0"/>
              <a:t>být </a:t>
            </a:r>
            <a:r>
              <a:rPr lang="cs-CZ" dirty="0" smtClean="0"/>
              <a:t>chybný.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76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J.V.Myslbek</a:t>
            </a:r>
            <a:r>
              <a:rPr lang="cs-CZ" dirty="0"/>
              <a:t>: jezdecká socha sv</a:t>
            </a:r>
            <a:r>
              <a:rPr lang="cs-CZ" dirty="0" smtClean="0"/>
              <a:t>. Václava </a:t>
            </a:r>
            <a:r>
              <a:rPr lang="cs-CZ" dirty="0"/>
              <a:t>na Václavském náměstí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/>
          <a:lstStyle/>
          <a:p>
            <a:pPr marL="0" indent="0">
              <a:buNone/>
            </a:pPr>
            <a:endParaRPr lang="cs-CZ" dirty="0" smtClean="0">
              <a:hlinkClick r:id="rId2"/>
            </a:endParaRPr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simonak.eu/images/obrazky_ostatni_strany/h_k/9_28_3.jpg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95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Kníže Václav (924 – 935)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Od roku </a:t>
            </a:r>
            <a:r>
              <a:rPr lang="cs-CZ" dirty="0"/>
              <a:t>921 </a:t>
            </a:r>
            <a:r>
              <a:rPr lang="cs-CZ" dirty="0" smtClean="0"/>
              <a:t>do 924 se </a:t>
            </a:r>
            <a:r>
              <a:rPr lang="cs-CZ" dirty="0"/>
              <a:t>poručnické vlády ujala </a:t>
            </a:r>
            <a:r>
              <a:rPr lang="cs-CZ" dirty="0" smtClean="0"/>
              <a:t>Drahomíra. </a:t>
            </a:r>
          </a:p>
          <a:p>
            <a:r>
              <a:rPr lang="cs-CZ" dirty="0"/>
              <a:t>Václav rozhodně nebyl slabý a bojácný panovník. Svědčí o tom zhojená sečná rána na lebce a vyprávění o pokoření zlického vévody, jemuž </a:t>
            </a:r>
            <a:r>
              <a:rPr lang="cs-CZ" dirty="0" smtClean="0"/>
              <a:t>Václav, aby zabránil zbytečným obětem v bitvě, </a:t>
            </a:r>
            <a:r>
              <a:rPr lang="cs-CZ" dirty="0"/>
              <a:t>nabídl osobní souboj. </a:t>
            </a:r>
          </a:p>
        </p:txBody>
      </p:sp>
    </p:spTree>
    <p:extLst>
      <p:ext uri="{BB962C8B-B14F-4D97-AF65-F5344CB8AC3E}">
        <p14:creationId xmlns:p14="http://schemas.microsoft.com/office/powerpoint/2010/main" val="399822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 Václav vládl </a:t>
            </a:r>
            <a:r>
              <a:rPr lang="cs-CZ" dirty="0"/>
              <a:t>pouze v prostoru kolem </a:t>
            </a:r>
            <a:r>
              <a:rPr lang="cs-CZ" dirty="0" smtClean="0"/>
              <a:t>Prahy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ještě v </a:t>
            </a:r>
            <a:r>
              <a:rPr lang="cs-CZ" dirty="0" err="1"/>
              <a:t>Pšovsku</a:t>
            </a:r>
            <a:r>
              <a:rPr lang="cs-CZ" dirty="0"/>
              <a:t>, tedy na Mělnicku a </a:t>
            </a:r>
            <a:r>
              <a:rPr lang="cs-CZ" dirty="0" smtClean="0"/>
              <a:t>Kokořínsku. </a:t>
            </a:r>
            <a:r>
              <a:rPr lang="cs-CZ" dirty="0"/>
              <a:t>Je však pravděpodobné, že </a:t>
            </a:r>
            <a:r>
              <a:rPr lang="cs-CZ" dirty="0" smtClean="0"/>
              <a:t> místní vládci ostatních  rozdrobených českých území uznávali jeho autoritu.</a:t>
            </a:r>
          </a:p>
          <a:p>
            <a:r>
              <a:rPr lang="cs-CZ" dirty="0"/>
              <a:t>Pokud kníže Václav vojensky porazil některého z dalších českých knížat, jeho území neobsadil a spokojil se s formálním slibem </a:t>
            </a:r>
            <a:r>
              <a:rPr lang="cs-CZ" dirty="0" smtClean="0"/>
              <a:t>závislosti.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097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Důležitým problémem Václavovy vlády se stal vztah 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k Východofranské </a:t>
            </a:r>
            <a:r>
              <a:rPr lang="cs-CZ" dirty="0">
                <a:solidFill>
                  <a:srgbClr val="FF0000"/>
                </a:solidFill>
              </a:rPr>
              <a:t>říši, </a:t>
            </a:r>
            <a:r>
              <a:rPr lang="cs-CZ" dirty="0" smtClean="0">
                <a:solidFill>
                  <a:srgbClr val="FF0000"/>
                </a:solidFill>
              </a:rPr>
              <a:t>k saskému a bavorskému  vévodství.</a:t>
            </a:r>
          </a:p>
          <a:p>
            <a:r>
              <a:rPr lang="cs-CZ" dirty="0" smtClean="0"/>
              <a:t>Roku </a:t>
            </a:r>
            <a:r>
              <a:rPr lang="cs-CZ" dirty="0"/>
              <a:t>919 byl </a:t>
            </a:r>
            <a:r>
              <a:rPr lang="cs-CZ" dirty="0" smtClean="0"/>
              <a:t>franským </a:t>
            </a:r>
            <a:r>
              <a:rPr lang="cs-CZ" dirty="0"/>
              <a:t>králem zvolen saský vévoda </a:t>
            </a:r>
            <a:r>
              <a:rPr lang="cs-CZ" dirty="0">
                <a:solidFill>
                  <a:srgbClr val="FF0000"/>
                </a:solidFill>
              </a:rPr>
              <a:t>Jindřich I. Ptáčník</a:t>
            </a:r>
            <a:r>
              <a:rPr lang="cs-CZ" dirty="0"/>
              <a:t> </a:t>
            </a:r>
            <a:r>
              <a:rPr lang="cs-CZ" dirty="0" smtClean="0"/>
              <a:t>(919  -  936). Bránil se nájezdům Maďarů </a:t>
            </a:r>
            <a:r>
              <a:rPr lang="cs-CZ" dirty="0"/>
              <a:t>na </a:t>
            </a:r>
            <a:r>
              <a:rPr lang="cs-CZ" dirty="0" smtClean="0"/>
              <a:t>území své říše. </a:t>
            </a:r>
            <a:r>
              <a:rPr lang="cs-CZ" dirty="0"/>
              <a:t>V </a:t>
            </a:r>
            <a:r>
              <a:rPr lang="cs-CZ" dirty="0" smtClean="0"/>
              <a:t>letech 924 až 933 platil </a:t>
            </a:r>
            <a:r>
              <a:rPr lang="cs-CZ" dirty="0"/>
              <a:t>Maďarům </a:t>
            </a:r>
            <a:r>
              <a:rPr lang="cs-CZ" dirty="0" smtClean="0"/>
              <a:t>tribut</a:t>
            </a:r>
            <a:r>
              <a:rPr lang="cs-CZ" dirty="0"/>
              <a:t> a </a:t>
            </a:r>
            <a:r>
              <a:rPr lang="cs-CZ" dirty="0" smtClean="0"/>
              <a:t>příměří </a:t>
            </a:r>
            <a:r>
              <a:rPr lang="cs-CZ" dirty="0"/>
              <a:t>využil k opevňování měst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budování silné jízdní armády. </a:t>
            </a:r>
            <a:r>
              <a:rPr lang="cs-CZ" dirty="0" smtClean="0"/>
              <a:t>( Maďary </a:t>
            </a:r>
            <a:r>
              <a:rPr lang="cs-CZ" dirty="0"/>
              <a:t>pak </a:t>
            </a:r>
            <a:r>
              <a:rPr lang="cs-CZ" dirty="0" smtClean="0"/>
              <a:t>porazil </a:t>
            </a:r>
            <a:br>
              <a:rPr lang="cs-CZ" dirty="0" smtClean="0"/>
            </a:br>
            <a:r>
              <a:rPr lang="cs-CZ" dirty="0" smtClean="0"/>
              <a:t>jeho </a:t>
            </a:r>
            <a:r>
              <a:rPr lang="cs-CZ" dirty="0"/>
              <a:t>syn Ota </a:t>
            </a:r>
            <a:r>
              <a:rPr lang="cs-CZ" dirty="0" smtClean="0"/>
              <a:t>I. v</a:t>
            </a:r>
            <a:r>
              <a:rPr lang="cs-CZ" dirty="0"/>
              <a:t> </a:t>
            </a:r>
            <a:r>
              <a:rPr lang="cs-CZ" dirty="0" smtClean="0"/>
              <a:t>bitvě na řece Lechu r. 955).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roce 929 Jindřich I. Ptáčník </a:t>
            </a:r>
            <a:r>
              <a:rPr lang="cs-CZ" dirty="0" smtClean="0"/>
              <a:t>zahájil</a:t>
            </a:r>
            <a:r>
              <a:rPr lang="cs-CZ" dirty="0"/>
              <a:t> </a:t>
            </a:r>
            <a:r>
              <a:rPr lang="cs-CZ" dirty="0" smtClean="0"/>
              <a:t>výboje proti Polabským </a:t>
            </a:r>
            <a:r>
              <a:rPr lang="cs-CZ" dirty="0"/>
              <a:t>Slovanům </a:t>
            </a:r>
            <a:r>
              <a:rPr lang="cs-CZ" dirty="0" smtClean="0"/>
              <a:t>, výsledkem bylo připojení </a:t>
            </a:r>
            <a:r>
              <a:rPr lang="cs-CZ" dirty="0"/>
              <a:t>Braniborska a </a:t>
            </a:r>
            <a:r>
              <a:rPr lang="cs-CZ" dirty="0" err="1"/>
              <a:t>Míšeňska</a:t>
            </a:r>
            <a:r>
              <a:rPr lang="cs-CZ" dirty="0"/>
              <a:t> k říši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458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520</Words>
  <Application>Microsoft Office PowerPoint</Application>
  <PresentationFormat>Předvádění na obrazovce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Calibri</vt:lpstr>
      <vt:lpstr>Motiv systému Office</vt:lpstr>
      <vt:lpstr>Přemyslovci - Svatý Václav</vt:lpstr>
      <vt:lpstr>Svatá Ludmila</vt:lpstr>
      <vt:lpstr> Václavovo dětství</vt:lpstr>
      <vt:lpstr>Samostatná práce žáků</vt:lpstr>
      <vt:lpstr>Václavův vzhled</vt:lpstr>
      <vt:lpstr>J.V.Myslbek: jezdecká socha sv. Václava na Václavském náměstí</vt:lpstr>
      <vt:lpstr>Kníže Václav (924 – 935)</vt:lpstr>
      <vt:lpstr>Domácí politika</vt:lpstr>
      <vt:lpstr>Zahraniční politika</vt:lpstr>
      <vt:lpstr>Samostatná práce žáků</vt:lpstr>
      <vt:lpstr>Tribut</vt:lpstr>
      <vt:lpstr>Vražda knížete Václava</vt:lpstr>
      <vt:lpstr>Bratři</vt:lpstr>
      <vt:lpstr>Svatováclavská tradice</vt:lpstr>
      <vt:lpstr>Václavské náměstí v Praze</vt:lpstr>
      <vt:lpstr>Svatováclavský chorál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214</cp:revision>
  <dcterms:created xsi:type="dcterms:W3CDTF">2012-06-18T15:15:37Z</dcterms:created>
  <dcterms:modified xsi:type="dcterms:W3CDTF">2014-01-21T12:32:18Z</dcterms:modified>
</cp:coreProperties>
</file>