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7" r:id="rId3"/>
    <p:sldId id="261" r:id="rId4"/>
    <p:sldId id="268" r:id="rId5"/>
    <p:sldId id="273" r:id="rId6"/>
    <p:sldId id="269" r:id="rId7"/>
    <p:sldId id="274" r:id="rId8"/>
    <p:sldId id="270" r:id="rId9"/>
    <p:sldId id="262" r:id="rId10"/>
    <p:sldId id="271" r:id="rId11"/>
    <p:sldId id="272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14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1CA36C-3CF3-4DA7-BF6E-1C55FEB99A2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59D564-03D8-4AD0-A8B0-6F48DE120DE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19855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59D564-03D8-4AD0-A8B0-6F48DE120DE8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88174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ite-to.wbs.cz/Historie.html" TargetMode="External"/><Relationship Id="rId2" Type="http://schemas.openxmlformats.org/officeDocument/2006/relationships/hyperlink" Target="http://www.google.cz/search?q=%C4%8Cechy+v+10.+stolet%C3%AD&amp;tbm=isch&amp;tbo=u&amp;source=univ&amp;sa=X&amp;ei=VIjZUeuOFcjKswbm_oGgDw&amp;ved=0CEMQsAQ&amp;biw=1295&amp;bih=63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lovecpokladu.cz/home/historie-minci-denary-690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ite-to.wbs.cz/Historie.html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lovecpokladu.cz/home/historie-minci-denary-690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/>
              <a:t>Přemyslovci - Boleslav I.</a:t>
            </a:r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9862107"/>
              </p:ext>
            </p:extLst>
          </p:nvPr>
        </p:nvGraphicFramePr>
        <p:xfrm>
          <a:off x="729020" y="2492896"/>
          <a:ext cx="7666515" cy="25654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Přemyslovci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mtClean="0"/>
                        <a:t>27.10.2012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První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Boleslav I. centralizoval moc v Čechách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Výklad nové látky, opakování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Dana Rambousková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mtClean="0"/>
                        <a:t>VY_32_INOVACE_18_DRAM17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Opakování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Vysvětlete pojem hradská soustava. Pomocí internetu vyhledejte některé hradiště, které bylo součástí této soustavy.</a:t>
            </a:r>
          </a:p>
          <a:p>
            <a:r>
              <a:rPr lang="cs-CZ" dirty="0" smtClean="0"/>
              <a:t>Porovnejte způsob vlády Václava a Boleslava I.</a:t>
            </a:r>
          </a:p>
          <a:p>
            <a:r>
              <a:rPr lang="cs-CZ" dirty="0" smtClean="0"/>
              <a:t>Odkud přišli Maďaři do Podunají a jaké byly jejich další osudy po porážce jejich vojsk nedaleko jihoněmeckého Augsburgu r. 955?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476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cs-CZ" dirty="0">
                <a:hlinkClick r:id="rId2"/>
              </a:rPr>
              <a:t>http://www.google.cz/search?q=%C4%8Cechy+v+10.+</a:t>
            </a:r>
            <a:r>
              <a:rPr lang="cs-CZ" dirty="0" smtClean="0">
                <a:hlinkClick r:id="rId2"/>
              </a:rPr>
              <a:t>stolet%C3%AD&amp;tbm=isch&amp;tbo=u&amp;source=univ&amp;sa=X&amp;ei=VIjZUeuOFcjKswbm_oGgDw&amp;ved=0CEMQsAQ&amp;biw=1295&amp;bih=63</a:t>
            </a:r>
            <a:endParaRPr lang="cs-CZ" dirty="0" smtClean="0"/>
          </a:p>
          <a:p>
            <a:r>
              <a:rPr lang="cs-CZ" dirty="0">
                <a:hlinkClick r:id="rId3"/>
              </a:rPr>
              <a:t>http://www.vite-to.wbs.cz/Historie.html</a:t>
            </a:r>
            <a:endParaRPr lang="cs-CZ" dirty="0" smtClean="0">
              <a:hlinkClick r:id="rId4"/>
            </a:endParaRPr>
          </a:p>
          <a:p>
            <a:r>
              <a:rPr lang="cs-CZ" dirty="0" smtClean="0">
                <a:hlinkClick r:id="rId4"/>
              </a:rPr>
              <a:t>http</a:t>
            </a:r>
            <a:r>
              <a:rPr lang="cs-CZ" dirty="0">
                <a:hlinkClick r:id="rId4"/>
              </a:rPr>
              <a:t>://</a:t>
            </a:r>
            <a:r>
              <a:rPr lang="cs-CZ" dirty="0" smtClean="0">
                <a:hlinkClick r:id="rId4"/>
              </a:rPr>
              <a:t>www.lovecpokladu.cz/home/historie-minci-denary-690</a:t>
            </a:r>
            <a:endParaRPr lang="cs-CZ" dirty="0" smtClean="0"/>
          </a:p>
          <a:p>
            <a:r>
              <a:rPr lang="cs-CZ" dirty="0" err="1"/>
              <a:t>Beneš,Z</a:t>
            </a:r>
            <a:r>
              <a:rPr lang="cs-CZ" dirty="0"/>
              <a:t>.: Dějiny středověku, nakl. Práce 2001</a:t>
            </a:r>
          </a:p>
          <a:p>
            <a:r>
              <a:rPr lang="cs-CZ" dirty="0" err="1"/>
              <a:t>Beneš,Z</a:t>
            </a:r>
            <a:r>
              <a:rPr lang="cs-CZ" dirty="0"/>
              <a:t>. – </a:t>
            </a:r>
            <a:r>
              <a:rPr lang="cs-CZ" dirty="0" err="1"/>
              <a:t>Petráň,J</a:t>
            </a:r>
            <a:r>
              <a:rPr lang="cs-CZ" dirty="0"/>
              <a:t>.: České dějiny 1, nakladatelství Práce 1997</a:t>
            </a:r>
          </a:p>
          <a:p>
            <a:endParaRPr lang="cs-CZ" dirty="0"/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903980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48" y="1634083"/>
            <a:ext cx="8944748" cy="4531221"/>
          </a:xfrm>
          <a:prstGeom prst="rect">
            <a:avLst/>
          </a:prstGeom>
          <a:noFill/>
          <a:ln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ovéPole 3"/>
          <p:cNvSpPr txBox="1"/>
          <p:nvPr/>
        </p:nvSpPr>
        <p:spPr>
          <a:xfrm>
            <a:off x="1660600" y="469121"/>
            <a:ext cx="6575930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3000" dirty="0"/>
              <a:t>Čechy v </a:t>
            </a:r>
            <a:r>
              <a:rPr lang="pl-PL" sz="3000" dirty="0" smtClean="0"/>
              <a:t>10. </a:t>
            </a:r>
            <a:r>
              <a:rPr lang="pl-PL" sz="3000" dirty="0"/>
              <a:t>století za Boleslava </a:t>
            </a:r>
            <a:r>
              <a:rPr lang="pl-PL" sz="3000" dirty="0" smtClean="0"/>
              <a:t>I. </a:t>
            </a:r>
            <a:r>
              <a:rPr lang="pl-PL" sz="3000" dirty="0"/>
              <a:t>a II.</a:t>
            </a:r>
            <a:br>
              <a:rPr lang="pl-PL" sz="3000" dirty="0"/>
            </a:br>
            <a:endParaRPr lang="cs-CZ" sz="3000" dirty="0"/>
          </a:p>
        </p:txBody>
      </p:sp>
      <p:sp>
        <p:nvSpPr>
          <p:cNvPr id="2" name="TextovéPole 1"/>
          <p:cNvSpPr txBox="1"/>
          <p:nvPr/>
        </p:nvSpPr>
        <p:spPr>
          <a:xfrm>
            <a:off x="91748" y="6309320"/>
            <a:ext cx="89447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hlinkClick r:id="rId3"/>
              </a:rPr>
              <a:t>http://www.vite-to.wbs.cz/Historie.html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59341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Boleslav I. Ukrutný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Narodil se r. 915 Vratislavovi a Drahomíře.</a:t>
            </a:r>
          </a:p>
          <a:p>
            <a:r>
              <a:rPr lang="cs-CZ" dirty="0" smtClean="0"/>
              <a:t>Jeho manželka se možná jmenovala </a:t>
            </a:r>
            <a:r>
              <a:rPr lang="cs-CZ" dirty="0" err="1" smtClean="0"/>
              <a:t>Biagota</a:t>
            </a:r>
            <a:r>
              <a:rPr lang="cs-CZ" dirty="0" smtClean="0"/>
              <a:t>.</a:t>
            </a:r>
          </a:p>
          <a:p>
            <a:r>
              <a:rPr lang="cs-CZ" dirty="0" smtClean="0"/>
              <a:t>Nástupcem na stolci se stal </a:t>
            </a:r>
            <a:r>
              <a:rPr lang="cs-CZ" dirty="0" smtClean="0">
                <a:solidFill>
                  <a:srgbClr val="FF0000"/>
                </a:solidFill>
              </a:rPr>
              <a:t>syn Boleslav II. Pobožný</a:t>
            </a:r>
            <a:r>
              <a:rPr lang="cs-CZ" dirty="0" smtClean="0"/>
              <a:t>.</a:t>
            </a:r>
          </a:p>
          <a:p>
            <a:r>
              <a:rPr lang="cs-CZ" dirty="0"/>
              <a:t>S</a:t>
            </a:r>
            <a:r>
              <a:rPr lang="cs-CZ" dirty="0" smtClean="0"/>
              <a:t>yn </a:t>
            </a:r>
            <a:r>
              <a:rPr lang="cs-CZ" dirty="0" err="1" smtClean="0"/>
              <a:t>Strachkvas</a:t>
            </a:r>
            <a:r>
              <a:rPr lang="cs-CZ" dirty="0" smtClean="0"/>
              <a:t> </a:t>
            </a:r>
            <a:r>
              <a:rPr lang="cs-CZ" dirty="0"/>
              <a:t> </a:t>
            </a:r>
            <a:r>
              <a:rPr lang="cs-CZ" dirty="0" smtClean="0"/>
              <a:t>žil jako mnich v Řezně a přijal jméno Kristián.</a:t>
            </a:r>
          </a:p>
          <a:p>
            <a:r>
              <a:rPr lang="cs-CZ" dirty="0"/>
              <a:t>D</a:t>
            </a:r>
            <a:r>
              <a:rPr lang="cs-CZ" dirty="0" smtClean="0"/>
              <a:t>cera </a:t>
            </a:r>
            <a:r>
              <a:rPr lang="cs-CZ" dirty="0"/>
              <a:t>Doubrava </a:t>
            </a:r>
            <a:r>
              <a:rPr lang="cs-CZ" dirty="0" smtClean="0"/>
              <a:t>se provdala roku 965 </a:t>
            </a:r>
            <a:r>
              <a:rPr lang="cs-CZ" dirty="0"/>
              <a:t>za polského knížete </a:t>
            </a:r>
            <a:r>
              <a:rPr lang="cs-CZ" dirty="0" err="1"/>
              <a:t>Měška</a:t>
            </a:r>
            <a:r>
              <a:rPr lang="cs-CZ" dirty="0"/>
              <a:t> z rodu </a:t>
            </a:r>
            <a:r>
              <a:rPr lang="cs-CZ" dirty="0" err="1" smtClean="0"/>
              <a:t>Piastovců</a:t>
            </a:r>
            <a:r>
              <a:rPr lang="cs-CZ" dirty="0" smtClean="0"/>
              <a:t>.</a:t>
            </a:r>
          </a:p>
          <a:p>
            <a:r>
              <a:rPr lang="cs-CZ" dirty="0"/>
              <a:t>D</a:t>
            </a:r>
            <a:r>
              <a:rPr lang="cs-CZ" dirty="0" smtClean="0"/>
              <a:t>cera Mlada se stala abatyší </a:t>
            </a:r>
            <a:r>
              <a:rPr lang="cs-CZ" dirty="0"/>
              <a:t>k</a:t>
            </a:r>
            <a:r>
              <a:rPr lang="cs-CZ" dirty="0" smtClean="0"/>
              <a:t>láštera sv. Jiří </a:t>
            </a:r>
            <a:br>
              <a:rPr lang="cs-CZ" dirty="0" smtClean="0"/>
            </a:br>
            <a:r>
              <a:rPr lang="cs-CZ" dirty="0" smtClean="0"/>
              <a:t>na Pražském hradě</a:t>
            </a:r>
          </a:p>
          <a:p>
            <a:r>
              <a:rPr lang="cs-CZ" dirty="0"/>
              <a:t>Boleslav I. </a:t>
            </a:r>
            <a:r>
              <a:rPr lang="cs-CZ" dirty="0" smtClean="0"/>
              <a:t>zemřel </a:t>
            </a:r>
            <a:r>
              <a:rPr lang="cs-CZ" dirty="0"/>
              <a:t>15. července roku </a:t>
            </a:r>
            <a:r>
              <a:rPr lang="cs-CZ" dirty="0" smtClean="0"/>
              <a:t>972. </a:t>
            </a:r>
            <a:br>
              <a:rPr lang="cs-CZ" dirty="0" smtClean="0"/>
            </a:b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33206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Domácí politika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>
                <a:solidFill>
                  <a:srgbClr val="FF0000"/>
                </a:solidFill>
              </a:rPr>
              <a:t>Boleslav </a:t>
            </a:r>
            <a:r>
              <a:rPr lang="cs-CZ" dirty="0" smtClean="0">
                <a:solidFill>
                  <a:srgbClr val="FF0000"/>
                </a:solidFill>
              </a:rPr>
              <a:t>I. </a:t>
            </a:r>
            <a:r>
              <a:rPr lang="cs-CZ" dirty="0">
                <a:solidFill>
                  <a:srgbClr val="FF0000"/>
                </a:solidFill>
              </a:rPr>
              <a:t>b</a:t>
            </a:r>
            <a:r>
              <a:rPr lang="cs-CZ" dirty="0" smtClean="0">
                <a:solidFill>
                  <a:srgbClr val="FF0000"/>
                </a:solidFill>
              </a:rPr>
              <a:t>yl energický a úspěšný český kníže.</a:t>
            </a:r>
          </a:p>
          <a:p>
            <a:r>
              <a:rPr lang="cs-CZ" dirty="0" smtClean="0"/>
              <a:t>Budoval tzv. </a:t>
            </a:r>
            <a:r>
              <a:rPr lang="cs-CZ" dirty="0" smtClean="0">
                <a:solidFill>
                  <a:srgbClr val="FF0000"/>
                </a:solidFill>
              </a:rPr>
              <a:t>hradskou soustavu </a:t>
            </a:r>
            <a:r>
              <a:rPr lang="cs-CZ" dirty="0" smtClean="0"/>
              <a:t>= </a:t>
            </a:r>
            <a:r>
              <a:rPr lang="cs-CZ" dirty="0"/>
              <a:t> vlastní přemyslovská </a:t>
            </a:r>
            <a:r>
              <a:rPr lang="cs-CZ" dirty="0" smtClean="0"/>
              <a:t>hradiště - Děčín, Žatec, Kouřim,… </a:t>
            </a:r>
            <a:r>
              <a:rPr lang="cs-CZ" sz="2400" dirty="0" smtClean="0"/>
              <a:t>(http</a:t>
            </a:r>
            <a:r>
              <a:rPr lang="cs-CZ" sz="2400" dirty="0"/>
              <a:t>://</a:t>
            </a:r>
            <a:r>
              <a:rPr lang="cs-CZ" sz="2400" dirty="0" smtClean="0"/>
              <a:t>leccos.com/</a:t>
            </a:r>
            <a:r>
              <a:rPr lang="cs-CZ" sz="2400" dirty="0" err="1" smtClean="0"/>
              <a:t>index.php</a:t>
            </a:r>
            <a:r>
              <a:rPr lang="cs-CZ" sz="2400" dirty="0" smtClean="0"/>
              <a:t>/</a:t>
            </a:r>
            <a:r>
              <a:rPr lang="cs-CZ" sz="2400" dirty="0" err="1" smtClean="0"/>
              <a:t>clanky</a:t>
            </a:r>
            <a:r>
              <a:rPr lang="cs-CZ" sz="2400" dirty="0" smtClean="0"/>
              <a:t>/</a:t>
            </a:r>
            <a:r>
              <a:rPr lang="cs-CZ" sz="2400" dirty="0" err="1" smtClean="0"/>
              <a:t>hradska</a:t>
            </a:r>
            <a:r>
              <a:rPr lang="cs-CZ" sz="2400" dirty="0" smtClean="0"/>
              <a:t>-soustava)</a:t>
            </a:r>
            <a:r>
              <a:rPr lang="cs-CZ" dirty="0" smtClean="0"/>
              <a:t>, </a:t>
            </a:r>
            <a:r>
              <a:rPr lang="cs-CZ" dirty="0"/>
              <a:t>kam dosazoval sobě </a:t>
            </a:r>
            <a:r>
              <a:rPr lang="cs-CZ" dirty="0" smtClean="0"/>
              <a:t>oddané správce (zajišťovali služby pro knížete, mír v oblasti, výběr daní, soudili,...).</a:t>
            </a:r>
          </a:p>
          <a:p>
            <a:r>
              <a:rPr lang="cs-CZ" dirty="0" smtClean="0"/>
              <a:t>Upevnil </a:t>
            </a:r>
            <a:r>
              <a:rPr lang="cs-CZ" dirty="0"/>
              <a:t>moc Přemyslovců ve středních Čechách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a </a:t>
            </a:r>
            <a:r>
              <a:rPr lang="cs-CZ" dirty="0"/>
              <a:t>později k Českému knížectví připojil Slezsko, </a:t>
            </a:r>
            <a:r>
              <a:rPr lang="cs-CZ" dirty="0" err="1"/>
              <a:t>Krakovsko</a:t>
            </a:r>
            <a:r>
              <a:rPr lang="cs-CZ" dirty="0"/>
              <a:t> a </a:t>
            </a:r>
            <a:r>
              <a:rPr lang="cs-CZ" dirty="0" smtClean="0">
                <a:solidFill>
                  <a:srgbClr val="FF0000"/>
                </a:solidFill>
              </a:rPr>
              <a:t>Moravu</a:t>
            </a:r>
            <a:r>
              <a:rPr lang="cs-CZ" dirty="0" smtClean="0"/>
              <a:t>.</a:t>
            </a:r>
            <a:endParaRPr lang="cs-CZ" dirty="0">
              <a:solidFill>
                <a:srgbClr val="FF0000"/>
              </a:solidFill>
            </a:endParaRPr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74744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Samostatná práce žáků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dirty="0" smtClean="0"/>
              <a:t>Je Boleslav I. posuzován více jako bratrovrah, nebo jako schopný panovník?</a:t>
            </a:r>
          </a:p>
          <a:p>
            <a:r>
              <a:rPr lang="cs-CZ" dirty="0" smtClean="0"/>
              <a:t>Boleslavova dcera Mlada prokázala významné diplomatické nadání. Čím?</a:t>
            </a:r>
          </a:p>
          <a:p>
            <a:r>
              <a:rPr lang="cs-CZ" dirty="0" smtClean="0"/>
              <a:t>Dokdy v Polsku vládli </a:t>
            </a:r>
            <a:r>
              <a:rPr lang="cs-CZ" dirty="0" err="1" smtClean="0"/>
              <a:t>Piastovci</a:t>
            </a:r>
            <a:r>
              <a:rPr lang="cs-CZ" dirty="0" smtClean="0"/>
              <a:t> a jak se jmenoval 1. polský král?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068310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Denáry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>
            <a:normAutofit/>
          </a:bodyPr>
          <a:lstStyle/>
          <a:p>
            <a:r>
              <a:rPr lang="cs-CZ" dirty="0" smtClean="0"/>
              <a:t>Boleslav I. nechal </a:t>
            </a:r>
            <a:r>
              <a:rPr lang="cs-CZ" dirty="0"/>
              <a:t>razit </a:t>
            </a:r>
            <a:r>
              <a:rPr lang="cs-CZ" dirty="0" smtClean="0">
                <a:solidFill>
                  <a:srgbClr val="FF0000"/>
                </a:solidFill>
              </a:rPr>
              <a:t>první české stříbrné </a:t>
            </a:r>
            <a:r>
              <a:rPr lang="cs-CZ" dirty="0" smtClean="0"/>
              <a:t>mince </a:t>
            </a:r>
            <a:r>
              <a:rPr lang="cs-CZ" dirty="0" smtClean="0">
                <a:solidFill>
                  <a:srgbClr val="FF0000"/>
                </a:solidFill>
              </a:rPr>
              <a:t>denáry</a:t>
            </a:r>
            <a:r>
              <a:rPr lang="cs-CZ" dirty="0"/>
              <a:t>.</a:t>
            </a:r>
            <a:r>
              <a:rPr lang="cs-CZ" dirty="0">
                <a:solidFill>
                  <a:srgbClr val="0070C0"/>
                </a:solidFill>
              </a:rPr>
              <a:t> </a:t>
            </a:r>
            <a:endParaRPr lang="cs-CZ" dirty="0" smtClean="0">
              <a:solidFill>
                <a:srgbClr val="0070C0"/>
              </a:solidFill>
            </a:endParaRPr>
          </a:p>
          <a:p>
            <a:r>
              <a:rPr lang="cs-CZ" dirty="0" smtClean="0">
                <a:hlinkClick r:id="rId2"/>
              </a:rPr>
              <a:t>http</a:t>
            </a:r>
            <a:r>
              <a:rPr lang="cs-CZ" dirty="0">
                <a:hlinkClick r:id="rId2"/>
              </a:rPr>
              <a:t>://</a:t>
            </a:r>
            <a:r>
              <a:rPr lang="cs-CZ" dirty="0" smtClean="0">
                <a:hlinkClick r:id="rId2"/>
              </a:rPr>
              <a:t>www.lovecpokladu.cz/home/historie-minci-denary-690</a:t>
            </a:r>
            <a:endParaRPr lang="cs-CZ" dirty="0" smtClean="0"/>
          </a:p>
          <a:p>
            <a:r>
              <a:rPr lang="cs-CZ" dirty="0"/>
              <a:t>Boleslav zlepšil svou finanční situaci  také tím, že ovládl obchodní cesty procházející přes jeho současné državy ze západní Evropy na východ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do </a:t>
            </a:r>
            <a:r>
              <a:rPr lang="cs-CZ" dirty="0"/>
              <a:t>Vratislavi, Krakova a dále do Kyjeva</a:t>
            </a:r>
            <a:r>
              <a:rPr lang="cs-CZ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82463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6210"/>
          </a:xfrm>
        </p:spPr>
        <p:txBody>
          <a:bodyPr/>
          <a:lstStyle/>
          <a:p>
            <a:r>
              <a:rPr lang="cs-CZ" dirty="0" smtClean="0"/>
              <a:t>Samostatná práce žáků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Boleslav I. nechal razit stříbrné mince. Ale kde se u nás těžilo stříbro?</a:t>
            </a:r>
          </a:p>
          <a:p>
            <a:r>
              <a:rPr lang="cs-CZ" dirty="0"/>
              <a:t>Jakými penězi se v této době platilo v okolních zemích?</a:t>
            </a:r>
          </a:p>
          <a:p>
            <a:pPr marL="0" indent="0">
              <a:buNone/>
            </a:pPr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68793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Přenesení ostatků sv. Václava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Přenesení </a:t>
            </a:r>
            <a:r>
              <a:rPr lang="cs-CZ" dirty="0" smtClean="0"/>
              <a:t>Václavových ostatků z Boleslavi </a:t>
            </a:r>
            <a:br>
              <a:rPr lang="cs-CZ" dirty="0" smtClean="0"/>
            </a:br>
            <a:r>
              <a:rPr lang="cs-CZ" dirty="0" smtClean="0"/>
              <a:t>na Pražský hrad se </a:t>
            </a:r>
            <a:r>
              <a:rPr lang="cs-CZ" dirty="0"/>
              <a:t>podle legend uskutečnilo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4</a:t>
            </a:r>
            <a:r>
              <a:rPr lang="cs-CZ" dirty="0"/>
              <a:t>. </a:t>
            </a:r>
            <a:r>
              <a:rPr lang="cs-CZ" dirty="0" smtClean="0"/>
              <a:t>března 938, </a:t>
            </a:r>
            <a:r>
              <a:rPr lang="cs-CZ" dirty="0"/>
              <a:t>tři roky po </a:t>
            </a:r>
            <a:r>
              <a:rPr lang="cs-CZ" dirty="0" smtClean="0"/>
              <a:t>Václavově smrti.  Václav byl pochován v rotundě sv</a:t>
            </a:r>
            <a:r>
              <a:rPr lang="cs-CZ" dirty="0"/>
              <a:t>. Víta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po pravé straně oltáře </a:t>
            </a:r>
            <a:r>
              <a:rPr lang="cs-CZ" dirty="0"/>
              <a:t>Dvanácti </a:t>
            </a:r>
            <a:r>
              <a:rPr lang="cs-CZ" dirty="0" smtClean="0"/>
              <a:t>apoštolů </a:t>
            </a:r>
            <a:r>
              <a:rPr lang="cs-CZ" dirty="0"/>
              <a:t>pravděpodobně poté, co byla stavba nového pražského chrámu dokončena. Boleslav tak vlastně rozhodl o Václavově budoucím svatořečení.</a:t>
            </a:r>
          </a:p>
        </p:txBody>
      </p:sp>
    </p:spTree>
    <p:extLst>
      <p:ext uri="{BB962C8B-B14F-4D97-AF65-F5344CB8AC3E}">
        <p14:creationId xmlns:p14="http://schemas.microsoft.com/office/powerpoint/2010/main" val="3337464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Zahraniční politika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600200"/>
            <a:ext cx="8352928" cy="5141168"/>
          </a:xfrm>
        </p:spPr>
        <p:txBody>
          <a:bodyPr>
            <a:normAutofit fontScale="85000" lnSpcReduction="20000"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Po smrti Jindřicha Ptáčníka se moci ujal jeho syn </a:t>
            </a:r>
          </a:p>
          <a:p>
            <a:pPr marL="0" indent="0">
              <a:buNone/>
            </a:pPr>
            <a:r>
              <a:rPr lang="cs-CZ" dirty="0">
                <a:solidFill>
                  <a:srgbClr val="FF0000"/>
                </a:solidFill>
              </a:rPr>
              <a:t> </a:t>
            </a:r>
            <a:r>
              <a:rPr lang="cs-CZ" dirty="0" smtClean="0">
                <a:solidFill>
                  <a:srgbClr val="FF0000"/>
                </a:solidFill>
              </a:rPr>
              <a:t>   Ota I.</a:t>
            </a:r>
            <a:r>
              <a:rPr lang="cs-CZ" dirty="0" smtClean="0"/>
              <a:t>,</a:t>
            </a:r>
            <a:r>
              <a:rPr lang="cs-CZ" dirty="0"/>
              <a:t>  vévoda </a:t>
            </a:r>
            <a:r>
              <a:rPr lang="cs-CZ" dirty="0" smtClean="0"/>
              <a:t>saský,</a:t>
            </a:r>
            <a:r>
              <a:rPr lang="cs-CZ" dirty="0"/>
              <a:t> </a:t>
            </a:r>
            <a:r>
              <a:rPr lang="cs-CZ" dirty="0" smtClean="0"/>
              <a:t>východofranský král </a:t>
            </a:r>
            <a:r>
              <a:rPr lang="cs-CZ" dirty="0"/>
              <a:t>a první císař </a:t>
            </a:r>
            <a:endParaRPr lang="cs-CZ" dirty="0" smtClean="0"/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Svaté říše římské.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 Boleslav I. odmítl platit Sasům tribut.</a:t>
            </a:r>
            <a:r>
              <a:rPr lang="cs-CZ" dirty="0" smtClean="0"/>
              <a:t> Výsledkem byla válka, v níž byli  </a:t>
            </a:r>
            <a:r>
              <a:rPr lang="pt-BR" dirty="0" smtClean="0"/>
              <a:t>Sasové na hlavu poraženi</a:t>
            </a:r>
            <a:r>
              <a:rPr lang="cs-CZ" dirty="0" smtClean="0"/>
              <a:t> r. 936. Spory</a:t>
            </a:r>
            <a:br>
              <a:rPr lang="cs-CZ" dirty="0" smtClean="0"/>
            </a:br>
            <a:r>
              <a:rPr lang="cs-CZ" dirty="0" smtClean="0"/>
              <a:t> s Otou I. trvaly 14 let.</a:t>
            </a:r>
          </a:p>
          <a:p>
            <a:r>
              <a:rPr lang="cs-CZ" dirty="0" smtClean="0"/>
              <a:t>V červenci 950 vytáhl Ota se svým vojskem z Durynska </a:t>
            </a:r>
            <a:br>
              <a:rPr lang="cs-CZ" dirty="0" smtClean="0"/>
            </a:br>
            <a:r>
              <a:rPr lang="cs-CZ" dirty="0" smtClean="0"/>
              <a:t>do Čech, ale přerušil bitvu a s Boleslavem jednal o míru. </a:t>
            </a:r>
            <a:r>
              <a:rPr lang="cs-CZ" dirty="0" smtClean="0">
                <a:solidFill>
                  <a:srgbClr val="FF0000"/>
                </a:solidFill>
              </a:rPr>
              <a:t>Boleslav slíbil odvádět tribut a pomoct Říši v případných vojenských akcích.</a:t>
            </a:r>
            <a:r>
              <a:rPr lang="cs-CZ" dirty="0" smtClean="0"/>
              <a:t> Roku 955 společně porazili Maďary </a:t>
            </a:r>
            <a:br>
              <a:rPr lang="cs-CZ" dirty="0" smtClean="0"/>
            </a:br>
            <a:r>
              <a:rPr lang="cs-CZ" dirty="0" smtClean="0"/>
              <a:t>na řece Lechu </a:t>
            </a:r>
            <a:r>
              <a:rPr lang="cs-CZ" smtClean="0"/>
              <a:t>u Augsburgu</a:t>
            </a:r>
            <a:r>
              <a:rPr lang="cs-CZ" dirty="0" smtClean="0"/>
              <a:t>. Boleslav se sice stal respektovaným sousedem, ale </a:t>
            </a:r>
            <a:r>
              <a:rPr lang="cs-CZ" dirty="0" smtClean="0">
                <a:solidFill>
                  <a:srgbClr val="FF0000"/>
                </a:solidFill>
              </a:rPr>
              <a:t>české země zůstaly </a:t>
            </a:r>
            <a:br>
              <a:rPr lang="cs-CZ" dirty="0" smtClean="0">
                <a:solidFill>
                  <a:srgbClr val="FF0000"/>
                </a:solidFill>
              </a:rPr>
            </a:br>
            <a:r>
              <a:rPr lang="cs-CZ" dirty="0" smtClean="0">
                <a:solidFill>
                  <a:srgbClr val="FF0000"/>
                </a:solidFill>
              </a:rPr>
              <a:t>až do r. 1806 pod vlivem Svaté říše římské</a:t>
            </a:r>
            <a:r>
              <a:rPr lang="cs-CZ" dirty="0" smtClean="0"/>
              <a:t>. </a:t>
            </a:r>
            <a:br>
              <a:rPr lang="cs-CZ" dirty="0" smtClean="0"/>
            </a:br>
            <a:endParaRPr lang="cs-CZ" dirty="0" smtClean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93206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1066</TotalTime>
  <Words>338</Words>
  <Application>Microsoft Office PowerPoint</Application>
  <PresentationFormat>Předvádění na obrazovce (4:3)</PresentationFormat>
  <Paragraphs>64</Paragraphs>
  <Slides>11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4" baseType="lpstr">
      <vt:lpstr>Arial</vt:lpstr>
      <vt:lpstr>Calibri</vt:lpstr>
      <vt:lpstr>Motiv systému Office</vt:lpstr>
      <vt:lpstr>Přemyslovci - Boleslav I.</vt:lpstr>
      <vt:lpstr>Prezentace aplikace PowerPoint</vt:lpstr>
      <vt:lpstr>Boleslav I. Ukrutný</vt:lpstr>
      <vt:lpstr>Domácí politika</vt:lpstr>
      <vt:lpstr>Samostatná práce žáků</vt:lpstr>
      <vt:lpstr>Denáry</vt:lpstr>
      <vt:lpstr>Samostatná práce žáků</vt:lpstr>
      <vt:lpstr>Přenesení ostatků sv. Václava</vt:lpstr>
      <vt:lpstr>Zahraniční politika</vt:lpstr>
      <vt:lpstr>Opakování</vt:lpstr>
      <vt:lpstr>ZDROJE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Mikláš, Michal</cp:lastModifiedBy>
  <cp:revision>130</cp:revision>
  <dcterms:created xsi:type="dcterms:W3CDTF">2012-06-18T15:15:37Z</dcterms:created>
  <dcterms:modified xsi:type="dcterms:W3CDTF">2014-01-21T12:30:30Z</dcterms:modified>
</cp:coreProperties>
</file>