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61" r:id="rId5"/>
    <p:sldId id="268" r:id="rId6"/>
    <p:sldId id="265" r:id="rId7"/>
    <p:sldId id="269" r:id="rId8"/>
    <p:sldId id="262" r:id="rId9"/>
    <p:sldId id="263" r:id="rId10"/>
    <p:sldId id="266" r:id="rId11"/>
    <p:sldId id="267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K8BBdRvjTJw" TargetMode="External"/><Relationship Id="rId2" Type="http://schemas.openxmlformats.org/officeDocument/2006/relationships/hyperlink" Target="http://cs.wikipedia.org/wiki/Boleslav_I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upload.wikimedia.org/wikipedia/commons/d/d5/%C4%8Cesk%C3%BD_st%C3%A1t_v_X._stolet%C3%AD_za_Boleslava_I._a_II.jp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/>
              <a:t>Přemyslovci - </a:t>
            </a:r>
            <a:r>
              <a:rPr lang="cs-CZ" sz="3600" b="1"/>
              <a:t>Boleslav </a:t>
            </a:r>
            <a:r>
              <a:rPr lang="cs-CZ" sz="3600" b="1" smtClean="0"/>
              <a:t>II.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651512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Přemyslovci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17.11.2012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První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Vlivem evropské politiky ztratil Boleslav II. na konci své vlády </a:t>
                      </a:r>
                      <a:r>
                        <a:rPr lang="cs-CZ" smtClean="0"/>
                        <a:t>rozsáhlá území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Výklad nové látky, opakování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VY_32_INOVACE_18_DRAM18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Jakým způsobem ovládl rod Přemyslovců české území?</a:t>
            </a:r>
          </a:p>
          <a:p>
            <a:r>
              <a:rPr lang="cs-CZ" dirty="0" smtClean="0"/>
              <a:t>Proč bylo důležité založení pražského biskupství?</a:t>
            </a:r>
          </a:p>
          <a:p>
            <a:r>
              <a:rPr lang="cs-CZ" dirty="0" smtClean="0"/>
              <a:t>Co víte o působení pražského biskupa Vojtěcha?</a:t>
            </a:r>
          </a:p>
          <a:p>
            <a:r>
              <a:rPr lang="cs-CZ" dirty="0" smtClean="0"/>
              <a:t>Jakými penězi byste mohli platit v době </a:t>
            </a:r>
            <a:r>
              <a:rPr lang="cs-CZ" smtClean="0"/>
              <a:t>vlády Boleslava II.?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638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0266"/>
          </a:xfrm>
        </p:spPr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800" dirty="0" smtClean="0"/>
          </a:p>
          <a:p>
            <a:r>
              <a:rPr lang="cs-CZ" sz="2800" dirty="0" smtClean="0">
                <a:hlinkClick r:id="rId2"/>
              </a:rPr>
              <a:t>http</a:t>
            </a:r>
            <a:r>
              <a:rPr lang="cs-CZ" sz="2800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cs.wikipedia.org/wiki/Boleslav_II</a:t>
            </a:r>
            <a:endParaRPr lang="cs-CZ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cs-CZ" sz="3200" dirty="0">
                <a:hlinkClick r:id="rId3"/>
              </a:rPr>
              <a:t>http://</a:t>
            </a:r>
            <a:r>
              <a:rPr lang="cs-CZ" sz="3200" dirty="0" smtClean="0">
                <a:hlinkClick r:id="rId3"/>
              </a:rPr>
              <a:t>www.youtube.com/</a:t>
            </a:r>
            <a:r>
              <a:rPr lang="cs-CZ" sz="3200" dirty="0" err="1" smtClean="0">
                <a:hlinkClick r:id="rId3"/>
              </a:rPr>
              <a:t>watch?v</a:t>
            </a:r>
            <a:r>
              <a:rPr lang="cs-CZ" sz="3200" dirty="0" smtClean="0">
                <a:hlinkClick r:id="rId3"/>
              </a:rPr>
              <a:t>=K8BBdRvjTJw</a:t>
            </a:r>
            <a:r>
              <a:rPr lang="cs-CZ" dirty="0" smtClean="0"/>
              <a:t>.</a:t>
            </a:r>
          </a:p>
          <a:p>
            <a:r>
              <a:rPr lang="cs-CZ" dirty="0" err="1"/>
              <a:t>Beneš,Z</a:t>
            </a:r>
            <a:r>
              <a:rPr lang="cs-CZ" dirty="0"/>
              <a:t>.: Dějiny středověku, nakl. Práce 2001</a:t>
            </a:r>
          </a:p>
          <a:p>
            <a:r>
              <a:rPr lang="cs-CZ" dirty="0" err="1"/>
              <a:t>Beneš,Z</a:t>
            </a:r>
            <a:r>
              <a:rPr lang="cs-CZ" dirty="0"/>
              <a:t>. – </a:t>
            </a:r>
            <a:r>
              <a:rPr lang="cs-CZ" dirty="0" err="1"/>
              <a:t>Petráň,J</a:t>
            </a:r>
            <a:r>
              <a:rPr lang="cs-CZ" dirty="0"/>
              <a:t>.: České dějiny 1, nakladatelství Práce 1997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227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Boleslav II. Pobožný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Narodil se asi r. 932 a zemřel 7.2.999. </a:t>
            </a:r>
            <a:br>
              <a:rPr lang="cs-CZ" dirty="0" smtClean="0"/>
            </a:br>
            <a:r>
              <a:rPr lang="cs-CZ" smtClean="0"/>
              <a:t>Vládl </a:t>
            </a:r>
            <a:r>
              <a:rPr lang="cs-CZ" dirty="0" smtClean="0"/>
              <a:t>v </a:t>
            </a:r>
            <a:r>
              <a:rPr lang="cs-CZ" smtClean="0"/>
              <a:t>letech 972 - 999</a:t>
            </a:r>
            <a:r>
              <a:rPr lang="cs-CZ" dirty="0" smtClean="0"/>
              <a:t>.</a:t>
            </a:r>
          </a:p>
          <a:p>
            <a:r>
              <a:rPr lang="cs-CZ" dirty="0" smtClean="0"/>
              <a:t>S 1. manželkou měl </a:t>
            </a:r>
            <a:r>
              <a:rPr lang="cs-CZ" dirty="0" smtClean="0">
                <a:solidFill>
                  <a:srgbClr val="FF0000"/>
                </a:solidFill>
              </a:rPr>
              <a:t>syna Boleslava III</a:t>
            </a:r>
            <a:r>
              <a:rPr lang="cs-CZ" dirty="0" smtClean="0"/>
              <a:t>.</a:t>
            </a:r>
          </a:p>
          <a:p>
            <a:r>
              <a:rPr lang="cs-CZ" dirty="0" smtClean="0"/>
              <a:t>S 2. manželkou </a:t>
            </a:r>
            <a:r>
              <a:rPr lang="cs-CZ" dirty="0" smtClean="0">
                <a:solidFill>
                  <a:srgbClr val="FF0000"/>
                </a:solidFill>
              </a:rPr>
              <a:t>syna Jaromíra i Oldřicha</a:t>
            </a:r>
            <a:r>
              <a:rPr lang="cs-CZ" dirty="0" smtClean="0"/>
              <a:t>?</a:t>
            </a:r>
          </a:p>
          <a:p>
            <a:r>
              <a:rPr lang="cs-CZ" dirty="0" smtClean="0"/>
              <a:t>Emma byla 2., nebo 3. manželka? </a:t>
            </a:r>
          </a:p>
          <a:p>
            <a:r>
              <a:rPr lang="cs-CZ" dirty="0" smtClean="0"/>
              <a:t>Boleslav </a:t>
            </a:r>
            <a:r>
              <a:rPr lang="cs-CZ" dirty="0"/>
              <a:t>II. zemřel ve věku kolem 65 let. Pochován je v </a:t>
            </a:r>
            <a:r>
              <a:rPr lang="cs-CZ" dirty="0" smtClean="0"/>
              <a:t>bazilice sv. Jiří na Pražském hradě.</a:t>
            </a:r>
          </a:p>
        </p:txBody>
      </p:sp>
    </p:spTree>
    <p:extLst>
      <p:ext uri="{BB962C8B-B14F-4D97-AF65-F5344CB8AC3E}">
        <p14:creationId xmlns:p14="http://schemas.microsoft.com/office/powerpoint/2010/main" val="308444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Říše Boleslava 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Za Boleslavovy vlády tvoří území českého státu</a:t>
            </a:r>
            <a:r>
              <a:rPr lang="cs-CZ" dirty="0">
                <a:solidFill>
                  <a:srgbClr val="FF0000"/>
                </a:solidFill>
              </a:rPr>
              <a:t> 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   Čechy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dirty="0"/>
              <a:t>bez Chebska</a:t>
            </a:r>
            <a:r>
              <a:rPr lang="cs-CZ" dirty="0">
                <a:solidFill>
                  <a:srgbClr val="FF0000"/>
                </a:solidFill>
              </a:rPr>
              <a:t>, </a:t>
            </a:r>
            <a:r>
              <a:rPr lang="cs-CZ" dirty="0" smtClean="0">
                <a:solidFill>
                  <a:srgbClr val="FF0000"/>
                </a:solidFill>
              </a:rPr>
              <a:t>Morava a území </a:t>
            </a:r>
            <a:r>
              <a:rPr lang="cs-CZ" dirty="0">
                <a:solidFill>
                  <a:srgbClr val="FF0000"/>
                </a:solidFill>
              </a:rPr>
              <a:t>až k Váhu, 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    část Slezska</a:t>
            </a:r>
            <a:r>
              <a:rPr lang="cs-CZ" dirty="0">
                <a:solidFill>
                  <a:srgbClr val="FF0000"/>
                </a:solidFill>
              </a:rPr>
              <a:t>,  </a:t>
            </a:r>
            <a:r>
              <a:rPr lang="cs-CZ" dirty="0" err="1">
                <a:solidFill>
                  <a:srgbClr val="FF0000"/>
                </a:solidFill>
              </a:rPr>
              <a:t>Krakovsko</a:t>
            </a:r>
            <a:r>
              <a:rPr lang="cs-CZ" dirty="0">
                <a:solidFill>
                  <a:srgbClr val="FF0000"/>
                </a:solidFill>
              </a:rPr>
              <a:t> a část </a:t>
            </a:r>
            <a:r>
              <a:rPr lang="cs-CZ" dirty="0" smtClean="0">
                <a:solidFill>
                  <a:srgbClr val="FF0000"/>
                </a:solidFill>
              </a:rPr>
              <a:t>jihovýchodního Polska, </a:t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rgbClr val="FF0000"/>
                </a:solidFill>
              </a:rPr>
              <a:t>    na </a:t>
            </a:r>
            <a:r>
              <a:rPr lang="cs-CZ" dirty="0">
                <a:solidFill>
                  <a:srgbClr val="FF0000"/>
                </a:solidFill>
              </a:rPr>
              <a:t>východě území až k řece Bug. 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/>
              <a:t>Na </a:t>
            </a:r>
            <a:r>
              <a:rPr lang="cs-CZ" dirty="0"/>
              <a:t>většině Boleslavovy říše však Přemyslovci nevládli přímo. Kontrola území, kudy vedla</a:t>
            </a:r>
            <a:r>
              <a:rPr lang="cs-CZ" dirty="0">
                <a:solidFill>
                  <a:srgbClr val="FF0000"/>
                </a:solidFill>
              </a:rPr>
              <a:t> obchodní stezka mezi </a:t>
            </a:r>
            <a:r>
              <a:rPr lang="cs-CZ" dirty="0" smtClean="0">
                <a:solidFill>
                  <a:srgbClr val="FF0000"/>
                </a:solidFill>
              </a:rPr>
              <a:t>západní a východní Evropou</a:t>
            </a:r>
            <a:r>
              <a:rPr lang="cs-CZ" dirty="0" smtClean="0"/>
              <a:t>, </a:t>
            </a:r>
            <a:r>
              <a:rPr lang="cs-CZ" dirty="0"/>
              <a:t>přinášela českému knížeti velké zisky.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Původně vedla hlavní obchodní cesta Podunajím, ale maďarské nájezdy odklonily obchodní karavany severněji.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956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Soubor:Český stát v X. století za Boleslava I. a II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895" y="1199631"/>
            <a:ext cx="9163895" cy="4821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1187624" y="260648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/>
              <a:t>Český stát v X. století za Boleslava I. a II.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987824" y="6269250"/>
            <a:ext cx="58326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400" dirty="0" smtClean="0"/>
              <a:t>http://</a:t>
            </a:r>
            <a:r>
              <a:rPr lang="cs-CZ" sz="2000" dirty="0"/>
              <a:t>cs.wikipedia.org/wiki/</a:t>
            </a:r>
            <a:r>
              <a:rPr lang="cs-CZ" sz="2000" dirty="0" err="1"/>
              <a:t>Boleslav_II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929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/>
          <a:lstStyle/>
          <a:p>
            <a:r>
              <a:rPr lang="cs-CZ" dirty="0" smtClean="0"/>
              <a:t>Samostatná práce žáků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/>
          <a:lstStyle/>
          <a:p>
            <a:endParaRPr lang="cs-CZ" dirty="0" smtClean="0"/>
          </a:p>
          <a:p>
            <a:r>
              <a:rPr lang="cs-CZ" smtClean="0"/>
              <a:t>Jaké </a:t>
            </a:r>
            <a:r>
              <a:rPr lang="cs-CZ" dirty="0" smtClean="0"/>
              <a:t>obchodní cesty vedly přes naše území </a:t>
            </a:r>
            <a:br>
              <a:rPr lang="cs-CZ" dirty="0" smtClean="0"/>
            </a:br>
            <a:r>
              <a:rPr lang="cs-CZ" dirty="0" smtClean="0"/>
              <a:t>a jaké zboží bylo předmětem obchodu?</a:t>
            </a:r>
          </a:p>
          <a:p>
            <a:r>
              <a:rPr lang="cs-CZ" dirty="0" smtClean="0"/>
              <a:t>Na historické mapě Evropy zjistěte rozsahy sousedních říší.</a:t>
            </a:r>
          </a:p>
          <a:p>
            <a:r>
              <a:rPr lang="cs-CZ" dirty="0" smtClean="0"/>
              <a:t>Boleslavovým současníkem byl vládce Kyjevské Rusi kníže Vladimír. Co o něm víte?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562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Biskupství v Praze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Kníže Boleslav II. dosáhl </a:t>
            </a:r>
            <a:r>
              <a:rPr lang="cs-CZ" dirty="0">
                <a:solidFill>
                  <a:srgbClr val="FF0000"/>
                </a:solidFill>
              </a:rPr>
              <a:t>roku 973 zřízení pražského biskupství</a:t>
            </a:r>
            <a:r>
              <a:rPr lang="cs-CZ" dirty="0"/>
              <a:t>, které zvýšilo prestiž státu. Bylo podřízeno arcibiskupství v Mohuči. Prvním biskupem se stal saský mnich Dětmar, druhým </a:t>
            </a:r>
            <a:r>
              <a:rPr lang="cs-CZ" dirty="0" smtClean="0"/>
              <a:t>byl </a:t>
            </a:r>
            <a:r>
              <a:rPr lang="cs-CZ" dirty="0"/>
              <a:t>od roku 982 </a:t>
            </a:r>
            <a:r>
              <a:rPr lang="cs-CZ" dirty="0" smtClean="0">
                <a:solidFill>
                  <a:srgbClr val="FF0000"/>
                </a:solidFill>
              </a:rPr>
              <a:t>Vojtěch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dirty="0" smtClean="0">
                <a:solidFill>
                  <a:srgbClr val="FF0000"/>
                </a:solidFill>
              </a:rPr>
              <a:t/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rgbClr val="FF0000"/>
                </a:solidFill>
              </a:rPr>
              <a:t>z </a:t>
            </a:r>
            <a:r>
              <a:rPr lang="cs-CZ" dirty="0">
                <a:solidFill>
                  <a:srgbClr val="FF0000"/>
                </a:solidFill>
              </a:rPr>
              <a:t>rodu Slavníkovců.</a:t>
            </a:r>
          </a:p>
          <a:p>
            <a:r>
              <a:rPr lang="cs-CZ" dirty="0"/>
              <a:t>Pražské biskupství pro českého panovníka znamenalo větší váhu na mezinárodním politickém poli a také větší církevní </a:t>
            </a:r>
            <a:r>
              <a:rPr lang="cs-CZ" dirty="0" smtClean="0"/>
              <a:t>nezávislost.</a:t>
            </a:r>
            <a:endParaRPr lang="cs-CZ" dirty="0"/>
          </a:p>
          <a:p>
            <a:r>
              <a:rPr lang="cs-CZ" dirty="0" smtClean="0"/>
              <a:t>R. 976 byl založen </a:t>
            </a:r>
            <a:r>
              <a:rPr lang="cs-CZ" dirty="0"/>
              <a:t>první klášter na českém </a:t>
            </a:r>
            <a:r>
              <a:rPr lang="cs-CZ" dirty="0" smtClean="0"/>
              <a:t>území, ženský klášter u </a:t>
            </a:r>
            <a:r>
              <a:rPr lang="cs-CZ" dirty="0"/>
              <a:t>sv. </a:t>
            </a:r>
            <a:r>
              <a:rPr lang="cs-CZ" dirty="0" smtClean="0"/>
              <a:t>Jiří na  </a:t>
            </a:r>
            <a:r>
              <a:rPr lang="cs-CZ" dirty="0"/>
              <a:t>Pražském hradě (první abatyší  </a:t>
            </a:r>
            <a:r>
              <a:rPr lang="cs-CZ" smtClean="0"/>
              <a:t>Mlada), </a:t>
            </a:r>
            <a:r>
              <a:rPr lang="cs-CZ" dirty="0" smtClean="0"/>
              <a:t>a roku 993 také </a:t>
            </a:r>
            <a:r>
              <a:rPr lang="cs-CZ" dirty="0"/>
              <a:t>první mužský klášter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Čechách - benediktinský klášter v Břevnově.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570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/>
          <a:lstStyle/>
          <a:p>
            <a:r>
              <a:rPr lang="cs-CZ" dirty="0" smtClean="0"/>
              <a:t>Samostatná práce žáků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Prohlédněte si katedrálu v Mohuči. Kdy </a:t>
            </a:r>
            <a:br>
              <a:rPr lang="cs-CZ" dirty="0" smtClean="0"/>
            </a:br>
            <a:r>
              <a:rPr lang="cs-CZ" dirty="0" smtClean="0"/>
              <a:t>a v jakém slohu byla původně postavena?</a:t>
            </a:r>
          </a:p>
          <a:p>
            <a:r>
              <a:rPr lang="cs-CZ" dirty="0" smtClean="0"/>
              <a:t>Prohlédněte si „Hradčanské kostely“.</a:t>
            </a:r>
          </a:p>
          <a:p>
            <a:r>
              <a:rPr lang="cs-CZ" dirty="0" smtClean="0"/>
              <a:t>Kde sídlilo pražské biskupství?</a:t>
            </a:r>
          </a:p>
          <a:p>
            <a:r>
              <a:rPr lang="cs-CZ" dirty="0" smtClean="0"/>
              <a:t>Znáte církevní hierarchii podle zastávaných církevních úřadů? Najděte si ji na internetu.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476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Slavníkovci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28. září </a:t>
            </a:r>
            <a:r>
              <a:rPr lang="cs-CZ" dirty="0" smtClean="0"/>
              <a:t>roku </a:t>
            </a:r>
            <a:r>
              <a:rPr lang="cs-CZ" dirty="0" smtClean="0">
                <a:solidFill>
                  <a:srgbClr val="FF0000"/>
                </a:solidFill>
              </a:rPr>
              <a:t>995</a:t>
            </a:r>
            <a:r>
              <a:rPr lang="cs-CZ" dirty="0"/>
              <a:t> přemyslovská vojska dobyla </a:t>
            </a:r>
            <a:r>
              <a:rPr lang="cs-CZ" dirty="0" smtClean="0"/>
              <a:t>hradiště Libici nad Cidlinou</a:t>
            </a:r>
            <a:r>
              <a:rPr lang="cs-CZ" dirty="0"/>
              <a:t> a </a:t>
            </a:r>
            <a:r>
              <a:rPr lang="cs-CZ" dirty="0" smtClean="0"/>
              <a:t>vyvraždila Slavníkovce. Přežili pouze biskup Vojtěch, jeho nevlastní bratr Radim </a:t>
            </a:r>
            <a:br>
              <a:rPr lang="cs-CZ" dirty="0" smtClean="0"/>
            </a:br>
            <a:r>
              <a:rPr lang="cs-CZ" dirty="0" smtClean="0"/>
              <a:t>a kníže Soběslav, hlava rodu.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Čechy byly sjednoceny pod vládou Přemyslovců.</a:t>
            </a:r>
          </a:p>
          <a:p>
            <a:r>
              <a:rPr lang="cs-CZ" dirty="0" smtClean="0"/>
              <a:t>Do 90.let 20.století převládal názor, že Slavníkovci </a:t>
            </a:r>
            <a:r>
              <a:rPr lang="cs-CZ" dirty="0"/>
              <a:t>soupeřili o moc nad vznikajícím českým státem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s Přemyslovci. </a:t>
            </a:r>
          </a:p>
          <a:p>
            <a:r>
              <a:rPr lang="cs-CZ" dirty="0" smtClean="0"/>
              <a:t>Dnes </a:t>
            </a:r>
            <a:r>
              <a:rPr lang="cs-CZ" dirty="0"/>
              <a:t>převládá názor, že Slavníkovci byli blízcí příbuzní </a:t>
            </a:r>
            <a:r>
              <a:rPr lang="cs-CZ" dirty="0" smtClean="0"/>
              <a:t>Přemyslovců, </a:t>
            </a:r>
            <a:r>
              <a:rPr lang="cs-CZ" dirty="0"/>
              <a:t>nebo dosazení </a:t>
            </a:r>
            <a:r>
              <a:rPr lang="cs-CZ" dirty="0" smtClean="0"/>
              <a:t>správci, kteří kontrolovali  důležitou obchodní stezku. </a:t>
            </a:r>
          </a:p>
          <a:p>
            <a:pPr marL="400050" lvl="1" indent="0">
              <a:buNone/>
            </a:pPr>
            <a:r>
              <a:rPr lang="cs-CZ" sz="2400" dirty="0" smtClean="0"/>
              <a:t>http</a:t>
            </a:r>
            <a:r>
              <a:rPr lang="cs-CZ" sz="2400" dirty="0"/>
              <a:t>://www.youtube.com/watch?v=K8BBdRvjTJw</a:t>
            </a:r>
          </a:p>
        </p:txBody>
      </p:sp>
    </p:spTree>
    <p:extLst>
      <p:ext uri="{BB962C8B-B14F-4D97-AF65-F5344CB8AC3E}">
        <p14:creationId xmlns:p14="http://schemas.microsoft.com/office/powerpoint/2010/main" val="271109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Zahraniční politika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Boleslav II. byl silný panovník. </a:t>
            </a:r>
          </a:p>
          <a:p>
            <a:r>
              <a:rPr lang="cs-CZ" dirty="0"/>
              <a:t>S polským knížetem </a:t>
            </a:r>
            <a:r>
              <a:rPr lang="cs-CZ" dirty="0" err="1"/>
              <a:t>Měškem</a:t>
            </a:r>
            <a:r>
              <a:rPr lang="cs-CZ" dirty="0"/>
              <a:t> I</a:t>
            </a:r>
            <a:r>
              <a:rPr lang="cs-CZ" dirty="0" smtClean="0"/>
              <a:t>. (měl </a:t>
            </a:r>
            <a:r>
              <a:rPr lang="cs-CZ" dirty="0"/>
              <a:t>za manželku jeho sestru </a:t>
            </a:r>
            <a:r>
              <a:rPr lang="cs-CZ" dirty="0" smtClean="0"/>
              <a:t>Doubravku) </a:t>
            </a:r>
            <a:r>
              <a:rPr lang="cs-CZ" dirty="0"/>
              <a:t>udržoval nejdříve dobré vztahy, po smrti Doubravky se vztahy zhoršily. Po nástupu Boleslava Chrabrého na polský trůn se Boleslav II. vzdal Slezska a </a:t>
            </a:r>
            <a:r>
              <a:rPr lang="cs-CZ" dirty="0" err="1" smtClean="0"/>
              <a:t>Krakovska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dirty="0"/>
              <a:t>Území na východě Boleslavovy říše připojil kníže Vladimír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ke </a:t>
            </a:r>
            <a:r>
              <a:rPr lang="cs-CZ" dirty="0"/>
              <a:t>Kyjevské </a:t>
            </a:r>
            <a:r>
              <a:rPr lang="cs-CZ" dirty="0" smtClean="0"/>
              <a:t>Rusi.</a:t>
            </a:r>
            <a:endParaRPr lang="cs-CZ" dirty="0"/>
          </a:p>
          <a:p>
            <a:r>
              <a:rPr lang="cs-CZ" dirty="0" smtClean="0"/>
              <a:t>Boleslav pět let </a:t>
            </a:r>
            <a:r>
              <a:rPr lang="cs-CZ" dirty="0"/>
              <a:t>bojoval se saským Otou II., </a:t>
            </a:r>
            <a:r>
              <a:rPr lang="cs-CZ" dirty="0" smtClean="0"/>
              <a:t>protože </a:t>
            </a:r>
            <a:r>
              <a:rPr lang="cs-CZ" dirty="0"/>
              <a:t>podporoval bavorského Jindřicha II., ale nakonec se s Otou smířil.</a:t>
            </a:r>
          </a:p>
          <a:p>
            <a:r>
              <a:rPr lang="cs-CZ" dirty="0"/>
              <a:t>Pomáhal dobývat území P</a:t>
            </a:r>
            <a:r>
              <a:rPr lang="cs-CZ" dirty="0" smtClean="0"/>
              <a:t>olabských </a:t>
            </a:r>
            <a:r>
              <a:rPr lang="cs-CZ" dirty="0"/>
              <a:t>Slovanů, když </a:t>
            </a:r>
            <a:r>
              <a:rPr lang="cs-CZ" dirty="0" err="1"/>
              <a:t>Obodrité</a:t>
            </a:r>
            <a:r>
              <a:rPr lang="cs-CZ" dirty="0"/>
              <a:t> a </a:t>
            </a:r>
            <a:r>
              <a:rPr lang="cs-CZ" dirty="0" err="1"/>
              <a:t>Lutici</a:t>
            </a:r>
            <a:r>
              <a:rPr lang="cs-CZ" dirty="0"/>
              <a:t> povstali proti </a:t>
            </a:r>
            <a:r>
              <a:rPr lang="cs-CZ" dirty="0" smtClean="0"/>
              <a:t>Němcům.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428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</TotalTime>
  <Words>216</Words>
  <Application>Microsoft Office PowerPoint</Application>
  <PresentationFormat>Předvádění na obrazovce (4:3)</PresentationFormat>
  <Paragraphs>69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Arial</vt:lpstr>
      <vt:lpstr>Calibri</vt:lpstr>
      <vt:lpstr>Motiv systému Office</vt:lpstr>
      <vt:lpstr>Přemyslovci - Boleslav II.</vt:lpstr>
      <vt:lpstr>Boleslav II. Pobožný</vt:lpstr>
      <vt:lpstr>Říše Boleslava II.</vt:lpstr>
      <vt:lpstr>Prezentace aplikace PowerPoint</vt:lpstr>
      <vt:lpstr>Samostatná práce žáků</vt:lpstr>
      <vt:lpstr>Biskupství v Praze</vt:lpstr>
      <vt:lpstr>Samostatná práce žáků</vt:lpstr>
      <vt:lpstr>Slavníkovci</vt:lpstr>
      <vt:lpstr>Zahraniční politika</vt:lpstr>
      <vt:lpstr>Opakování</vt:lpstr>
      <vt:lpstr>ZDROJE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Mikláš, Michal</cp:lastModifiedBy>
  <cp:revision>112</cp:revision>
  <dcterms:created xsi:type="dcterms:W3CDTF">2012-06-18T15:15:37Z</dcterms:created>
  <dcterms:modified xsi:type="dcterms:W3CDTF">2014-01-21T12:30:16Z</dcterms:modified>
</cp:coreProperties>
</file>