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70" r:id="rId4"/>
    <p:sldId id="258" r:id="rId5"/>
    <p:sldId id="259" r:id="rId6"/>
    <p:sldId id="262" r:id="rId7"/>
    <p:sldId id="271" r:id="rId8"/>
    <p:sldId id="263" r:id="rId9"/>
    <p:sldId id="264" r:id="rId10"/>
    <p:sldId id="266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9682-D46E-4142-B446-E4D19AACE6C0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A937F-9EDB-421D-8CCA-AC5D66343A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356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BA937F-9EDB-421D-8CCA-AC5D66343AF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751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Soubor:Polska_992_-_1025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6/68/Polska_992_-_1025.pn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6" name="Přímá spojnice 5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7985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18.11.2012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Začala politická a hospodářská krize českého státu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051720" y="1798346"/>
            <a:ext cx="5566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/>
              <a:t>Přemyslovci – Boleslav III.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2333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Jaké byly příčiny krize českého státu , která trvala od roku 999 do roku 1034?</a:t>
            </a:r>
          </a:p>
          <a:p>
            <a:r>
              <a:rPr lang="cs-CZ" dirty="0" smtClean="0"/>
              <a:t>Jakým panovníkem byl Boleslav III. Ryšavý?</a:t>
            </a:r>
          </a:p>
          <a:p>
            <a:r>
              <a:rPr lang="cs-CZ" dirty="0"/>
              <a:t>C</a:t>
            </a:r>
            <a:r>
              <a:rPr lang="cs-CZ" dirty="0" smtClean="0"/>
              <a:t>o znamená obrat „udělit Čechy v léno</a:t>
            </a:r>
            <a:r>
              <a:rPr lang="cs-CZ" smtClean="0"/>
              <a:t>“? </a:t>
            </a:r>
            <a:br>
              <a:rPr lang="cs-CZ" smtClean="0"/>
            </a:br>
            <a:r>
              <a:rPr lang="cs-CZ" smtClean="0"/>
              <a:t>Měl </a:t>
            </a:r>
            <a:r>
              <a:rPr lang="cs-CZ" dirty="0" smtClean="0"/>
              <a:t>tento čin nějaké důsledky?</a:t>
            </a:r>
          </a:p>
          <a:p>
            <a:r>
              <a:rPr lang="cs-CZ" dirty="0" smtClean="0"/>
              <a:t>Boleslav Chrabrý českému státu pomáhal, nebo škodil?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641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hlinkClick r:id="rId2"/>
            </a:endParaRPr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://cs.wikipedia.org/wiki/Soubor:Polska_992_-_</a:t>
            </a:r>
            <a:r>
              <a:rPr lang="cs-CZ" dirty="0" smtClean="0">
                <a:hlinkClick r:id="rId2"/>
              </a:rPr>
              <a:t>1025.png</a:t>
            </a:r>
            <a:endParaRPr lang="cs-CZ" dirty="0" smtClean="0"/>
          </a:p>
          <a:p>
            <a:r>
              <a:rPr lang="cs-CZ" dirty="0" err="1" smtClean="0"/>
              <a:t>Beneš,Z</a:t>
            </a:r>
            <a:r>
              <a:rPr lang="cs-CZ" dirty="0" smtClean="0"/>
              <a:t>.: Dějiny středověku, nakl. Práce 2001</a:t>
            </a:r>
          </a:p>
          <a:p>
            <a:r>
              <a:rPr lang="cs-CZ" dirty="0" err="1" smtClean="0"/>
              <a:t>Beneš,Z</a:t>
            </a:r>
            <a:r>
              <a:rPr lang="cs-CZ" dirty="0" smtClean="0"/>
              <a:t>. – </a:t>
            </a:r>
            <a:r>
              <a:rPr lang="cs-CZ" dirty="0" err="1" smtClean="0"/>
              <a:t>Petráň,J</a:t>
            </a:r>
            <a:r>
              <a:rPr lang="cs-CZ" dirty="0" smtClean="0"/>
              <a:t>.: České dějiny 1, nakladatelství Práce 1997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9864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r>
              <a:rPr lang="cs-CZ" dirty="0"/>
              <a:t>k</a:t>
            </a:r>
            <a:r>
              <a:rPr lang="cs-CZ" dirty="0" smtClean="0"/>
              <a:t>rize českého státu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Příčiny:</a:t>
            </a:r>
          </a:p>
          <a:p>
            <a:pPr marL="514350" indent="-514350">
              <a:buAutoNum type="arabicPeriod"/>
            </a:pPr>
            <a:r>
              <a:rPr lang="cs-CZ" dirty="0"/>
              <a:t> V době, kdy </a:t>
            </a:r>
            <a:r>
              <a:rPr lang="cs-CZ" dirty="0">
                <a:solidFill>
                  <a:srgbClr val="FF0000"/>
                </a:solidFill>
              </a:rPr>
              <a:t>kníže Boleslav III.</a:t>
            </a:r>
            <a:r>
              <a:rPr lang="cs-CZ" dirty="0"/>
              <a:t> nastupuje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knížecí stolec, patří českým panovníkům kromě Čech již patrně jen Morava a </a:t>
            </a:r>
            <a:r>
              <a:rPr lang="cs-CZ" dirty="0" err="1" smtClean="0"/>
              <a:t>Krakovsko</a:t>
            </a:r>
            <a:r>
              <a:rPr lang="cs-CZ" dirty="0" smtClean="0"/>
              <a:t>.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Zesílila pozice Polska (Boleslav Chrabrý) a Uher (Štěpán I.) – upevnili svá postavení spojenectvím s německým císařem Otou III.</a:t>
            </a:r>
          </a:p>
          <a:p>
            <a:pPr marL="514350" indent="-514350">
              <a:buAutoNum type="arabicPeriod"/>
            </a:pPr>
            <a:r>
              <a:rPr lang="cs-CZ" dirty="0"/>
              <a:t>Boj o moc v českém státě mezi Boleslavem III. Ryšavým a jeho nevlastními bratry Jaromírem </a:t>
            </a:r>
            <a:br>
              <a:rPr lang="cs-CZ" dirty="0"/>
            </a:br>
            <a:r>
              <a:rPr lang="cs-CZ" dirty="0"/>
              <a:t>a Oldřichem. 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55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Polsko je náš stálý soused, ale jeho dějiny neznáme. </a:t>
            </a:r>
          </a:p>
          <a:p>
            <a:r>
              <a:rPr lang="cs-CZ" dirty="0" smtClean="0"/>
              <a:t>Kdy vznikl polský stát a které rody v něm vládly? </a:t>
            </a:r>
          </a:p>
          <a:p>
            <a:r>
              <a:rPr lang="cs-CZ" dirty="0" smtClean="0"/>
              <a:t>Jakou politiku volily k Východofranské říši?</a:t>
            </a:r>
          </a:p>
          <a:p>
            <a:r>
              <a:rPr lang="cs-CZ" dirty="0" smtClean="0"/>
              <a:t>Jaký byl jejich vztah k Polabským Slovanům?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00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Boleslav III. Ryšavý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Syn Boleslava II. a jeho 1. manželky nastoupil </a:t>
            </a:r>
            <a:br>
              <a:rPr lang="cs-CZ" dirty="0" smtClean="0"/>
            </a:br>
            <a:r>
              <a:rPr lang="cs-CZ" dirty="0" smtClean="0"/>
              <a:t>na trůn r.999 jako zralý muž, ale </a:t>
            </a:r>
            <a:r>
              <a:rPr lang="cs-CZ" dirty="0" smtClean="0">
                <a:solidFill>
                  <a:srgbClr val="FF0000"/>
                </a:solidFill>
              </a:rPr>
              <a:t>neměl mužské potomky</a:t>
            </a:r>
            <a:r>
              <a:rPr lang="cs-CZ" dirty="0" smtClean="0"/>
              <a:t>. Jeho dcera byla provdaná za Vršovce. </a:t>
            </a:r>
          </a:p>
          <a:p>
            <a:r>
              <a:rPr lang="cs-CZ" dirty="0" smtClean="0"/>
              <a:t>Neschopný a krutý panovník nechal Jaromíra  vykastrovat a Oldřicha se pokusil zabít. Proto </a:t>
            </a:r>
            <a:br>
              <a:rPr lang="cs-CZ" dirty="0" smtClean="0"/>
            </a:br>
            <a:r>
              <a:rPr lang="cs-CZ" dirty="0" smtClean="0"/>
              <a:t>oba bratři emigrovali r. 1001 do Bavorska.</a:t>
            </a:r>
          </a:p>
          <a:p>
            <a:r>
              <a:rPr lang="cs-CZ" dirty="0"/>
              <a:t> Na podzim 1002 </a:t>
            </a:r>
            <a:r>
              <a:rPr lang="cs-CZ" dirty="0" smtClean="0"/>
              <a:t>byl nenáviděný </a:t>
            </a:r>
            <a:r>
              <a:rPr lang="cs-CZ" dirty="0"/>
              <a:t>Boleslav III. Ryšavý vyhnán svými </a:t>
            </a:r>
            <a:r>
              <a:rPr lang="cs-CZ" dirty="0" smtClean="0"/>
              <a:t>předáky z Čech,</a:t>
            </a:r>
            <a:r>
              <a:rPr lang="pl-PL" dirty="0"/>
              <a:t> uvězněn, ale po krátké době vydán do Polska bratranci </a:t>
            </a:r>
            <a:r>
              <a:rPr lang="pl-PL" dirty="0" smtClean="0"/>
              <a:t>Boleslavu Chrabrému</a:t>
            </a:r>
            <a:r>
              <a:rPr lang="pl-PL" dirty="0"/>
              <a:t>. 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2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Vladivoj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Polský král Boleslav Chrabrý posílá do Čech Vladivoje, snad jakéhosi příbuzného Přemyslovců, kterého Češi přijali za knížete. </a:t>
            </a:r>
            <a:r>
              <a:rPr lang="cs-CZ" dirty="0" smtClean="0">
                <a:solidFill>
                  <a:srgbClr val="FF0000"/>
                </a:solidFill>
              </a:rPr>
              <a:t>Slabý Vladivoj </a:t>
            </a:r>
            <a:r>
              <a:rPr lang="cs-CZ" dirty="0"/>
              <a:t>zůstává na českém trůně jen několik týdnů a </a:t>
            </a:r>
            <a:r>
              <a:rPr lang="cs-CZ" dirty="0" smtClean="0"/>
              <a:t>počátkem </a:t>
            </a:r>
            <a:r>
              <a:rPr lang="cs-CZ" dirty="0"/>
              <a:t>roku </a:t>
            </a:r>
            <a:r>
              <a:rPr lang="cs-CZ" dirty="0" smtClean="0"/>
              <a:t>1003 </a:t>
            </a:r>
            <a:r>
              <a:rPr lang="cs-CZ" dirty="0"/>
              <a:t>umírá</a:t>
            </a:r>
            <a:r>
              <a:rPr lang="cs-CZ" dirty="0" smtClean="0"/>
              <a:t>.</a:t>
            </a:r>
          </a:p>
          <a:p>
            <a:r>
              <a:rPr lang="cs-CZ" u="sng" dirty="0" smtClean="0">
                <a:solidFill>
                  <a:srgbClr val="FF0000"/>
                </a:solidFill>
              </a:rPr>
              <a:t>Jako první český kníže si dal udělit Čechy </a:t>
            </a:r>
            <a:br>
              <a:rPr lang="cs-CZ" u="sng" dirty="0" smtClean="0">
                <a:solidFill>
                  <a:srgbClr val="FF0000"/>
                </a:solidFill>
              </a:rPr>
            </a:br>
            <a:r>
              <a:rPr lang="cs-CZ" u="sng" dirty="0" smtClean="0">
                <a:solidFill>
                  <a:srgbClr val="FF0000"/>
                </a:solidFill>
              </a:rPr>
              <a:t>v léno od německého krále Jindřicha II</a:t>
            </a:r>
            <a:r>
              <a:rPr lang="cs-CZ" dirty="0" smtClean="0"/>
              <a:t>. </a:t>
            </a:r>
            <a:br>
              <a:rPr lang="cs-CZ" dirty="0" smtClean="0"/>
            </a:br>
            <a:r>
              <a:rPr lang="cs-CZ" dirty="0" smtClean="0"/>
              <a:t>Český stát je pak pokládán za součást Svaté říše římské.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069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Návrat Boleslava Ryšavého </a:t>
            </a:r>
            <a:r>
              <a:rPr lang="cs-CZ" dirty="0"/>
              <a:t>n</a:t>
            </a:r>
            <a:r>
              <a:rPr lang="cs-CZ" dirty="0" smtClean="0"/>
              <a:t>a trůn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V lednu </a:t>
            </a:r>
            <a:r>
              <a:rPr lang="cs-CZ" dirty="0" smtClean="0">
                <a:solidFill>
                  <a:srgbClr val="FF0000"/>
                </a:solidFill>
              </a:rPr>
              <a:t>1003</a:t>
            </a:r>
            <a:r>
              <a:rPr lang="cs-CZ" dirty="0" smtClean="0"/>
              <a:t> zemřel Vladivoj a </a:t>
            </a:r>
            <a:r>
              <a:rPr lang="cs-CZ" dirty="0" smtClean="0">
                <a:solidFill>
                  <a:srgbClr val="FF0000"/>
                </a:solidFill>
              </a:rPr>
              <a:t>Boleslav </a:t>
            </a:r>
            <a:r>
              <a:rPr lang="cs-CZ" dirty="0">
                <a:solidFill>
                  <a:srgbClr val="FF0000"/>
                </a:solidFill>
              </a:rPr>
              <a:t>III. b</a:t>
            </a:r>
            <a:r>
              <a:rPr lang="cs-CZ" dirty="0" smtClean="0">
                <a:solidFill>
                  <a:srgbClr val="FF0000"/>
                </a:solidFill>
              </a:rPr>
              <a:t>yl </a:t>
            </a:r>
            <a:r>
              <a:rPr lang="cs-CZ" dirty="0" smtClean="0"/>
              <a:t>Boleslavem </a:t>
            </a:r>
            <a:r>
              <a:rPr lang="cs-CZ" dirty="0"/>
              <a:t>Chrabrým </a:t>
            </a:r>
            <a:r>
              <a:rPr lang="cs-CZ" dirty="0">
                <a:solidFill>
                  <a:srgbClr val="FF0000"/>
                </a:solidFill>
              </a:rPr>
              <a:t>znovu dosazen na český knížecí stolec</a:t>
            </a:r>
            <a:r>
              <a:rPr lang="cs-CZ" dirty="0"/>
              <a:t>. Slíbil Boleslavu Chrabrému, že se zúčastní povstání proti římskoněmeckému králi Jindřichovi II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Jenomže 9</a:t>
            </a:r>
            <a:r>
              <a:rPr lang="cs-CZ" dirty="0"/>
              <a:t>. </a:t>
            </a:r>
            <a:r>
              <a:rPr lang="cs-CZ" dirty="0" smtClean="0"/>
              <a:t>února 1003 vydal  </a:t>
            </a:r>
            <a:r>
              <a:rPr lang="cs-CZ" dirty="0"/>
              <a:t>rozkaz k</a:t>
            </a:r>
            <a:r>
              <a:rPr lang="cs-CZ" dirty="0">
                <a:solidFill>
                  <a:srgbClr val="FF0000"/>
                </a:solidFill>
              </a:rPr>
              <a:t> vyvraždění Vršovců</a:t>
            </a:r>
            <a:r>
              <a:rPr lang="cs-CZ" dirty="0"/>
              <a:t> v Praze během masopustních oslav . Sám prý mečem setnul vlastního zetě.   </a:t>
            </a:r>
          </a:p>
          <a:p>
            <a:pPr algn="just"/>
            <a:r>
              <a:rPr lang="cs-CZ" dirty="0"/>
              <a:t>Čechové  se obrátili s prosbou o pomoc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do Polska</a:t>
            </a:r>
            <a:r>
              <a:rPr lang="cs-CZ" dirty="0"/>
              <a:t>. Boleslav Chrabrý povolal svého </a:t>
            </a:r>
            <a:r>
              <a:rPr lang="cs-CZ" dirty="0" smtClean="0"/>
              <a:t>bratrance </a:t>
            </a:r>
            <a:r>
              <a:rPr lang="cs-CZ" dirty="0"/>
              <a:t>do Hnězdna, oslepil jej a uvěznil v polském vězení, kde roku 1037  </a:t>
            </a:r>
            <a:r>
              <a:rPr lang="cs-CZ" dirty="0" smtClean="0"/>
              <a:t>Boleslav III. umřel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327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Ze Seznamu českých, moravských a slezských šlechtických rodů vyberte ty, jejichž dějiny sahají až do raného středověku. </a:t>
            </a:r>
          </a:p>
          <a:p>
            <a:r>
              <a:rPr lang="cs-CZ" dirty="0" smtClean="0"/>
              <a:t>Zajímáte se o heraldiku? Rozumíte slovu vexilologie?</a:t>
            </a:r>
          </a:p>
          <a:p>
            <a:r>
              <a:rPr lang="cs-CZ" dirty="0" smtClean="0"/>
              <a:t>Jaký šlechtický rod z vašeho okolí znáte? </a:t>
            </a:r>
            <a:br>
              <a:rPr lang="cs-CZ" dirty="0" smtClean="0"/>
            </a:br>
            <a:r>
              <a:rPr lang="cs-CZ" dirty="0" smtClean="0"/>
              <a:t>Je svým původem český?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432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Boleslav Chrabrý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6192688"/>
          </a:xfrm>
        </p:spPr>
        <p:txBody>
          <a:bodyPr>
            <a:normAutofit fontScale="77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Byl velmi schopný vojevůdce </a:t>
            </a:r>
            <a:r>
              <a:rPr lang="cs-CZ" dirty="0"/>
              <a:t>a kvůli rozšíření </a:t>
            </a:r>
            <a:r>
              <a:rPr lang="cs-CZ" dirty="0" smtClean="0"/>
              <a:t>své říše udržoval </a:t>
            </a:r>
            <a:r>
              <a:rPr lang="cs-CZ" dirty="0"/>
              <a:t>dobré vztahy s císařem Otou III.</a:t>
            </a:r>
          </a:p>
          <a:p>
            <a:r>
              <a:rPr lang="cs-CZ" dirty="0"/>
              <a:t>Po smrti Boleslava II. </a:t>
            </a:r>
            <a:r>
              <a:rPr lang="cs-CZ" dirty="0" smtClean="0"/>
              <a:t>využil </a:t>
            </a:r>
            <a:r>
              <a:rPr lang="cs-CZ" dirty="0"/>
              <a:t>oslabení českého státu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FF0000"/>
                </a:solidFill>
              </a:rPr>
              <a:t>připojil k Polsku Malopolsko</a:t>
            </a:r>
            <a:r>
              <a:rPr lang="cs-CZ" dirty="0">
                <a:solidFill>
                  <a:srgbClr val="FF0000"/>
                </a:solidFill>
              </a:rPr>
              <a:t> , krátce nato </a:t>
            </a:r>
            <a:r>
              <a:rPr lang="cs-CZ" dirty="0" smtClean="0">
                <a:solidFill>
                  <a:srgbClr val="FF0000"/>
                </a:solidFill>
              </a:rPr>
              <a:t>Moravu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a část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Slovenska.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 Na jeho dvoře žili  Vojtěch a Radim Slavníkovci. Když Prusové zabili  Vojtěcha r</a:t>
            </a:r>
            <a:r>
              <a:rPr lang="cs-CZ" dirty="0" smtClean="0"/>
              <a:t>. 997</a:t>
            </a:r>
            <a:r>
              <a:rPr lang="cs-CZ" dirty="0"/>
              <a:t>, vykoupil jeho tělo (vyvážil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je </a:t>
            </a:r>
            <a:r>
              <a:rPr lang="cs-CZ" dirty="0"/>
              <a:t>prý zlatem) a nechal jej pohřbít v chrámu v Hnězdně. Prvním hnězdenským arcibiskupem </a:t>
            </a:r>
            <a:r>
              <a:rPr lang="cs-CZ" dirty="0" smtClean="0"/>
              <a:t>se </a:t>
            </a:r>
            <a:r>
              <a:rPr lang="cs-CZ" dirty="0"/>
              <a:t>stal Radim.</a:t>
            </a:r>
          </a:p>
          <a:p>
            <a:r>
              <a:rPr lang="cs-CZ" dirty="0"/>
              <a:t> Po smrti císaře Oty III. (1002) nastoupil Jindřich II., který nepřiznal Boleslavu Chrabrému postavení v Evropě, na jaké byl zvyklý. </a:t>
            </a:r>
          </a:p>
          <a:p>
            <a:r>
              <a:rPr lang="cs-CZ" dirty="0"/>
              <a:t>Když </a:t>
            </a:r>
            <a:r>
              <a:rPr lang="cs-CZ" dirty="0">
                <a:solidFill>
                  <a:srgbClr val="FF0000"/>
                </a:solidFill>
              </a:rPr>
              <a:t>na jaře 1003 vpadl Boleslav Chrabrý do Čech, které ovládal </a:t>
            </a:r>
            <a:r>
              <a:rPr lang="cs-CZ" dirty="0" smtClean="0">
                <a:solidFill>
                  <a:srgbClr val="FF0000"/>
                </a:solidFill>
              </a:rPr>
              <a:t>do </a:t>
            </a:r>
            <a:r>
              <a:rPr lang="cs-CZ" dirty="0">
                <a:solidFill>
                  <a:srgbClr val="FF0000"/>
                </a:solidFill>
              </a:rPr>
              <a:t>podzimu 1004</a:t>
            </a:r>
            <a:r>
              <a:rPr lang="cs-CZ" dirty="0"/>
              <a:t>, nabídl mu </a:t>
            </a:r>
            <a:r>
              <a:rPr lang="cs-CZ" dirty="0" smtClean="0"/>
              <a:t>Jindřich </a:t>
            </a:r>
            <a:r>
              <a:rPr lang="cs-CZ" dirty="0"/>
              <a:t>udělení Čech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Moravy v léno, ale to ctižádostivý kníže odmítl.  Jindřich II. se pak rozhodl nastolit na český  trůn právoplatného dědice Přemyslovce Jaromíra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515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Soubor:Polska 992 - 1025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0"/>
            <a:ext cx="6977341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771800" y="6597352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http://cs.wikipedia.org/wiki/Soubor:Polska_992_-_1025.png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392488" y="44624"/>
            <a:ext cx="4788024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200" dirty="0"/>
              <a:t>Polský stát v době Boleslava </a:t>
            </a:r>
            <a:r>
              <a:rPr lang="cs-CZ" sz="2200" dirty="0" smtClean="0"/>
              <a:t>Chrabrého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7907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311</Words>
  <Application>Microsoft Office PowerPoint</Application>
  <PresentationFormat>Předvádění na obrazovce (4:3)</PresentationFormat>
  <Paragraphs>62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Prezentace aplikace PowerPoint</vt:lpstr>
      <vt:lpstr>1. krize českého státu</vt:lpstr>
      <vt:lpstr>Samostatná práce žáků</vt:lpstr>
      <vt:lpstr>Boleslav III. Ryšavý</vt:lpstr>
      <vt:lpstr>Vladivoj</vt:lpstr>
      <vt:lpstr>Návrat Boleslava Ryšavého na trůn</vt:lpstr>
      <vt:lpstr>Samostatná práce žáků</vt:lpstr>
      <vt:lpstr>Boleslav Chrabrý</vt:lpstr>
      <vt:lpstr>Prezentace aplikace PowerPoint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106</cp:revision>
  <dcterms:created xsi:type="dcterms:W3CDTF">2012-06-18T15:15:37Z</dcterms:created>
  <dcterms:modified xsi:type="dcterms:W3CDTF">2014-01-21T12:30:47Z</dcterms:modified>
</cp:coreProperties>
</file>