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9" r:id="rId5"/>
    <p:sldId id="261" r:id="rId6"/>
    <p:sldId id="270" r:id="rId7"/>
    <p:sldId id="265" r:id="rId8"/>
    <p:sldId id="266" r:id="rId9"/>
    <p:sldId id="263" r:id="rId10"/>
    <p:sldId id="267" r:id="rId11"/>
    <p:sldId id="268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Přemyslovci – knížata Jaromír a Oldřich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167673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Přemyslovci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29.11.2012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První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Mocenský boj mezi Přemyslovci oslabil pozici českých zemí </a:t>
                      </a:r>
                      <a:r>
                        <a:rPr lang="cs-CZ" baseline="0" smtClean="0"/>
                        <a:t>v Evropě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Výklad  nové látky, opakování učiva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VY_32_INOVACE_18_DRAM20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Proč se v průběhu zhruba 30 let na českém stolci vystřídalo tolik panovníků?</a:t>
            </a:r>
          </a:p>
          <a:p>
            <a:r>
              <a:rPr lang="cs-CZ" dirty="0" smtClean="0"/>
              <a:t>Jakou roli při stabilizaci poměrů v Čechách sehrál kníže Oldřich?</a:t>
            </a:r>
          </a:p>
          <a:p>
            <a:r>
              <a:rPr lang="cs-CZ" dirty="0" smtClean="0"/>
              <a:t>Jak v té době zasahovali do českých poměrů  římskoněmečtí císařové?</a:t>
            </a:r>
          </a:p>
          <a:p>
            <a:r>
              <a:rPr lang="cs-CZ" dirty="0" smtClean="0"/>
              <a:t>Jak rozumíte pojmu český Achilles?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0511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r>
              <a:rPr lang="cs-CZ" dirty="0" err="1"/>
              <a:t>Beneš,Z</a:t>
            </a:r>
            <a:r>
              <a:rPr lang="cs-CZ" dirty="0"/>
              <a:t>.: Dějiny středověku, nakl. Práce 2001</a:t>
            </a:r>
          </a:p>
          <a:p>
            <a:r>
              <a:rPr lang="cs-CZ" dirty="0" err="1"/>
              <a:t>Beneš,Z</a:t>
            </a:r>
            <a:r>
              <a:rPr lang="cs-CZ" dirty="0"/>
              <a:t>. – </a:t>
            </a:r>
            <a:r>
              <a:rPr lang="cs-CZ" dirty="0" err="1"/>
              <a:t>Petráň,J</a:t>
            </a:r>
            <a:r>
              <a:rPr lang="cs-CZ" dirty="0"/>
              <a:t>.: České dějiny 1, nakladatelství Práce 1997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5684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Jaromírova vláda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5112568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Teprve na podzim 1004 se mohl Jaromír ujmout vlády.</a:t>
            </a:r>
            <a:r>
              <a:rPr lang="cs-CZ" dirty="0"/>
              <a:t> Od římskoněmeckého krále Jindřicha II. přijal Čechy v léno a </a:t>
            </a:r>
            <a:r>
              <a:rPr lang="cs-CZ" dirty="0" smtClean="0"/>
              <a:t>v dalších letech </a:t>
            </a:r>
            <a:r>
              <a:rPr lang="cs-CZ" dirty="0"/>
              <a:t>podporoval Říši v bojích </a:t>
            </a:r>
            <a:r>
              <a:rPr lang="cs-CZ" dirty="0" smtClean="0"/>
              <a:t>s </a:t>
            </a:r>
            <a:r>
              <a:rPr lang="cs-CZ" dirty="0"/>
              <a:t>Boleslavem Chrabrým. </a:t>
            </a:r>
            <a:r>
              <a:rPr lang="cs-CZ" dirty="0">
                <a:solidFill>
                  <a:srgbClr val="FF0000"/>
                </a:solidFill>
              </a:rPr>
              <a:t> Morava během Jaromírovy slabé vlády k </a:t>
            </a:r>
            <a:r>
              <a:rPr lang="cs-CZ" dirty="0" smtClean="0">
                <a:solidFill>
                  <a:srgbClr val="FF0000"/>
                </a:solidFill>
              </a:rPr>
              <a:t>Čechám </a:t>
            </a:r>
            <a:r>
              <a:rPr lang="cs-CZ" dirty="0">
                <a:solidFill>
                  <a:srgbClr val="FF0000"/>
                </a:solidFill>
              </a:rPr>
              <a:t>nepatřila.</a:t>
            </a:r>
          </a:p>
          <a:p>
            <a:r>
              <a:rPr lang="cs-CZ" dirty="0"/>
              <a:t>Na jaře 1012 se zmocnil vlády v Čechách nejmladší z bratrů, Oldřich. </a:t>
            </a:r>
            <a:r>
              <a:rPr lang="cs-CZ" dirty="0">
                <a:solidFill>
                  <a:srgbClr val="FF0000"/>
                </a:solidFill>
              </a:rPr>
              <a:t>Jaromír utekl zase k Jindřichovi II., ale ten ho uvěznil </a:t>
            </a:r>
            <a:r>
              <a:rPr lang="cs-CZ" dirty="0"/>
              <a:t>v Utrechtu. Tam Jaromír strávil téměř 21 let.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59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Kníže Oldřich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Oldřich </a:t>
            </a:r>
            <a:r>
              <a:rPr lang="pl-PL" dirty="0"/>
              <a:t>se narodil kolem roku 975 a zemřel </a:t>
            </a:r>
            <a:r>
              <a:rPr lang="pl-PL" dirty="0" smtClean="0"/>
              <a:t>9.listopadu 1034</a:t>
            </a:r>
            <a:r>
              <a:rPr lang="pl-PL" dirty="0"/>
              <a:t>.</a:t>
            </a:r>
            <a:r>
              <a:rPr lang="cs-CZ" dirty="0"/>
              <a:t> </a:t>
            </a:r>
            <a:endParaRPr lang="cs-CZ" dirty="0" smtClean="0"/>
          </a:p>
          <a:p>
            <a:r>
              <a:rPr lang="cs-CZ" dirty="0" smtClean="0"/>
              <a:t>Byl mladší než Boleslav Ryšavý a Jaromír </a:t>
            </a:r>
            <a:br>
              <a:rPr lang="cs-CZ" dirty="0" smtClean="0"/>
            </a:br>
            <a:r>
              <a:rPr lang="cs-CZ" dirty="0" smtClean="0"/>
              <a:t>a vlády</a:t>
            </a:r>
            <a:r>
              <a:rPr lang="cs-CZ" dirty="0"/>
              <a:t> </a:t>
            </a:r>
            <a:r>
              <a:rPr lang="cs-CZ" dirty="0" smtClean="0"/>
              <a:t>v Čechách se </a:t>
            </a:r>
            <a:r>
              <a:rPr lang="cs-CZ" dirty="0"/>
              <a:t>zmocnil </a:t>
            </a:r>
            <a:r>
              <a:rPr lang="cs-CZ" dirty="0" smtClean="0"/>
              <a:t>na jaře r. 1012. 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Oldřich se stal českým knížetem </a:t>
            </a:r>
            <a:r>
              <a:rPr lang="cs-CZ" dirty="0" smtClean="0"/>
              <a:t>v letech </a:t>
            </a:r>
            <a:br>
              <a:rPr lang="cs-CZ" dirty="0" smtClean="0"/>
            </a:br>
            <a:r>
              <a:rPr lang="cs-CZ" dirty="0" smtClean="0">
                <a:solidFill>
                  <a:srgbClr val="FF0000"/>
                </a:solidFill>
              </a:rPr>
              <a:t>1012 až 1033</a:t>
            </a:r>
            <a:r>
              <a:rPr lang="cs-CZ" dirty="0"/>
              <a:t> a </a:t>
            </a:r>
            <a:r>
              <a:rPr lang="cs-CZ" dirty="0" smtClean="0"/>
              <a:t>potom ještě </a:t>
            </a:r>
            <a:r>
              <a:rPr lang="cs-CZ" dirty="0" smtClean="0">
                <a:solidFill>
                  <a:srgbClr val="FF0000"/>
                </a:solidFill>
              </a:rPr>
              <a:t>v r. 1034</a:t>
            </a:r>
            <a:r>
              <a:rPr lang="cs-CZ" dirty="0" smtClean="0"/>
              <a:t>.</a:t>
            </a:r>
          </a:p>
          <a:p>
            <a:r>
              <a:rPr lang="cs-CZ" dirty="0" smtClean="0"/>
              <a:t>Oldřich byl ženatý, jeho 1. manželství s Jutou bylo bezdětné, se 2.ženou Boženou měl syna </a:t>
            </a:r>
            <a:r>
              <a:rPr lang="cs-CZ" dirty="0" smtClean="0">
                <a:solidFill>
                  <a:srgbClr val="FF0000"/>
                </a:solidFill>
              </a:rPr>
              <a:t>Břetislava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215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Samostatná práce žáků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Znáte příběh o Oldřichovi a Boženě? </a:t>
            </a:r>
            <a:br>
              <a:rPr lang="cs-CZ" dirty="0" smtClean="0"/>
            </a:br>
            <a:r>
              <a:rPr lang="cs-CZ" dirty="0" smtClean="0"/>
              <a:t>Ve které literární památce je obsažen?</a:t>
            </a:r>
          </a:p>
          <a:p>
            <a:r>
              <a:rPr lang="cs-CZ" dirty="0" smtClean="0"/>
              <a:t>Zjistěte  podrobnější informace o knížatech Oldřichovi a Jaromírovi, polském králi Boleslavu Chrabrém i o německých panovnících Jindřichovi II. a Konrádovi II., abyste lépe porozuměli jejich jednáním.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313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Oldřichova vláda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Oldřich sesadil svého bratra Jaromíra </a:t>
            </a:r>
            <a:r>
              <a:rPr lang="cs-CZ" dirty="0" smtClean="0"/>
              <a:t>a </a:t>
            </a:r>
            <a:r>
              <a:rPr lang="cs-CZ" dirty="0"/>
              <a:t>odstranil Jaromírovy stoupence (2. vraždění Vršovců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r</a:t>
            </a:r>
            <a:r>
              <a:rPr lang="cs-CZ" dirty="0"/>
              <a:t>. 1004</a:t>
            </a:r>
            <a:r>
              <a:rPr lang="cs-CZ" dirty="0" smtClean="0"/>
              <a:t>). Opíral se o hradskou soustavu, získal daně a poplatky.</a:t>
            </a:r>
            <a:endParaRPr lang="cs-CZ" dirty="0"/>
          </a:p>
          <a:p>
            <a:r>
              <a:rPr lang="cs-CZ" dirty="0"/>
              <a:t>Po smrti Boleslava Chrabrého (1025) polský stát upadal, a tak Oldřich </a:t>
            </a:r>
            <a:r>
              <a:rPr lang="cs-CZ" dirty="0">
                <a:solidFill>
                  <a:srgbClr val="FF0000"/>
                </a:solidFill>
              </a:rPr>
              <a:t>získal</a:t>
            </a:r>
            <a:r>
              <a:rPr lang="cs-CZ" dirty="0"/>
              <a:t> od Poláků </a:t>
            </a:r>
            <a:r>
              <a:rPr lang="cs-CZ" dirty="0">
                <a:solidFill>
                  <a:srgbClr val="FF0000"/>
                </a:solidFill>
              </a:rPr>
              <a:t>zpět Moravu </a:t>
            </a:r>
            <a:r>
              <a:rPr lang="cs-CZ" dirty="0"/>
              <a:t>.</a:t>
            </a:r>
          </a:p>
          <a:p>
            <a:r>
              <a:rPr lang="cs-CZ" dirty="0">
                <a:solidFill>
                  <a:srgbClr val="FF0000"/>
                </a:solidFill>
              </a:rPr>
              <a:t>V zahraniční politice byl </a:t>
            </a:r>
            <a:r>
              <a:rPr lang="cs-CZ" dirty="0" smtClean="0">
                <a:solidFill>
                  <a:srgbClr val="FF0000"/>
                </a:solidFill>
              </a:rPr>
              <a:t>spojencem</a:t>
            </a:r>
            <a:r>
              <a:rPr lang="cs-CZ" dirty="0">
                <a:solidFill>
                  <a:srgbClr val="FF0000"/>
                </a:solidFill>
              </a:rPr>
              <a:t> Říše</a:t>
            </a:r>
            <a:r>
              <a:rPr lang="cs-CZ" dirty="0"/>
              <a:t>,</a:t>
            </a:r>
            <a:r>
              <a:rPr lang="cs-CZ"/>
              <a:t> </a:t>
            </a:r>
            <a:r>
              <a:rPr lang="cs-CZ" smtClean="0"/>
              <a:t>Jindřicha </a:t>
            </a:r>
            <a:r>
              <a:rPr lang="cs-CZ" dirty="0"/>
              <a:t>II. (do r.1024) a Konráda II., </a:t>
            </a:r>
            <a:r>
              <a:rPr lang="cs-CZ" dirty="0">
                <a:solidFill>
                  <a:srgbClr val="FF0000"/>
                </a:solidFill>
              </a:rPr>
              <a:t>ale přesto si </a:t>
            </a:r>
            <a:r>
              <a:rPr lang="cs-CZ" dirty="0"/>
              <a:t>Oldřich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mnoha směrech </a:t>
            </a:r>
            <a:r>
              <a:rPr lang="cs-CZ" dirty="0">
                <a:solidFill>
                  <a:srgbClr val="FF0000"/>
                </a:solidFill>
              </a:rPr>
              <a:t>počínal nezávislej</a:t>
            </a:r>
            <a:r>
              <a:rPr lang="cs-CZ" dirty="0"/>
              <a:t>i, než se líbilo římskoněmeckým panovníkům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033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/>
          <a:lstStyle/>
          <a:p>
            <a:r>
              <a:rPr lang="cs-CZ" dirty="0" smtClean="0"/>
              <a:t>Samostatná práce žáků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Byl bratrovražedný boj o moc problémem pouze Přemyslovců, nebo to byla možná cesta k trůnu i u jiných evropských feudálů?</a:t>
            </a:r>
          </a:p>
          <a:p>
            <a:r>
              <a:rPr lang="cs-CZ" dirty="0" smtClean="0"/>
              <a:t>Zjistěte, kdo spravoval Moravu od rozpadu Velké  Moravy až do počátku vlády Břetislava 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7344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Oldřich obviněn z úkladů proti Říši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Když v </a:t>
            </a:r>
            <a:r>
              <a:rPr lang="cs-CZ" dirty="0"/>
              <a:t>říjnu 1012 přijal </a:t>
            </a:r>
            <a:r>
              <a:rPr lang="cs-CZ" dirty="0" smtClean="0"/>
              <a:t>Oldřich od německého krále Čechy </a:t>
            </a:r>
            <a:r>
              <a:rPr lang="cs-CZ" dirty="0"/>
              <a:t>v </a:t>
            </a:r>
            <a:r>
              <a:rPr lang="cs-CZ" dirty="0" smtClean="0"/>
              <a:t>léno, zavázal se Jindřichovi také </a:t>
            </a:r>
            <a:br>
              <a:rPr lang="cs-CZ" dirty="0" smtClean="0"/>
            </a:br>
            <a:r>
              <a:rPr lang="cs-CZ" dirty="0" smtClean="0"/>
              <a:t>k </a:t>
            </a:r>
            <a:r>
              <a:rPr lang="cs-CZ" dirty="0"/>
              <a:t>poskytování vojenské pomoci</a:t>
            </a:r>
            <a:r>
              <a:rPr lang="cs-CZ" dirty="0" smtClean="0"/>
              <a:t>. Ve  sporech mezi německou říší a Boleslavem Chrabrým měl stát Oldřich na německé straně. Po smrti Boleslava Chrabrého (1025) se jeho synové přeli o trůn.</a:t>
            </a:r>
            <a:r>
              <a:rPr lang="cs-CZ" dirty="0"/>
              <a:t>  </a:t>
            </a:r>
            <a:r>
              <a:rPr lang="cs-CZ" dirty="0" smtClean="0"/>
              <a:t>Nejstarší syn </a:t>
            </a:r>
            <a:r>
              <a:rPr lang="cs-CZ" dirty="0" err="1" smtClean="0"/>
              <a:t>Měšek</a:t>
            </a:r>
            <a:r>
              <a:rPr lang="cs-CZ" dirty="0" smtClean="0"/>
              <a:t> II. koncem </a:t>
            </a:r>
            <a:r>
              <a:rPr lang="cs-CZ" dirty="0"/>
              <a:t>roku 1031 uprchl </a:t>
            </a:r>
            <a:r>
              <a:rPr lang="cs-CZ" dirty="0" smtClean="0"/>
              <a:t>k Oldřichovi do Čech. Oldřichovi způsobil problémy.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648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Oldřich </a:t>
            </a:r>
            <a:r>
              <a:rPr lang="cs-CZ" smtClean="0"/>
              <a:t>opět knížetem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V nastalé situaci se </a:t>
            </a:r>
            <a:r>
              <a:rPr lang="cs-CZ" dirty="0" smtClean="0">
                <a:solidFill>
                  <a:srgbClr val="FF0000"/>
                </a:solidFill>
              </a:rPr>
              <a:t>Oldřich</a:t>
            </a:r>
            <a:r>
              <a:rPr lang="cs-CZ" dirty="0" smtClean="0"/>
              <a:t> nezachoval podle představ nového německého císaře Konráda II., </a:t>
            </a:r>
            <a:br>
              <a:rPr lang="cs-CZ" dirty="0" smtClean="0"/>
            </a:br>
            <a:r>
              <a:rPr lang="cs-CZ" dirty="0" smtClean="0"/>
              <a:t>a tak </a:t>
            </a:r>
            <a:r>
              <a:rPr lang="cs-CZ" dirty="0" smtClean="0">
                <a:solidFill>
                  <a:srgbClr val="FF0000"/>
                </a:solidFill>
              </a:rPr>
              <a:t>byl odsouzen k  vyhnanství do Bavorska</a:t>
            </a:r>
            <a:r>
              <a:rPr lang="cs-CZ" dirty="0" smtClean="0"/>
              <a:t>. Čechy zatím spravoval Oldřichův syn Břetislav.</a:t>
            </a:r>
          </a:p>
          <a:p>
            <a:r>
              <a:rPr lang="cs-CZ" dirty="0">
                <a:solidFill>
                  <a:srgbClr val="FF0000"/>
                </a:solidFill>
              </a:rPr>
              <a:t>N</a:t>
            </a:r>
            <a:r>
              <a:rPr lang="cs-CZ" dirty="0" smtClean="0">
                <a:solidFill>
                  <a:srgbClr val="FF0000"/>
                </a:solidFill>
              </a:rPr>
              <a:t>a </a:t>
            </a:r>
            <a:r>
              <a:rPr lang="cs-CZ" dirty="0">
                <a:solidFill>
                  <a:srgbClr val="FF0000"/>
                </a:solidFill>
              </a:rPr>
              <a:t>jaře 1034 byl </a:t>
            </a:r>
            <a:r>
              <a:rPr lang="cs-CZ" dirty="0"/>
              <a:t>v říši vězněný </a:t>
            </a:r>
            <a:r>
              <a:rPr lang="cs-CZ" dirty="0">
                <a:solidFill>
                  <a:srgbClr val="FF0000"/>
                </a:solidFill>
              </a:rPr>
              <a:t>Oldřich náhle </a:t>
            </a:r>
            <a:r>
              <a:rPr lang="cs-CZ" dirty="0" smtClean="0"/>
              <a:t>Konrádem </a:t>
            </a:r>
            <a:r>
              <a:rPr lang="cs-CZ" dirty="0">
                <a:solidFill>
                  <a:srgbClr val="FF0000"/>
                </a:solidFill>
              </a:rPr>
              <a:t>omilostněn</a:t>
            </a:r>
            <a:r>
              <a:rPr lang="cs-CZ" dirty="0"/>
              <a:t> a </a:t>
            </a:r>
            <a:r>
              <a:rPr lang="cs-CZ" dirty="0" smtClean="0"/>
              <a:t>mohl se vrátit do </a:t>
            </a:r>
            <a:r>
              <a:rPr lang="cs-CZ" dirty="0"/>
              <a:t>Čech. 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Ale o vládu </a:t>
            </a:r>
            <a:r>
              <a:rPr lang="cs-CZ" dirty="0">
                <a:solidFill>
                  <a:srgbClr val="FF0000"/>
                </a:solidFill>
              </a:rPr>
              <a:t>se </a:t>
            </a:r>
            <a:r>
              <a:rPr lang="cs-CZ" dirty="0" smtClean="0">
                <a:solidFill>
                  <a:srgbClr val="FF0000"/>
                </a:solidFill>
              </a:rPr>
              <a:t>musel </a:t>
            </a:r>
            <a:r>
              <a:rPr lang="cs-CZ" dirty="0">
                <a:solidFill>
                  <a:srgbClr val="FF0000"/>
                </a:solidFill>
              </a:rPr>
              <a:t>podělit s Jaromírem</a:t>
            </a:r>
            <a:r>
              <a:rPr lang="cs-CZ" dirty="0"/>
              <a:t>, kterého Konrád rovněž propustil z utrechtského vězení. </a:t>
            </a:r>
            <a:endParaRPr lang="cs-CZ" dirty="0" smtClean="0"/>
          </a:p>
          <a:p>
            <a:r>
              <a:rPr lang="cs-CZ" dirty="0" smtClean="0"/>
              <a:t>Hned </a:t>
            </a:r>
            <a:r>
              <a:rPr lang="cs-CZ" dirty="0"/>
              <a:t>po návratu do Čech dal </a:t>
            </a:r>
            <a:r>
              <a:rPr lang="cs-CZ" dirty="0" smtClean="0"/>
              <a:t>Oldřich Jaromíra oslepit a uvěznit a Břetislava vyhnat ze země.</a:t>
            </a:r>
          </a:p>
          <a:p>
            <a:r>
              <a:rPr lang="cs-CZ" dirty="0" smtClean="0"/>
              <a:t>Oldřich však 9. listopadu </a:t>
            </a:r>
            <a:r>
              <a:rPr lang="cs-CZ" dirty="0"/>
              <a:t>1034 </a:t>
            </a:r>
            <a:r>
              <a:rPr lang="cs-CZ" dirty="0" smtClean="0"/>
              <a:t> zemřel</a:t>
            </a:r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9787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Konec sporů mezi bratry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698477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cs-CZ" dirty="0" smtClean="0"/>
          </a:p>
          <a:p>
            <a:r>
              <a:rPr lang="cs-CZ" sz="3800" dirty="0">
                <a:solidFill>
                  <a:srgbClr val="FF0000"/>
                </a:solidFill>
              </a:rPr>
              <a:t>Jaromír se dostal na český knížecí stolec celkem třikrát</a:t>
            </a:r>
            <a:r>
              <a:rPr lang="cs-CZ" sz="3800" dirty="0"/>
              <a:t>: poprvé krátce v r. 1003, podruhé v letech 1004 – 1012 a potřetí  </a:t>
            </a:r>
            <a:r>
              <a:rPr lang="cs-CZ" sz="3800" dirty="0" smtClean="0"/>
              <a:t/>
            </a:r>
            <a:br>
              <a:rPr lang="cs-CZ" sz="3800" dirty="0" smtClean="0"/>
            </a:br>
            <a:r>
              <a:rPr lang="cs-CZ" sz="3800" dirty="0" smtClean="0"/>
              <a:t>v </a:t>
            </a:r>
            <a:r>
              <a:rPr lang="cs-CZ" sz="3800" dirty="0"/>
              <a:t>letech 1033 </a:t>
            </a:r>
            <a:r>
              <a:rPr lang="cs-CZ" sz="3800" dirty="0" smtClean="0"/>
              <a:t>– 1035.</a:t>
            </a:r>
            <a:endParaRPr lang="cs-CZ" sz="3800" dirty="0"/>
          </a:p>
          <a:p>
            <a:r>
              <a:rPr lang="cs-CZ" sz="3800" dirty="0" smtClean="0">
                <a:solidFill>
                  <a:srgbClr val="FF0000"/>
                </a:solidFill>
              </a:rPr>
              <a:t>Podzim r. 1034 </a:t>
            </a:r>
            <a:r>
              <a:rPr lang="cs-CZ" sz="3800" dirty="0" smtClean="0"/>
              <a:t>– asi  60tiletý vykastrovaný</a:t>
            </a:r>
            <a:r>
              <a:rPr lang="cs-CZ" sz="3800" dirty="0"/>
              <a:t> </a:t>
            </a:r>
            <a:r>
              <a:rPr lang="cs-CZ" sz="3800" dirty="0" smtClean="0"/>
              <a:t/>
            </a:r>
            <a:br>
              <a:rPr lang="cs-CZ" sz="3800" dirty="0" smtClean="0"/>
            </a:br>
            <a:r>
              <a:rPr lang="cs-CZ" sz="3800" dirty="0" smtClean="0"/>
              <a:t>a </a:t>
            </a:r>
            <a:r>
              <a:rPr lang="cs-CZ" sz="3800" dirty="0"/>
              <a:t>oslepený Jaromír se vzdal </a:t>
            </a:r>
            <a:r>
              <a:rPr lang="cs-CZ" sz="3800" dirty="0" smtClean="0"/>
              <a:t>vlády </a:t>
            </a:r>
            <a:r>
              <a:rPr lang="cs-CZ" sz="3800" dirty="0"/>
              <a:t>a </a:t>
            </a:r>
            <a:r>
              <a:rPr lang="cs-CZ" sz="3800" u="sng" dirty="0">
                <a:solidFill>
                  <a:srgbClr val="FF0000"/>
                </a:solidFill>
              </a:rPr>
              <a:t>moc </a:t>
            </a:r>
            <a:r>
              <a:rPr lang="cs-CZ" sz="3800" u="sng" dirty="0" smtClean="0">
                <a:solidFill>
                  <a:srgbClr val="FF0000"/>
                </a:solidFill>
              </a:rPr>
              <a:t/>
            </a:r>
            <a:br>
              <a:rPr lang="cs-CZ" sz="3800" u="sng" dirty="0" smtClean="0">
                <a:solidFill>
                  <a:srgbClr val="FF0000"/>
                </a:solidFill>
              </a:rPr>
            </a:br>
            <a:r>
              <a:rPr lang="cs-CZ" sz="3800" u="sng" dirty="0" smtClean="0">
                <a:solidFill>
                  <a:srgbClr val="FF0000"/>
                </a:solidFill>
              </a:rPr>
              <a:t>v </a:t>
            </a:r>
            <a:r>
              <a:rPr lang="cs-CZ" sz="3800" u="sng" dirty="0">
                <a:solidFill>
                  <a:srgbClr val="FF0000"/>
                </a:solidFill>
              </a:rPr>
              <a:t>Čechách získal Oldřichův syn </a:t>
            </a:r>
            <a:r>
              <a:rPr lang="cs-CZ" sz="3800" u="sng" dirty="0" smtClean="0">
                <a:solidFill>
                  <a:srgbClr val="FF0000"/>
                </a:solidFill>
              </a:rPr>
              <a:t>Břetislav I.</a:t>
            </a:r>
            <a:r>
              <a:rPr lang="cs-CZ" sz="3800" dirty="0" smtClean="0"/>
              <a:t> zvaný český Achilles. Vyvedl zemi z krize.</a:t>
            </a:r>
          </a:p>
          <a:p>
            <a:r>
              <a:rPr lang="cs-CZ" sz="3800" dirty="0"/>
              <a:t>Roku 1032 byl </a:t>
            </a:r>
            <a:r>
              <a:rPr lang="cs-CZ" sz="3800" dirty="0" smtClean="0"/>
              <a:t>založen</a:t>
            </a:r>
            <a:r>
              <a:rPr lang="cs-CZ" sz="3800" dirty="0"/>
              <a:t> Sázavský </a:t>
            </a:r>
            <a:r>
              <a:rPr lang="cs-CZ" sz="3800" dirty="0" smtClean="0"/>
              <a:t>klášter.</a:t>
            </a:r>
            <a:endParaRPr lang="cs-CZ" sz="3800" dirty="0"/>
          </a:p>
        </p:txBody>
      </p:sp>
    </p:spTree>
    <p:extLst>
      <p:ext uri="{BB962C8B-B14F-4D97-AF65-F5344CB8AC3E}">
        <p14:creationId xmlns:p14="http://schemas.microsoft.com/office/powerpoint/2010/main" val="290661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</TotalTime>
  <Words>269</Words>
  <Application>Microsoft Office PowerPoint</Application>
  <PresentationFormat>Předvádění na obrazovce (4:3)</PresentationFormat>
  <Paragraphs>56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Arial</vt:lpstr>
      <vt:lpstr>Calibri</vt:lpstr>
      <vt:lpstr>Motiv systému Office</vt:lpstr>
      <vt:lpstr>Přemyslovci – knížata Jaromír a Oldřich</vt:lpstr>
      <vt:lpstr>Jaromírova vláda</vt:lpstr>
      <vt:lpstr>Kníže Oldřich</vt:lpstr>
      <vt:lpstr>Samostatná práce žáků</vt:lpstr>
      <vt:lpstr>Oldřichova vláda</vt:lpstr>
      <vt:lpstr>Samostatná práce žáků</vt:lpstr>
      <vt:lpstr>Oldřich obviněn z úkladů proti Říši</vt:lpstr>
      <vt:lpstr>Oldřich opět knížetem</vt:lpstr>
      <vt:lpstr>Konec sporů mezi bratry</vt:lpstr>
      <vt:lpstr>Opakování</vt:lpstr>
      <vt:lpstr>ZDROJE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Mikláš, Michal</cp:lastModifiedBy>
  <cp:revision>150</cp:revision>
  <dcterms:created xsi:type="dcterms:W3CDTF">2012-06-18T15:15:37Z</dcterms:created>
  <dcterms:modified xsi:type="dcterms:W3CDTF">2014-01-21T12:31:26Z</dcterms:modified>
</cp:coreProperties>
</file>