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3" r:id="rId4"/>
    <p:sldId id="264" r:id="rId5"/>
    <p:sldId id="266" r:id="rId6"/>
    <p:sldId id="271" r:id="rId7"/>
    <p:sldId id="272" r:id="rId8"/>
    <p:sldId id="273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78" autoAdjust="0"/>
    <p:restoredTop sz="93091" autoAdjust="0"/>
  </p:normalViewPr>
  <p:slideViewPr>
    <p:cSldViewPr>
      <p:cViewPr varScale="1">
        <p:scale>
          <a:sx n="67" d="100"/>
          <a:sy n="67" d="100"/>
        </p:scale>
        <p:origin x="-36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369299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Právní vztahy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7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Právní vztahy – základní pojmy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4868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Náležitosti právních norem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Označení právní normy obsahuje(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...číslo, rok, zkratku Sbírky zákonů ČR, celý název.</a:t>
            </a:r>
          </a:p>
          <a:p>
            <a:r>
              <a:rPr lang="cs-CZ" dirty="0" smtClean="0"/>
              <a:t>Derogační klauzule neboli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je součástí obsahu zákonné normy, je-li to nutné.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...zrušovací ustanovení...</a:t>
            </a:r>
          </a:p>
          <a:p>
            <a:r>
              <a:rPr lang="cs-CZ" dirty="0" smtClean="0"/>
              <a:t>Právní předpisy jsou členěny do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	... </a:t>
            </a:r>
            <a:r>
              <a:rPr lang="en-US" dirty="0" smtClean="0">
                <a:solidFill>
                  <a:srgbClr val="00B050"/>
                </a:solidFill>
              </a:rPr>
              <a:t>§§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938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Vztah </a:t>
            </a:r>
            <a:r>
              <a:rPr lang="cs-CZ" sz="4000" dirty="0"/>
              <a:t>morálky</a:t>
            </a:r>
            <a:r>
              <a:rPr lang="cs-CZ" dirty="0"/>
              <a:t> a </a:t>
            </a:r>
            <a:r>
              <a:rPr lang="cs-CZ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Právo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morálky.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...minimum...</a:t>
            </a:r>
          </a:p>
          <a:p>
            <a:r>
              <a:rPr lang="cs-CZ" dirty="0" smtClean="0"/>
              <a:t>Právní normy se vyvinuly z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...mravních norem.</a:t>
            </a:r>
          </a:p>
          <a:p>
            <a:r>
              <a:rPr lang="cs-CZ" dirty="0" smtClean="0"/>
              <a:t>Právní normy jsou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</a:t>
            </a:r>
            <a:r>
              <a:rPr lang="cs-CZ" dirty="0"/>
              <a:t>jejichž </a:t>
            </a:r>
            <a:r>
              <a:rPr lang="cs-CZ" dirty="0" smtClean="0"/>
              <a:t>dodržování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státní mocí.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...všeobecně závazná pravidla chování...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	...vynutitelné...</a:t>
            </a:r>
          </a:p>
          <a:p>
            <a:r>
              <a:rPr lang="cs-CZ" dirty="0" smtClean="0"/>
              <a:t>Morální normy jsou pravidla chování, jejichž dodržení nebylo právem </a:t>
            </a:r>
            <a:r>
              <a:rPr lang="cs-CZ" smtClean="0"/>
              <a:t>dosud </a:t>
            </a:r>
            <a:r>
              <a:rPr lang="cs-CZ" smtClean="0"/>
              <a:t>upraveno, </a:t>
            </a:r>
            <a:r>
              <a:rPr lang="cs-CZ" dirty="0" smtClean="0"/>
              <a:t>a proto za jejich porušení nehrozí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pouze morální opovržení.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...právní postih...</a:t>
            </a:r>
          </a:p>
        </p:txBody>
      </p:sp>
    </p:spTree>
    <p:extLst>
      <p:ext uri="{BB962C8B-B14F-4D97-AF65-F5344CB8AC3E}">
        <p14:creationId xmlns:p14="http://schemas.microsoft.com/office/powerpoint/2010/main" val="49520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PRÁVNÍ VZTAHY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55576" y="3573016"/>
            <a:ext cx="6400800" cy="1054968"/>
          </a:xfrm>
        </p:spPr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77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598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Právo a </a:t>
            </a:r>
            <a:r>
              <a:rPr lang="cs-CZ" dirty="0" smtClean="0"/>
              <a:t>stát</a:t>
            </a:r>
            <a:br>
              <a:rPr lang="cs-CZ" dirty="0" smtClean="0"/>
            </a:br>
            <a:r>
              <a:rPr lang="cs-CZ" sz="3100" i="1" dirty="0" smtClean="0"/>
              <a:t>...právo</a:t>
            </a:r>
            <a:r>
              <a:rPr lang="cs-CZ" sz="3100" i="1" dirty="0"/>
              <a:t>, právní řád státu, objektivní, subjektivní právo</a:t>
            </a:r>
            <a:r>
              <a:rPr lang="cs-CZ" sz="3100" b="1" i="1" dirty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781128"/>
          </a:xfrm>
        </p:spPr>
        <p:txBody>
          <a:bodyPr>
            <a:noAutofit/>
          </a:bodyPr>
          <a:lstStyle/>
          <a:p>
            <a:r>
              <a:rPr lang="cs-CZ" sz="2000" dirty="0" smtClean="0"/>
              <a:t>Právo – soubor pravidel, podle nichž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...se organizuje a řídí lidské soužití.</a:t>
            </a:r>
          </a:p>
          <a:p>
            <a:r>
              <a:rPr lang="cs-CZ" sz="2000" dirty="0" smtClean="0"/>
              <a:t>Právní řád státu –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), </a:t>
            </a:r>
            <a:r>
              <a:rPr lang="cs-CZ" sz="2000" dirty="0"/>
              <a:t>který je uznán jako samostatný subjekt mezinárodního </a:t>
            </a:r>
            <a:r>
              <a:rPr lang="cs-CZ" sz="2000" dirty="0" smtClean="0"/>
              <a:t>práva.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	...je souhrn všech právních předpisů státu...</a:t>
            </a:r>
          </a:p>
          <a:p>
            <a:r>
              <a:rPr lang="cs-CZ" sz="2000" dirty="0" smtClean="0"/>
              <a:t>Objektivní právo – veškeré zákony a jiné právní předpisy, jimiž stát určuje,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 jak se mají lidé ve vzájemných vztazích chovat. </a:t>
            </a:r>
          </a:p>
          <a:p>
            <a:r>
              <a:rPr lang="cs-CZ" sz="2000" dirty="0" smtClean="0"/>
              <a:t>Subjektivní právo</a:t>
            </a:r>
            <a:r>
              <a:rPr lang="cs-CZ" sz="2000" b="1" dirty="0" smtClean="0"/>
              <a:t> </a:t>
            </a:r>
            <a:r>
              <a:rPr lang="cs-CZ" sz="2000" dirty="0" smtClean="0"/>
              <a:t>– oprávnění každého účastníka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	... využívat objektivního práva, ale i povinnost nést zodpovědnost.</a:t>
            </a:r>
          </a:p>
          <a:p>
            <a:r>
              <a:rPr lang="cs-CZ" sz="2000" b="1" dirty="0" smtClean="0"/>
              <a:t>Objektivní právo</a:t>
            </a:r>
            <a:r>
              <a:rPr lang="cs-CZ" sz="2000" dirty="0" smtClean="0"/>
              <a:t> </a:t>
            </a:r>
            <a:r>
              <a:rPr lang="cs-CZ" sz="2000" b="1" dirty="0" smtClean="0"/>
              <a:t>– souhrn abstraktních norem určených obecně všem</a:t>
            </a:r>
          </a:p>
          <a:p>
            <a:r>
              <a:rPr lang="cs-CZ" sz="2000" b="1" dirty="0" smtClean="0"/>
              <a:t>Subjektivní právo – zkonkretizování abstraktní normy pro určitou osobu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Právní síla</a:t>
            </a:r>
            <a:br>
              <a:rPr lang="cs-CZ" dirty="0" smtClean="0"/>
            </a:br>
            <a:r>
              <a:rPr lang="cs-CZ" sz="3100" i="1" dirty="0" smtClean="0"/>
              <a:t>...stupňovité uspořádání</a:t>
            </a: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lang="cs-CZ" sz="2000" dirty="0" smtClean="0"/>
              <a:t>Právní řád je uspořádán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), podle právní síly.</a:t>
            </a:r>
          </a:p>
          <a:p>
            <a:pPr marL="0" indent="0">
              <a:buNone/>
            </a:pPr>
            <a:r>
              <a:rPr lang="cs-CZ" sz="2000" dirty="0" smtClean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...stupňovitě...</a:t>
            </a:r>
          </a:p>
          <a:p>
            <a:r>
              <a:rPr lang="cs-CZ" sz="2000" dirty="0" smtClean="0"/>
              <a:t>Právní síla je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právní normy.</a:t>
            </a: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	</a:t>
            </a:r>
            <a:r>
              <a:rPr lang="cs-CZ" sz="16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>
                <a:solidFill>
                  <a:srgbClr val="00B050"/>
                </a:solidFill>
              </a:rPr>
              <a:t>důležitost...</a:t>
            </a:r>
          </a:p>
          <a:p>
            <a:r>
              <a:rPr lang="cs-CZ" sz="2000" dirty="0" smtClean="0"/>
              <a:t>Právní sílu normy určuje důležitost orgánu, který ji vydal.</a:t>
            </a:r>
          </a:p>
          <a:p>
            <a:r>
              <a:rPr lang="cs-CZ" sz="2000" dirty="0" smtClean="0"/>
              <a:t>Normy nižší nesmí být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</a:t>
            </a:r>
            <a:r>
              <a:rPr lang="cs-CZ" sz="2000" dirty="0"/>
              <a:t>s normami vyššími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...v rozporu...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ÚSTAVA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ÚSTAVNÍ ZÁKONY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ZÁKONNÁ OPATŘENÍ SENÁTU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VLÁDNÍ NAŘÍZENÍ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VYHLÁŠKY MINISTERSTEV</a:t>
            </a:r>
          </a:p>
          <a:p>
            <a:pPr marL="0" indent="0" algn="ctr">
              <a:buNone/>
            </a:pPr>
            <a:r>
              <a:rPr 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VYHLÁŠKY MÍSTNÍCH STÁTNÍCH ORGÁNŮ</a:t>
            </a:r>
          </a:p>
          <a:p>
            <a:pPr marL="0" indent="0" algn="ctr">
              <a:buNone/>
            </a:pPr>
            <a:endParaRPr lang="cs-CZ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předpisy zákonné, základní</a:t>
            </a:r>
            <a:r>
              <a:rPr lang="cs-C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předpisy podzákonné, prováděcí</a:t>
            </a:r>
          </a:p>
        </p:txBody>
      </p:sp>
    </p:spTree>
    <p:extLst>
      <p:ext uri="{BB962C8B-B14F-4D97-AF65-F5344CB8AC3E}">
        <p14:creationId xmlns:p14="http://schemas.microsoft.com/office/powerpoint/2010/main" val="194738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Právní vědomí</a:t>
            </a:r>
            <a:br>
              <a:rPr lang="cs-CZ" dirty="0" smtClean="0"/>
            </a:br>
            <a:r>
              <a:rPr lang="cs-CZ" sz="3100" i="1" dirty="0" smtClean="0"/>
              <a:t>...zákonnost</a:t>
            </a: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Právní vědomí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...znalost právního řádu</a:t>
            </a:r>
          </a:p>
          <a:p>
            <a:r>
              <a:rPr lang="cs-CZ" dirty="0" smtClean="0"/>
              <a:t>Zákonnost</a:t>
            </a:r>
            <a:r>
              <a:rPr lang="cs-CZ" b="1" dirty="0" smtClean="0"/>
              <a:t> </a:t>
            </a:r>
            <a:r>
              <a:rPr lang="cs-CZ" dirty="0" smtClean="0"/>
              <a:t>-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...dodržování právního řádu</a:t>
            </a:r>
          </a:p>
          <a:p>
            <a:r>
              <a:rPr lang="cs-CZ" dirty="0" smtClean="0"/>
              <a:t>Dvě zásady zákonnosti: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Před zákonem si jsou všichni rovni.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Neznalost zákona neomlouvá.</a:t>
            </a:r>
          </a:p>
          <a:p>
            <a:pPr marL="0" indent="0">
              <a:buNone/>
            </a:pPr>
            <a:endParaRPr lang="cs-CZ" sz="2400" i="1" dirty="0" smtClean="0"/>
          </a:p>
          <a:p>
            <a:pPr marL="0" indent="0">
              <a:buNone/>
            </a:pPr>
            <a:r>
              <a:rPr lang="cs-CZ" sz="2400" i="1" dirty="0" smtClean="0"/>
              <a:t>Podle úrovně </a:t>
            </a:r>
            <a:r>
              <a:rPr lang="cs-CZ" sz="2400" b="1" i="1" dirty="0" smtClean="0"/>
              <a:t>právního vědomí </a:t>
            </a:r>
            <a:r>
              <a:rPr lang="cs-CZ" sz="2400" i="1" dirty="0" smtClean="0"/>
              <a:t>a</a:t>
            </a:r>
            <a:r>
              <a:rPr lang="cs-CZ" sz="2400" b="1" i="1" dirty="0" smtClean="0"/>
              <a:t> zákonnosti</a:t>
            </a:r>
            <a:r>
              <a:rPr lang="cs-CZ" sz="2400" i="1" dirty="0" smtClean="0"/>
              <a:t> se posuzuje </a:t>
            </a:r>
            <a:r>
              <a:rPr lang="cs-CZ" sz="2400" b="1" i="1" dirty="0" smtClean="0"/>
              <a:t>civilizační</a:t>
            </a:r>
            <a:r>
              <a:rPr lang="cs-CZ" sz="2400" i="1" dirty="0" smtClean="0"/>
              <a:t> úroveň státu – ta závisí na vzdělanostní, kulturní a morální úrovni občanů a na rychlosti a spravedlnosti zásahu státních orgánů při porušení práva.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291535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Proces schvalování zákonů</a:t>
            </a:r>
            <a:br>
              <a:rPr lang="cs-CZ" dirty="0" smtClean="0"/>
            </a:br>
            <a:r>
              <a:rPr lang="cs-CZ" sz="3100" i="1" dirty="0" smtClean="0"/>
              <a:t>...zákonodárná iniciativa</a:t>
            </a: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Zákonodárná iniciativa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...možnost navrhnout vznik či změnu zákona.</a:t>
            </a:r>
          </a:p>
          <a:p>
            <a:r>
              <a:rPr lang="cs-CZ" dirty="0" smtClean="0"/>
              <a:t>Zákonodárnou iniciativu mají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...krajská zastupitelstva, vláda, senátoři, senát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či poslanci.</a:t>
            </a:r>
          </a:p>
          <a:p>
            <a:r>
              <a:rPr lang="cs-CZ" dirty="0" smtClean="0"/>
              <a:t>Návrhy se podávají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...Poslanecké sněmovně Parlamentu ČR.</a:t>
            </a:r>
          </a:p>
          <a:p>
            <a:r>
              <a:rPr lang="cs-CZ" dirty="0" smtClean="0"/>
              <a:t>Schůze PS i Senátu PČR jsou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...veřejné.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2198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Postup </a:t>
            </a:r>
            <a:r>
              <a:rPr lang="cs-CZ" sz="4000" dirty="0" smtClean="0"/>
              <a:t>schvalování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Schvalování probíhá v PS ve (</a:t>
            </a:r>
            <a:r>
              <a:rPr lang="cs-CZ" dirty="0">
                <a:solidFill>
                  <a:srgbClr val="00B050"/>
                </a:solidFill>
              </a:rPr>
              <a:t>...</a:t>
            </a:r>
            <a:r>
              <a:rPr lang="cs-CZ" dirty="0"/>
              <a:t>) čteních.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50"/>
                </a:solidFill>
              </a:rPr>
              <a:t>...třech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</a:p>
          <a:p>
            <a:r>
              <a:rPr lang="cs-CZ" dirty="0" smtClean="0"/>
              <a:t>PS (i Senát) jsou usnášeníschopné, pokud je přítomna alespoň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...1/3 z celkového počtu.</a:t>
            </a:r>
          </a:p>
          <a:p>
            <a:pPr lvl="1"/>
            <a:r>
              <a:rPr lang="cs-CZ" dirty="0" smtClean="0"/>
              <a:t>PSPČR: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...67</a:t>
            </a:r>
          </a:p>
          <a:p>
            <a:pPr lvl="1"/>
            <a:r>
              <a:rPr lang="cs-CZ" dirty="0" smtClean="0"/>
              <a:t>Senát PČR: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...27</a:t>
            </a:r>
          </a:p>
          <a:p>
            <a:r>
              <a:rPr lang="cs-CZ" dirty="0" smtClean="0"/>
              <a:t>Zákon je schválen, pokud jej odhlasuje více než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...50 % přítomných.</a:t>
            </a:r>
          </a:p>
          <a:p>
            <a:pPr lvl="1"/>
            <a:r>
              <a:rPr lang="cs-CZ" dirty="0" smtClean="0"/>
              <a:t>PS: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min. 34</a:t>
            </a:r>
          </a:p>
          <a:p>
            <a:pPr lvl="1"/>
            <a:r>
              <a:rPr lang="cs-CZ" dirty="0" smtClean="0"/>
              <a:t>Senát: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min. 14</a:t>
            </a:r>
          </a:p>
        </p:txBody>
      </p:sp>
    </p:spTree>
    <p:extLst>
      <p:ext uri="{BB962C8B-B14F-4D97-AF65-F5344CB8AC3E}">
        <p14:creationId xmlns:p14="http://schemas.microsoft.com/office/powerpoint/2010/main" val="346728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Možnosti</a:t>
            </a:r>
            <a:r>
              <a:rPr lang="cs-CZ" sz="4000" dirty="0" smtClean="0"/>
              <a:t> senátu a prezidenta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Po schválení PS jde návrh zákona do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...Senátu PČR.</a:t>
            </a:r>
          </a:p>
          <a:p>
            <a:r>
              <a:rPr lang="cs-CZ" dirty="0" smtClean="0"/>
              <a:t>Pokud jej senát neschválí, vrátí jej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...PS s pozměňovacím návrhem či zamítnutím.</a:t>
            </a:r>
          </a:p>
          <a:p>
            <a:r>
              <a:rPr lang="cs-CZ" dirty="0" smtClean="0"/>
              <a:t>Po schválení senátem zákon putuje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...k prezidentu ČR.</a:t>
            </a:r>
          </a:p>
          <a:p>
            <a:r>
              <a:rPr lang="cs-CZ" dirty="0" smtClean="0"/>
              <a:t>Suspenzivní veto prezidenta znamená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...odmítnutí zákona a jeho navrácení PS.</a:t>
            </a:r>
          </a:p>
          <a:p>
            <a:r>
              <a:rPr lang="cs-CZ" dirty="0" smtClean="0"/>
              <a:t>Co může poté udělat PS?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Vypracovat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zákon znovu.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Přehlasovat prezidentské veto 101 hlasy.</a:t>
            </a:r>
          </a:p>
          <a:p>
            <a:pPr marL="457200" indent="-457200"/>
            <a:r>
              <a:rPr lang="cs-CZ" dirty="0" smtClean="0"/>
              <a:t>Přijatý zákon podepisují: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Předseda PS PČR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Předseda vlády ČR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Prezident ČR</a:t>
            </a:r>
            <a:endParaRPr lang="cs-CZ" dirty="0" smtClean="0"/>
          </a:p>
          <a:p>
            <a:pPr marL="914400" lvl="1" indent="-514350">
              <a:buFont typeface="+mj-lt"/>
              <a:buAutoNum type="alphaLcParenR"/>
            </a:pPr>
            <a:endParaRPr lang="cs-CZ" dirty="0" smtClean="0">
              <a:solidFill>
                <a:srgbClr val="00B050"/>
              </a:solidFill>
            </a:endParaRPr>
          </a:p>
          <a:p>
            <a:pPr marL="914400" lvl="1" indent="-514350">
              <a:buFont typeface="+mj-lt"/>
              <a:buAutoNum type="alphaLcParenR"/>
            </a:pP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765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Platnost a </a:t>
            </a:r>
            <a:r>
              <a:rPr lang="cs-CZ" sz="4000" dirty="0"/>
              <a:t>účinnost</a:t>
            </a:r>
            <a:r>
              <a:rPr lang="cs-CZ" dirty="0"/>
              <a:t> </a:t>
            </a:r>
            <a:r>
              <a:rPr lang="cs-CZ" dirty="0" smtClean="0"/>
              <a:t>právních norem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Platnost zákona se počítá od doby jeho vyhlášení, tj. od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...uveřejnění ve Sbírce zákonů ČR.</a:t>
            </a:r>
          </a:p>
          <a:p>
            <a:r>
              <a:rPr lang="cs-CZ" dirty="0" smtClean="0"/>
              <a:t>Ve Sbírce zákonů ČR se uveřejňují pouze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...zákonné předpisy, vládní nařízení a důl. vyhlášky ministerstev.</a:t>
            </a:r>
          </a:p>
          <a:p>
            <a:r>
              <a:rPr lang="cs-CZ" dirty="0" smtClean="0"/>
              <a:t>Nižší prováděcí se uveřejňují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...ve věstnících.</a:t>
            </a:r>
          </a:p>
          <a:p>
            <a:r>
              <a:rPr lang="cs-CZ" dirty="0" smtClean="0"/>
              <a:t>Novelizace norem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...obměna, doplňování norem.</a:t>
            </a:r>
          </a:p>
          <a:p>
            <a:r>
              <a:rPr lang="cs-CZ" dirty="0"/>
              <a:t>Účinnost normy </a:t>
            </a:r>
            <a:r>
              <a:rPr lang="cs-CZ" dirty="0" smtClean="0"/>
              <a:t>znamená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50"/>
                </a:solidFill>
              </a:rPr>
              <a:t>...odkdy se normou musíme řídit.</a:t>
            </a:r>
          </a:p>
          <a:p>
            <a:r>
              <a:rPr lang="cs-CZ" dirty="0" err="1"/>
              <a:t>Vacatio</a:t>
            </a:r>
            <a:r>
              <a:rPr lang="cs-CZ" dirty="0"/>
              <a:t> </a:t>
            </a:r>
            <a:r>
              <a:rPr lang="cs-CZ" dirty="0" err="1"/>
              <a:t>legis</a:t>
            </a:r>
            <a:r>
              <a:rPr lang="cs-CZ" dirty="0"/>
              <a:t> </a:t>
            </a:r>
            <a:r>
              <a:rPr lang="cs-CZ" dirty="0" smtClean="0"/>
              <a:t>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00B050"/>
                </a:solidFill>
              </a:rPr>
              <a:t>...období od platnosti do účinnosti normy.</a:t>
            </a:r>
          </a:p>
          <a:p>
            <a:pPr marL="0" indent="0">
              <a:buNone/>
            </a:pPr>
            <a:endParaRPr lang="cs-CZ" dirty="0" smtClean="0">
              <a:solidFill>
                <a:srgbClr val="00B05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7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644</TotalTime>
  <Words>177</Words>
  <Application>Microsoft Office PowerPoint</Application>
  <PresentationFormat>Předvádění na obrazovce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Název vzdělávacího materiálu</vt:lpstr>
      <vt:lpstr>PRÁVNÍ VZTAHY</vt:lpstr>
      <vt:lpstr>Právo a stát ...právo, právní řád státu, objektivní, subjektivní právo </vt:lpstr>
      <vt:lpstr>Právní síla ...stupňovité uspořádání</vt:lpstr>
      <vt:lpstr>Právní vědomí ...zákonnost</vt:lpstr>
      <vt:lpstr>Proces schvalování zákonů ...zákonodárná iniciativa</vt:lpstr>
      <vt:lpstr>Postup schvalování</vt:lpstr>
      <vt:lpstr>Možnosti senátu a prezidenta</vt:lpstr>
      <vt:lpstr>Platnost a účinnost právních norem</vt:lpstr>
      <vt:lpstr>Náležitosti právních norem</vt:lpstr>
      <vt:lpstr>Vztah morálky a práva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Rosta</cp:lastModifiedBy>
  <cp:revision>84</cp:revision>
  <dcterms:created xsi:type="dcterms:W3CDTF">2012-06-18T15:15:37Z</dcterms:created>
  <dcterms:modified xsi:type="dcterms:W3CDTF">2013-12-11T06:12:12Z</dcterms:modified>
</cp:coreProperties>
</file>