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964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8505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331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4592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689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47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0966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00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832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17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507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49995-1CEB-4FD0-8495-4BCDD05F473D}" type="datetimeFigureOut">
              <a:rPr lang="cs-CZ" smtClean="0"/>
              <a:pPr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114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67836" cy="793973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13" name="Obdélník 1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463403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Dělení</a:t>
                      </a:r>
                      <a:r>
                        <a:rPr lang="cs-CZ" baseline="0" dirty="0" smtClean="0"/>
                        <a:t> občanského práva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</a:t>
                      </a:r>
                      <a:r>
                        <a:rPr lang="cs-CZ" baseline="0" smtClean="0"/>
                        <a:t>práva. </a:t>
                      </a:r>
                      <a:r>
                        <a:rPr lang="cs-CZ" baseline="0" dirty="0" smtClean="0"/>
                        <a:t>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1513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Dělení občanského práva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882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 dělení OBČANSKÉHO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3600" dirty="0" smtClean="0"/>
              <a:t>HMOTNÉ 		 	PROCESNÍ</a:t>
            </a:r>
          </a:p>
          <a:p>
            <a:pPr marL="0" indent="0" algn="ctr">
              <a:buNone/>
            </a:pPr>
            <a:r>
              <a:rPr lang="cs-CZ" sz="2800" dirty="0" smtClean="0"/>
              <a:t>      </a:t>
            </a:r>
            <a:br>
              <a:rPr lang="cs-CZ" sz="2800" dirty="0" smtClean="0"/>
            </a:br>
            <a:r>
              <a:rPr lang="cs-CZ" sz="2800" dirty="0" smtClean="0"/>
              <a:t>ABSOLUTNÍ MAJETKOVÁ</a:t>
            </a:r>
            <a:r>
              <a:rPr lang="cs-CZ" sz="3600" dirty="0" smtClean="0"/>
              <a:t>		</a:t>
            </a:r>
            <a:r>
              <a:rPr lang="cs-CZ" sz="2800" dirty="0" smtClean="0"/>
              <a:t>RELATIVNÍ MAJETKOVÁ </a:t>
            </a:r>
            <a:r>
              <a:rPr lang="cs-CZ" sz="3600" dirty="0" smtClean="0"/>
              <a:t>	                 (</a:t>
            </a:r>
            <a:r>
              <a:rPr lang="cs-CZ" sz="2800" dirty="0" smtClean="0"/>
              <a:t>ZÁVAZKOVÉ)</a:t>
            </a:r>
            <a:r>
              <a:rPr lang="cs-CZ" sz="3600" dirty="0" smtClean="0"/>
              <a:t>	</a:t>
            </a:r>
            <a:endParaRPr lang="cs-CZ" sz="2800" dirty="0" smtClean="0"/>
          </a:p>
          <a:p>
            <a:pPr marL="0" indent="0" algn="ctr">
              <a:buNone/>
            </a:pPr>
            <a:r>
              <a:rPr lang="cs-CZ" sz="1800" dirty="0" smtClean="0"/>
              <a:t/>
            </a:r>
            <a:br>
              <a:rPr lang="cs-CZ" sz="1800" dirty="0" smtClean="0"/>
            </a:br>
            <a:endParaRPr lang="cs-CZ" sz="1800" dirty="0" smtClean="0"/>
          </a:p>
          <a:p>
            <a:pPr marL="0" indent="0" algn="ctr">
              <a:buNone/>
            </a:pPr>
            <a:r>
              <a:rPr lang="cs-CZ" sz="2000" dirty="0" smtClean="0"/>
              <a:t>VĚCNÁ PRÁVA	 DĚDICKÉ PRÁVO	</a:t>
            </a:r>
            <a:r>
              <a:rPr lang="cs-CZ" sz="1800" dirty="0" smtClean="0"/>
              <a:t>	 				</a:t>
            </a:r>
            <a:endParaRPr lang="cs-CZ" sz="1800" dirty="0"/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2976389" y="2703552"/>
            <a:ext cx="2099667" cy="797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H="1">
            <a:off x="2112630" y="2709660"/>
            <a:ext cx="875194" cy="6019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>
            <a:off x="2643174" y="4214818"/>
            <a:ext cx="1008112" cy="637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flipH="1">
            <a:off x="1714480" y="4214818"/>
            <a:ext cx="576064" cy="637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/>
          <p:cNvCxnSpPr/>
          <p:nvPr/>
        </p:nvCxnSpPr>
        <p:spPr>
          <a:xfrm>
            <a:off x="3563888" y="2564904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805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HMOTNÉ PRÁVO</a:t>
            </a:r>
            <a:br>
              <a:rPr lang="cs-CZ" dirty="0" smtClean="0"/>
            </a:br>
            <a:r>
              <a:rPr lang="cs-CZ" dirty="0" smtClean="0"/>
              <a:t>Absolutní majetková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Věcné právo – (...)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...zajišťuje moc osoby nad věcí s cílem ochrany věci, jíž uspokojuje </a:t>
            </a:r>
            <a:r>
              <a:rPr lang="cs-CZ" smtClean="0">
                <a:solidFill>
                  <a:srgbClr val="00B050"/>
                </a:solidFill>
              </a:rPr>
              <a:t>své potřeby.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/>
              <a:t>Dělení věcného práva: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/>
              <a:t>Hmotná věc – (...)</a:t>
            </a:r>
          </a:p>
          <a:p>
            <a:pPr marL="400050" lvl="1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...ovladatelná část vnějšího světa, která má povahu samostatného předmětu</a:t>
            </a:r>
          </a:p>
          <a:p>
            <a:pPr marL="914400" lvl="1" indent="-514350">
              <a:buFont typeface="+mj-lt"/>
              <a:buAutoNum type="alphaLcParenR" startAt="2"/>
            </a:pPr>
            <a:r>
              <a:rPr lang="cs-CZ" dirty="0" smtClean="0"/>
              <a:t>Nehmotné věci – (...)</a:t>
            </a:r>
          </a:p>
          <a:p>
            <a:pPr marL="400050" lvl="1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...nemají hmotnou povahu a zřetelné prostorové vymezení</a:t>
            </a:r>
          </a:p>
          <a:p>
            <a:pPr marL="914400" lvl="1" indent="-514350">
              <a:buFont typeface="+mj-lt"/>
              <a:buAutoNum type="alphaLcParenR" startAt="2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677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Relativní </a:t>
            </a:r>
            <a:r>
              <a:rPr lang="cs-CZ" smtClean="0"/>
              <a:t>majetková práva (závazkové) </a:t>
            </a:r>
            <a:r>
              <a:rPr lang="cs-CZ" dirty="0" smtClean="0"/>
              <a:t>a procesní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r>
              <a:rPr lang="cs-CZ" dirty="0" smtClean="0"/>
              <a:t>Závazkové právo neboli (...) – (...)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smtClean="0">
                <a:solidFill>
                  <a:srgbClr val="00B050"/>
                </a:solidFill>
              </a:rPr>
              <a:t>...</a:t>
            </a:r>
            <a:r>
              <a:rPr lang="cs-CZ" smtClean="0">
                <a:solidFill>
                  <a:srgbClr val="00B050"/>
                </a:solidFill>
              </a:rPr>
              <a:t>obligační       ...upravuje </a:t>
            </a:r>
            <a:r>
              <a:rPr lang="cs-CZ" dirty="0" smtClean="0">
                <a:solidFill>
                  <a:srgbClr val="00B050"/>
                </a:solidFill>
              </a:rPr>
              <a:t>vztahy mezi věřitelem a dlužníkem</a:t>
            </a:r>
          </a:p>
          <a:p>
            <a:r>
              <a:rPr lang="cs-CZ" dirty="0"/>
              <a:t>Procesní právo upravuje normy týkající se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...občanského soudního řízení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84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Majetek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Majetek tvoří: (...)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Hmotné věci ve vlastnictví osoby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Majetková práva k nehmotným věcem včetně pohledávek</a:t>
            </a:r>
          </a:p>
          <a:p>
            <a:pPr marL="457200" indent="-457200"/>
            <a:r>
              <a:rPr lang="cs-CZ" dirty="0" smtClean="0"/>
              <a:t>Majetek se snižuje o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...dluhy</a:t>
            </a:r>
          </a:p>
        </p:txBody>
      </p:sp>
    </p:spTree>
    <p:extLst>
      <p:ext uri="{BB962C8B-B14F-4D97-AF65-F5344CB8AC3E}">
        <p14:creationId xmlns:p14="http://schemas.microsoft.com/office/powerpoint/2010/main" val="61549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129</Words>
  <Application>Microsoft Office PowerPoint</Application>
  <PresentationFormat>Předvádění na obrazovce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Název vzdělávacího materiálu</vt:lpstr>
      <vt:lpstr>Dělení občanského práva</vt:lpstr>
      <vt:lpstr>Graf dělení OBČANSKÉHO PRÁVA</vt:lpstr>
      <vt:lpstr>HMOTNÉ PRÁVO Absolutní majetková práva</vt:lpstr>
      <vt:lpstr>Relativní majetková práva (závazkové) a procesní právo</vt:lpstr>
      <vt:lpstr>Majetek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Rosta</dc:creator>
  <cp:lastModifiedBy>Rosta</cp:lastModifiedBy>
  <cp:revision>17</cp:revision>
  <dcterms:created xsi:type="dcterms:W3CDTF">2013-08-29T15:17:17Z</dcterms:created>
  <dcterms:modified xsi:type="dcterms:W3CDTF">2014-01-13T17:05:31Z</dcterms:modified>
</cp:coreProperties>
</file>