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031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3337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5580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0173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4076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14.1.2014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3161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14.1.2014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4131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14.1.2014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4741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14.1.2014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6706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14.1.2014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3708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14.1.2014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1435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63154-A4C4-4183-A89C-384389694B6D}" type="datetimeFigureOut">
              <a:rPr lang="cs-CZ" smtClean="0"/>
              <a:pPr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9716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90364" y="1626915"/>
            <a:ext cx="7767836" cy="79397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Název vzdělávacího materiálu</a:t>
            </a:r>
            <a:endParaRPr lang="cs-CZ" sz="3600" b="1" dirty="0"/>
          </a:p>
        </p:txBody>
      </p:sp>
      <p:sp>
        <p:nvSpPr>
          <p:cNvPr id="3" name="Obdélník 2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944500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Občanské</a:t>
                      </a:r>
                      <a:r>
                        <a:rPr lang="cs-CZ" baseline="0" dirty="0" smtClean="0"/>
                        <a:t>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12.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Hmotné věci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práva.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VY_32_INOVACE_19_ZBUR05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0806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Hmotné věci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9331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Dělení hmotných věcí z různých hledisek: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Věci movité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11430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err="1" smtClean="0">
                <a:solidFill>
                  <a:srgbClr val="00B050"/>
                </a:solidFill>
              </a:rPr>
              <a:t>movere</a:t>
            </a:r>
            <a:r>
              <a:rPr lang="cs-CZ" dirty="0" smtClean="0">
                <a:solidFill>
                  <a:srgbClr val="00B050"/>
                </a:solidFill>
              </a:rPr>
              <a:t> – hýbat se</a:t>
            </a:r>
          </a:p>
          <a:p>
            <a:pPr marL="114300" indent="0">
              <a:buNone/>
            </a:pPr>
            <a:r>
              <a:rPr lang="cs-CZ" dirty="0" smtClean="0"/>
              <a:t>Uveď příklady: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11430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...auto, stůl...</a:t>
            </a:r>
          </a:p>
          <a:p>
            <a:r>
              <a:rPr lang="cs-CZ" dirty="0" smtClean="0"/>
              <a:t>Věci nemovité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...pevně přikotveny k zemi</a:t>
            </a:r>
          </a:p>
          <a:p>
            <a:pPr marL="0" indent="0">
              <a:buNone/>
            </a:pPr>
            <a:r>
              <a:rPr lang="cs-CZ" dirty="0" smtClean="0"/>
              <a:t>  Uveď příklady: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...dům, stromy...</a:t>
            </a:r>
          </a:p>
          <a:p>
            <a:r>
              <a:rPr lang="cs-CZ" dirty="0" smtClean="0"/>
              <a:t>Všechny nemovitosti musí být zapsány v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...Katastru nemovitostí ČR.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359594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Spotřebitelnost, o</a:t>
            </a:r>
            <a:r>
              <a:rPr lang="cs-CZ" dirty="0"/>
              <a:t>potřebitelnost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2800" dirty="0" smtClean="0"/>
              <a:t>Věci spotřebitelné (zuživatelné)–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00B050"/>
                </a:solidFill>
              </a:rPr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...movité věci použitelné pouze jednou – zuživatelné</a:t>
            </a:r>
          </a:p>
          <a:p>
            <a:pPr marL="0" indent="0">
              <a:buNone/>
            </a:pPr>
            <a:r>
              <a:rPr lang="cs-CZ" sz="2800" dirty="0" smtClean="0"/>
              <a:t>Uveď příklady: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  <a:endParaRPr lang="cs-CZ" sz="2800" dirty="0"/>
          </a:p>
          <a:p>
            <a:pPr marL="0" indent="0">
              <a:buNone/>
            </a:pPr>
            <a:r>
              <a:rPr lang="cs-CZ" sz="2800" dirty="0" smtClean="0"/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...rohlík, maso...</a:t>
            </a:r>
          </a:p>
          <a:p>
            <a:r>
              <a:rPr lang="cs-CZ" sz="2800" dirty="0" smtClean="0"/>
              <a:t>Věci opotřebitelné (nezuživatelné)–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</a:p>
          <a:p>
            <a:pPr marL="0" indent="0"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...ostatní věci, při opotřebení se snižuje hodnota – odpisy.</a:t>
            </a:r>
          </a:p>
          <a:p>
            <a:pPr marL="0" indent="0">
              <a:buNone/>
            </a:pPr>
            <a:r>
              <a:rPr lang="cs-CZ" sz="2800" dirty="0" smtClean="0"/>
              <a:t>Uveď příklady: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  <a:endParaRPr lang="cs-CZ" sz="2800" dirty="0"/>
          </a:p>
          <a:p>
            <a:pPr marL="0" indent="0">
              <a:buNone/>
            </a:pPr>
            <a:r>
              <a:rPr lang="cs-CZ" sz="2800" dirty="0" smtClean="0">
                <a:solidFill>
                  <a:srgbClr val="00B050"/>
                </a:solidFill>
              </a:rPr>
              <a:t>	...auto, dům...</a:t>
            </a:r>
          </a:p>
        </p:txBody>
      </p:sp>
    </p:spTree>
    <p:extLst>
      <p:ext uri="{BB962C8B-B14F-4D97-AF65-F5344CB8AC3E}">
        <p14:creationId xmlns:p14="http://schemas.microsoft.com/office/powerpoint/2010/main" val="1902462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Zastupitelnost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Věci zastupitelné – (...)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...movité, které můžou být nahrazeny jinou věcí téhož druhu.</a:t>
            </a:r>
          </a:p>
          <a:p>
            <a:pPr marL="0" indent="0">
              <a:buNone/>
            </a:pPr>
            <a:r>
              <a:rPr lang="cs-CZ" dirty="0" smtClean="0"/>
              <a:t>Uve</a:t>
            </a:r>
            <a:r>
              <a:rPr lang="cs-CZ" dirty="0"/>
              <a:t>ď</a:t>
            </a:r>
            <a:r>
              <a:rPr lang="cs-CZ" dirty="0" smtClean="0"/>
              <a:t> příklady: (...)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...písek, látka...</a:t>
            </a:r>
          </a:p>
          <a:p>
            <a:r>
              <a:rPr lang="cs-CZ" dirty="0" smtClean="0"/>
              <a:t>Věci nezastupitelné – (...)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...všechny ostatní, které nelze identicky nahradit (určené jednotlivě, kusy).</a:t>
            </a:r>
          </a:p>
          <a:p>
            <a:pPr marL="0" indent="0">
              <a:buNone/>
            </a:pPr>
            <a:r>
              <a:rPr lang="cs-CZ" dirty="0" smtClean="0"/>
              <a:t>Uveď příklady: (...)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smtClean="0">
                <a:solidFill>
                  <a:srgbClr val="00B050"/>
                </a:solidFill>
              </a:rPr>
              <a:t>...auto jiné značky, dům...</a:t>
            </a:r>
          </a:p>
          <a:p>
            <a:pPr marL="0" indent="0">
              <a:buNone/>
            </a:pPr>
            <a:r>
              <a:rPr lang="cs-CZ" dirty="0" smtClean="0"/>
              <a:t>V pochybnostech  se případ posoudí podle zvyklostí.</a:t>
            </a:r>
            <a:endParaRPr lang="cs-CZ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557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Dělitelnost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Věci dělitelné – (...)</a:t>
            </a:r>
          </a:p>
          <a:p>
            <a:pPr marL="0" indent="0"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...lze je rozdělit na části s vlastní hodnotou.</a:t>
            </a:r>
          </a:p>
          <a:p>
            <a:pPr marL="0" indent="0">
              <a:buNone/>
            </a:pPr>
            <a:r>
              <a:rPr lang="cs-CZ" sz="2800" dirty="0" smtClean="0"/>
              <a:t>Uveď příklad: (...)</a:t>
            </a:r>
          </a:p>
          <a:p>
            <a:pPr marL="0" indent="0"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...automobil na součástky, balík papírů...</a:t>
            </a:r>
          </a:p>
          <a:p>
            <a:r>
              <a:rPr lang="cs-CZ" sz="2800" dirty="0" smtClean="0"/>
              <a:t>Věci nedělitelné – (...)</a:t>
            </a:r>
          </a:p>
          <a:p>
            <a:pPr marL="0" indent="0"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...lze pouze finančně vyčíslit ideální podíly.</a:t>
            </a:r>
          </a:p>
          <a:p>
            <a:pPr marL="0" indent="0">
              <a:buNone/>
            </a:pPr>
            <a:r>
              <a:rPr lang="cs-CZ" sz="2800" dirty="0" smtClean="0"/>
              <a:t>Uveď příklad: (...)</a:t>
            </a:r>
          </a:p>
          <a:p>
            <a:pPr marL="0" indent="0"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...budova, firma...</a:t>
            </a:r>
            <a:endParaRPr lang="cs-CZ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240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Věc hlavní, součásti, příslušenství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Věc hlavní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...samostatná </a:t>
            </a:r>
            <a:r>
              <a:rPr lang="cs-CZ" dirty="0">
                <a:solidFill>
                  <a:srgbClr val="00B050"/>
                </a:solidFill>
              </a:rPr>
              <a:t>věc, která je tvořena svou podstatou 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a více součástmi</a:t>
            </a:r>
            <a:r>
              <a:rPr lang="cs-CZ" dirty="0" smtClean="0">
                <a:solidFill>
                  <a:srgbClr val="00B050"/>
                </a:solidFill>
              </a:rPr>
              <a:t>.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smtClean="0">
                <a:solidFill>
                  <a:srgbClr val="00B050"/>
                </a:solidFill>
              </a:rPr>
              <a:t>(auto</a:t>
            </a:r>
            <a:r>
              <a:rPr lang="cs-CZ" dirty="0">
                <a:solidFill>
                  <a:srgbClr val="00B050"/>
                </a:solidFill>
              </a:rPr>
              <a:t>, </a:t>
            </a:r>
            <a:r>
              <a:rPr lang="cs-CZ" dirty="0" smtClean="0">
                <a:solidFill>
                  <a:srgbClr val="00B050"/>
                </a:solidFill>
              </a:rPr>
              <a:t>dům)</a:t>
            </a:r>
          </a:p>
          <a:p>
            <a:r>
              <a:rPr lang="cs-CZ" dirty="0" smtClean="0"/>
              <a:t>Součásti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...pevně spojeny s věcí hlavní, nemohou být odděleny, aniž by se tím hlavní věc znehodnotila.</a:t>
            </a:r>
          </a:p>
          <a:p>
            <a:pPr marL="0" indent="0">
              <a:buNone/>
            </a:pPr>
            <a:r>
              <a:rPr lang="cs-CZ" dirty="0" smtClean="0"/>
              <a:t>Uveď příklad: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...kolo auta, topení...</a:t>
            </a:r>
          </a:p>
          <a:p>
            <a:r>
              <a:rPr lang="cs-CZ" dirty="0" smtClean="0"/>
              <a:t>Příslušenství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...jsou samostatné věci, jsou určeny k trvalému společnému užívání s hlavní věcí, bez nich hlavní věc hodnotu neztrácí.</a:t>
            </a:r>
          </a:p>
          <a:p>
            <a:pPr marL="0" indent="0">
              <a:buNone/>
            </a:pPr>
            <a:r>
              <a:rPr lang="cs-CZ" dirty="0" smtClean="0"/>
              <a:t>Uveď příklad: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...autolékárnička, nábytek...</a:t>
            </a:r>
          </a:p>
        </p:txBody>
      </p:sp>
    </p:spTree>
    <p:extLst>
      <p:ext uri="{BB962C8B-B14F-4D97-AF65-F5344CB8AC3E}">
        <p14:creationId xmlns:p14="http://schemas.microsoft.com/office/powerpoint/2010/main" val="3890937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ve dvojici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Přiřaď druhy věcí ke skupinám: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Strom – (...)</a:t>
            </a:r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smtClean="0">
                <a:solidFill>
                  <a:srgbClr val="00B050"/>
                </a:solidFill>
              </a:rPr>
              <a:t>...nemovitý, opotřebitelný, nedělitelný, věc hlavní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cs-CZ" dirty="0" smtClean="0"/>
              <a:t>Cement – (...)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...movitý, spotřebitelný, dělitelný, věc hlavní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cs-CZ" dirty="0" smtClean="0"/>
              <a:t>Kuchyňská linka – (...)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...movitý, opotřebitelný, nedělitelný/dělitelný, příslušenství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cs-CZ" dirty="0" smtClean="0"/>
              <a:t>Kolo automobilu – (...)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...? /</a:t>
            </a:r>
            <a:r>
              <a:rPr lang="cs-CZ" smtClean="0">
                <a:solidFill>
                  <a:srgbClr val="00B050"/>
                </a:solidFill>
              </a:rPr>
              <a:t>přiřaď sám/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00406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131</Words>
  <Application>Microsoft Office PowerPoint</Application>
  <PresentationFormat>Předvádění na obrazovce (4:3)</PresentationFormat>
  <Paragraphs>79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Prezentace aplikace PowerPoint</vt:lpstr>
      <vt:lpstr>Hmotné věci</vt:lpstr>
      <vt:lpstr>Dělení hmotných věcí z různých hledisek:</vt:lpstr>
      <vt:lpstr>Spotřebitelnost, opotřebitelnost</vt:lpstr>
      <vt:lpstr>Zastupitelnost</vt:lpstr>
      <vt:lpstr>Dělitelnost</vt:lpstr>
      <vt:lpstr>Věc hlavní, součásti, příslušenství</vt:lpstr>
      <vt:lpstr>Práce ve dvojici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Rosta</cp:lastModifiedBy>
  <cp:revision>15</cp:revision>
  <dcterms:created xsi:type="dcterms:W3CDTF">2013-08-29T15:43:25Z</dcterms:created>
  <dcterms:modified xsi:type="dcterms:W3CDTF">2014-01-14T21:53:59Z</dcterms:modified>
</cp:coreProperties>
</file>