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119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043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307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2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67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1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17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21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25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45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14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9AFF5-399E-48DA-8B65-7C070FFD535E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ECC34-38DA-46B5-A0F5-22C7298F2B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305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40242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Druhy věcných práv, vlastnické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0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ABSOLUTNÍ MAJETKOVÁ PRÁVA</a:t>
            </a:r>
            <a:br>
              <a:rPr lang="cs-CZ" dirty="0" smtClean="0"/>
            </a:br>
            <a:r>
              <a:rPr lang="cs-CZ" dirty="0" smtClean="0"/>
              <a:t>Věcná práva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Druhy věcných práv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5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Věcná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u="sng" dirty="0" smtClean="0"/>
              <a:t>Absolutní majetkové právo </a:t>
            </a:r>
            <a:r>
              <a:rPr lang="cs-CZ" b="1" dirty="0" smtClean="0"/>
              <a:t>– subjektivní právo určitého subjektu, ostatním subjektům vzniká povinnost nezasahovat do něj.</a:t>
            </a:r>
          </a:p>
          <a:p>
            <a:endParaRPr lang="cs-CZ" b="1" dirty="0" smtClean="0"/>
          </a:p>
          <a:p>
            <a:r>
              <a:rPr lang="cs-CZ" b="1" dirty="0" smtClean="0"/>
              <a:t>Kogentní normy – nelze se od nich odchýlit </a:t>
            </a:r>
            <a:r>
              <a:rPr lang="cs-CZ" dirty="0" smtClean="0"/>
              <a:t>(většina ustanovení občanského zákoníku o </a:t>
            </a:r>
            <a:r>
              <a:rPr lang="cs-CZ" b="1" dirty="0" smtClean="0"/>
              <a:t>věcných </a:t>
            </a:r>
            <a:r>
              <a:rPr lang="cs-CZ" dirty="0" smtClean="0"/>
              <a:t>právech).</a:t>
            </a:r>
          </a:p>
          <a:p>
            <a:endParaRPr lang="cs-CZ" dirty="0" smtClean="0"/>
          </a:p>
          <a:p>
            <a:r>
              <a:rPr lang="cs-CZ" dirty="0" smtClean="0"/>
              <a:t>Věcné právo zajišťuje moc osoby nad věcí,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 které má FO či PO k dispozici a jimiž uspokojuje své potřeby.</a:t>
            </a:r>
          </a:p>
          <a:p>
            <a:r>
              <a:rPr lang="cs-CZ" dirty="0" smtClean="0"/>
              <a:t>Druhy vlastnických práv: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>
                <a:solidFill>
                  <a:srgbClr val="00B050"/>
                </a:solidFill>
              </a:rPr>
              <a:t>Držba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Vlastnické právo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Spoluvlastnictví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Společné jmění manželů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Věcná práva k cizím věcem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Správa cizího majetku</a:t>
            </a:r>
          </a:p>
          <a:p>
            <a:pPr marL="514350" indent="-514350">
              <a:buFont typeface="+mj-lt"/>
              <a:buAutoNum type="alphaLcParenR"/>
            </a:pPr>
            <a:endParaRPr lang="cs-CZ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36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3600" b="1" dirty="0" smtClean="0"/>
              <a:t>Vlastnické právo </a:t>
            </a:r>
            <a:r>
              <a:rPr lang="cs-CZ" sz="3600" dirty="0" smtClean="0"/>
              <a:t>– nejvyšší a úplná moc nad věcí, tedy právo </a:t>
            </a:r>
            <a:r>
              <a:rPr lang="cs-CZ" sz="3600" b="1" dirty="0" smtClean="0"/>
              <a:t>držet</a:t>
            </a:r>
            <a:r>
              <a:rPr lang="cs-CZ" sz="3600" dirty="0" smtClean="0"/>
              <a:t>, </a:t>
            </a:r>
            <a:r>
              <a:rPr lang="cs-CZ" sz="3600" b="1" dirty="0"/>
              <a:t>užívat její </a:t>
            </a:r>
            <a:r>
              <a:rPr lang="cs-CZ" sz="3600" b="1" dirty="0" smtClean="0"/>
              <a:t>plody, disponovat jí</a:t>
            </a:r>
            <a:r>
              <a:rPr lang="cs-CZ" sz="3600" dirty="0"/>
              <a:t> </a:t>
            </a:r>
            <a:r>
              <a:rPr lang="cs-CZ" sz="3600" dirty="0" smtClean="0"/>
              <a:t>– tzv. vlastnická triáda</a:t>
            </a:r>
          </a:p>
          <a:p>
            <a:endParaRPr lang="cs-CZ" sz="3600" dirty="0" smtClean="0"/>
          </a:p>
          <a:p>
            <a:r>
              <a:rPr lang="cs-CZ" sz="3600" dirty="0" smtClean="0"/>
              <a:t>Nikdo vlastníkovi nesmí (</a:t>
            </a:r>
            <a:r>
              <a:rPr lang="cs-CZ" sz="3600" dirty="0" smtClean="0">
                <a:solidFill>
                  <a:srgbClr val="00B050"/>
                </a:solidFill>
              </a:rPr>
              <a:t>...</a:t>
            </a:r>
            <a:r>
              <a:rPr lang="cs-CZ" sz="3600" dirty="0" smtClean="0"/>
              <a:t>) v jeho vlastnictví. </a:t>
            </a:r>
            <a:r>
              <a:rPr lang="cs-CZ" sz="3600" dirty="0"/>
              <a:t>	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</a:rPr>
              <a:t> </a:t>
            </a:r>
            <a:r>
              <a:rPr lang="cs-CZ" sz="3600" dirty="0" smtClean="0">
                <a:solidFill>
                  <a:srgbClr val="00B050"/>
                </a:solidFill>
              </a:rPr>
              <a:t>      ...bránit...</a:t>
            </a:r>
          </a:p>
          <a:p>
            <a:r>
              <a:rPr lang="cs-CZ" sz="3600" dirty="0" smtClean="0"/>
              <a:t>Z vlastnického práva věci vyplývá </a:t>
            </a:r>
            <a:r>
              <a:rPr lang="cs-CZ" sz="3600" dirty="0" smtClean="0"/>
              <a:t>také </a:t>
            </a:r>
            <a:r>
              <a:rPr lang="cs-CZ" sz="3600" dirty="0" smtClean="0"/>
              <a:t>(</a:t>
            </a:r>
            <a:r>
              <a:rPr lang="cs-CZ" sz="3600" dirty="0" smtClean="0">
                <a:solidFill>
                  <a:srgbClr val="00B050"/>
                </a:solidFill>
              </a:rPr>
              <a:t>...</a:t>
            </a:r>
            <a:r>
              <a:rPr lang="cs-CZ" sz="3600" dirty="0" smtClean="0"/>
              <a:t>), aby neohrožovala práva druhých.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</a:rPr>
              <a:t> </a:t>
            </a:r>
            <a:r>
              <a:rPr lang="cs-CZ" sz="3600" dirty="0" smtClean="0">
                <a:solidFill>
                  <a:srgbClr val="00B050"/>
                </a:solidFill>
              </a:rPr>
              <a:t>      ...povinnost</a:t>
            </a:r>
          </a:p>
          <a:p>
            <a:r>
              <a:rPr lang="cs-CZ" sz="3600" dirty="0" smtClean="0"/>
              <a:t>Nabývání vlastnictví:</a:t>
            </a:r>
          </a:p>
          <a:p>
            <a:pPr marL="514350" indent="-514350">
              <a:buAutoNum type="alphaLcParenR"/>
            </a:pPr>
            <a:r>
              <a:rPr lang="cs-CZ" sz="3600" dirty="0" smtClean="0"/>
              <a:t>Původní nabytí (originální, prvotní)</a:t>
            </a:r>
          </a:p>
          <a:p>
            <a:pPr marL="514350" indent="-514350">
              <a:buAutoNum type="alphaLcParenR"/>
            </a:pPr>
            <a:r>
              <a:rPr lang="cs-CZ" sz="3600" dirty="0" smtClean="0"/>
              <a:t>Odvozené (od předchozího vlastníka – koupě)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nabytí převodem (smlouvou, příp. zápisem do seznamu)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</a:t>
            </a:r>
            <a:r>
              <a:rPr lang="cs-CZ" sz="3600" dirty="0" smtClean="0"/>
              <a:t>vydržením (movitá 3, nemovitá 10 let)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přivlastněním (u věci opuštěné, 3/10 let - movitá/nemovitá)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</a:t>
            </a:r>
            <a:r>
              <a:rPr lang="cs-CZ" sz="3600" dirty="0" smtClean="0"/>
              <a:t>nálezem (obec, po 1 roce)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přírůstkem (přirozeným, umělým) 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nabytím ze zákona (privatizace)</a:t>
            </a:r>
          </a:p>
          <a:p>
            <a:pPr marL="0" indent="0">
              <a:buNone/>
            </a:pPr>
            <a:r>
              <a:rPr lang="cs-CZ" sz="3600" dirty="0"/>
              <a:t> </a:t>
            </a:r>
            <a:r>
              <a:rPr lang="cs-CZ" sz="3600" dirty="0" smtClean="0"/>
              <a:t>       - rozhodnutím státního orgánu (soudní příkaz) </a:t>
            </a:r>
          </a:p>
          <a:p>
            <a:pPr marL="0" indent="0">
              <a:buNone/>
            </a:pP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201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Vlastnické </a:t>
            </a:r>
            <a:r>
              <a:rPr lang="cs-CZ" dirty="0" smtClean="0"/>
              <a:t>právo - stavba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Stavba je nově součástí pozemku, jedné nemovitosti.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Neoprávněná stavba na cizím pozemku může být odstraněna na náklady stavějícího, pokud se neprokáže dobrá víra.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err="1" smtClean="0"/>
              <a:t>Přestavek</a:t>
            </a:r>
            <a:r>
              <a:rPr lang="cs-CZ" sz="2400" dirty="0" smtClean="0"/>
              <a:t> – malá část stavby, která přesahuje přes vlastní pozemek. (Lze odkoupit část pozemku, pokud jsme stavěli v dobré víře.)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61580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Sousedství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000" dirty="0" smtClean="0"/>
              <a:t>Sousedské právo – 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/>
              <a:t>	</a:t>
            </a:r>
            <a:r>
              <a:rPr lang="cs-CZ" sz="3000" dirty="0" smtClean="0">
                <a:solidFill>
                  <a:srgbClr val="00B050"/>
                </a:solidFill>
              </a:rPr>
              <a:t>...stanoví meze vlastnictví.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Příklady omezování sousedských práv: 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/>
              <a:t>	</a:t>
            </a:r>
            <a:r>
              <a:rPr lang="cs-CZ" sz="3000" dirty="0" smtClean="0">
                <a:solidFill>
                  <a:srgbClr val="00B050"/>
                </a:solidFill>
              </a:rPr>
              <a:t>...hlasitá hudba, nedostatečný oděv, zabránění vstupu na vlastní pozemek...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Právo vstupu na sousední pozemek –(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/>
              <a:t> </a:t>
            </a:r>
            <a:r>
              <a:rPr lang="cs-CZ" sz="3000" dirty="0" smtClean="0"/>
              <a:t>         </a:t>
            </a:r>
            <a:r>
              <a:rPr lang="cs-CZ" sz="3000" dirty="0" smtClean="0">
                <a:solidFill>
                  <a:srgbClr val="00B050"/>
                </a:solidFill>
              </a:rPr>
              <a:t>...pouze v případě, v rozsahu a způsobem, které jsou jediné nutné k údržbě vlastního majetku.</a:t>
            </a:r>
          </a:p>
          <a:p>
            <a:pPr marL="0" indent="0">
              <a:buNone/>
            </a:pPr>
            <a:endParaRPr lang="cs-CZ" sz="3000" dirty="0" smtClean="0">
              <a:solidFill>
                <a:srgbClr val="00B050"/>
              </a:solidFill>
            </a:endParaRPr>
          </a:p>
          <a:p>
            <a:r>
              <a:rPr lang="cs-CZ" sz="3000" dirty="0" smtClean="0"/>
              <a:t>Plody spadlé ze stromů náležejí (</a:t>
            </a:r>
            <a:r>
              <a:rPr lang="cs-CZ" sz="3000" dirty="0" smtClean="0">
                <a:solidFill>
                  <a:srgbClr val="00B050"/>
                </a:solidFill>
              </a:rPr>
              <a:t>...</a:t>
            </a:r>
            <a:r>
              <a:rPr lang="cs-CZ" sz="3000" dirty="0" smtClean="0"/>
              <a:t>)</a:t>
            </a:r>
          </a:p>
          <a:p>
            <a:pPr marL="0" indent="0">
              <a:buNone/>
            </a:pPr>
            <a:r>
              <a:rPr lang="cs-CZ" sz="3000" dirty="0">
                <a:solidFill>
                  <a:srgbClr val="00B050"/>
                </a:solidFill>
              </a:rPr>
              <a:t> </a:t>
            </a:r>
            <a:r>
              <a:rPr lang="cs-CZ" sz="3000" dirty="0" smtClean="0">
                <a:solidFill>
                  <a:srgbClr val="00B050"/>
                </a:solidFill>
              </a:rPr>
              <a:t>         ...vlastníkovi sousedního pozemku.</a:t>
            </a:r>
          </a:p>
          <a:p>
            <a:pPr marL="0" indent="0"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54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Vyvlastnění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K vyvlastnění může dojít pouze v případě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...veřejného zájmu.</a:t>
            </a:r>
          </a:p>
          <a:p>
            <a:r>
              <a:rPr lang="cs-CZ" dirty="0" smtClean="0"/>
              <a:t>Zbavit osobu vlastnictví může jen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...stát – soudy.</a:t>
            </a:r>
          </a:p>
          <a:p>
            <a:r>
              <a:rPr lang="cs-CZ" dirty="0" smtClean="0"/>
              <a:t>Vlastník je povinen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...za úhradu ve stavu nouze vydat svůj majetek k obecnému užitku.</a:t>
            </a:r>
          </a:p>
          <a:p>
            <a:pPr marL="0" indent="0">
              <a:buNone/>
              <a:tabLst>
                <a:tab pos="361950" algn="l"/>
              </a:tabLst>
            </a:pPr>
            <a:r>
              <a:rPr lang="cs-CZ" dirty="0" smtClean="0"/>
              <a:t>	Uveď možnosti: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auto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...přeprava zraněného</a:t>
            </a:r>
          </a:p>
          <a:p>
            <a:pPr lvl="1"/>
            <a:r>
              <a:rPr lang="cs-CZ" dirty="0" smtClean="0"/>
              <a:t>pozemek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57200" lvl="1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	...</a:t>
            </a:r>
            <a:r>
              <a:rPr lang="cs-CZ" sz="3200" dirty="0" smtClean="0">
                <a:solidFill>
                  <a:srgbClr val="00B050"/>
                </a:solidFill>
              </a:rPr>
              <a:t>stavba dálnice</a:t>
            </a:r>
          </a:p>
          <a:p>
            <a:r>
              <a:rPr lang="cs-CZ" sz="3100" dirty="0" smtClean="0"/>
              <a:t>Vlastnictví nemovitosti nabývá platnosti až (</a:t>
            </a:r>
            <a:r>
              <a:rPr lang="cs-CZ" sz="3100" dirty="0" smtClean="0">
                <a:solidFill>
                  <a:srgbClr val="00B050"/>
                </a:solidFill>
              </a:rPr>
              <a:t>...</a:t>
            </a:r>
            <a:r>
              <a:rPr lang="cs-CZ" sz="3100" dirty="0" smtClean="0"/>
              <a:t>)</a:t>
            </a:r>
          </a:p>
          <a:p>
            <a:pPr marL="0" indent="0">
              <a:buNone/>
            </a:pPr>
            <a:r>
              <a:rPr lang="cs-CZ" sz="3100" dirty="0">
                <a:solidFill>
                  <a:srgbClr val="00B050"/>
                </a:solidFill>
              </a:rPr>
              <a:t>	</a:t>
            </a:r>
            <a:r>
              <a:rPr lang="cs-CZ" sz="3100" dirty="0" smtClean="0">
                <a:solidFill>
                  <a:srgbClr val="00B050"/>
                </a:solidFill>
              </a:rPr>
              <a:t>...zápisem do Katastru nemovitostí ČR.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058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Nález věci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Nálezem věci nálezce nenabývá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...vlastnictví věci.</a:t>
            </a:r>
          </a:p>
          <a:p>
            <a:r>
              <a:rPr lang="cs-CZ" dirty="0" smtClean="0"/>
              <a:t>Nálezce je povinen: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...vydat věc vlastníkovi </a:t>
            </a:r>
            <a:r>
              <a:rPr lang="cs-CZ" b="1" dirty="0" smtClean="0"/>
              <a:t>nebo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...vydat věc obci či městské policii.</a:t>
            </a:r>
          </a:p>
          <a:p>
            <a:r>
              <a:rPr lang="cs-CZ" dirty="0" smtClean="0"/>
              <a:t>Nálezce má nárok na: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...10 % nálezného </a:t>
            </a:r>
            <a:r>
              <a:rPr lang="cs-CZ" b="1" dirty="0" smtClean="0"/>
              <a:t>a</a:t>
            </a:r>
          </a:p>
          <a:p>
            <a:pPr marL="514350" indent="-514350">
              <a:buFont typeface="+mj-lt"/>
              <a:buAutoNum type="alphaLcParenR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...náhradu nutných výdajů.</a:t>
            </a:r>
          </a:p>
          <a:p>
            <a:r>
              <a:rPr lang="cs-CZ" dirty="0" smtClean="0"/>
              <a:t>Věc propadá obci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),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...pokud se 1 rok vlastník nepřihlásí u obecního orgánu. </a:t>
            </a:r>
          </a:p>
          <a:p>
            <a:r>
              <a:rPr lang="cs-CZ" dirty="0" smtClean="0"/>
              <a:t>Obec se tak stává poctivým držitelem.</a:t>
            </a:r>
          </a:p>
          <a:p>
            <a:r>
              <a:rPr lang="cs-CZ" dirty="0" smtClean="0"/>
              <a:t>Pokud si nálezce danou věc ponechá, dopustí se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...trestného činu krádeže.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85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245</Words>
  <Application>Microsoft Office PowerPoint</Application>
  <PresentationFormat>Předvádění na obrazovce (4:3)</PresentationFormat>
  <Paragraphs>100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ABSOLUTNÍ MAJETKOVÁ PRÁVA Věcná práva</vt:lpstr>
      <vt:lpstr>Věcná práva</vt:lpstr>
      <vt:lpstr>Vlastnické právo</vt:lpstr>
      <vt:lpstr>Vlastnické právo - stavba</vt:lpstr>
      <vt:lpstr>Sousedství</vt:lpstr>
      <vt:lpstr> Vyvlastnění</vt:lpstr>
      <vt:lpstr>Nález věci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29</cp:revision>
  <dcterms:created xsi:type="dcterms:W3CDTF">2013-08-29T15:37:56Z</dcterms:created>
  <dcterms:modified xsi:type="dcterms:W3CDTF">2014-01-13T21:19:46Z</dcterms:modified>
</cp:coreProperties>
</file>