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4" r:id="rId5"/>
    <p:sldId id="262" r:id="rId6"/>
    <p:sldId id="259" r:id="rId7"/>
    <p:sldId id="260" r:id="rId8"/>
    <p:sldId id="261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08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96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54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56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19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6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9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76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86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35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3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D0BD-0872-4430-8BB5-7F508088D075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ECE12-39D0-48DF-88CB-A964135C2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81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677854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Dědické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4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Nepominutelný dědic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Nepominutelnými dědici jsou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nedědí-li, dědí jejich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</a:t>
            </a:r>
            <a:r>
              <a:rPr lang="cs-CZ" sz="2400" dirty="0" smtClean="0">
                <a:solidFill>
                  <a:srgbClr val="00B050"/>
                </a:solidFill>
              </a:rPr>
              <a:t>...děti zůstavitele...                                   ...děti.</a:t>
            </a:r>
          </a:p>
          <a:p>
            <a:r>
              <a:rPr lang="cs-CZ" sz="2400" dirty="0" smtClean="0"/>
              <a:t>Náleží jim povinný díl.</a:t>
            </a:r>
          </a:p>
          <a:p>
            <a:r>
              <a:rPr lang="cs-CZ" sz="2400" dirty="0" smtClean="0"/>
              <a:t>Nezletilému alespoň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zletilému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zákonného dědického podílu.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</a:t>
            </a:r>
            <a:r>
              <a:rPr lang="cs-CZ" sz="2400" dirty="0" smtClean="0">
                <a:solidFill>
                  <a:srgbClr val="00B050"/>
                </a:solidFill>
              </a:rPr>
              <a:t>...3/4...			        ...1/4...</a:t>
            </a:r>
            <a:r>
              <a:rPr lang="cs-CZ" sz="2400" dirty="0" smtClean="0"/>
              <a:t>	</a:t>
            </a:r>
          </a:p>
          <a:p>
            <a:r>
              <a:rPr lang="cs-CZ" sz="2400" dirty="0" smtClean="0"/>
              <a:t>Tento díl nesmí být zatížen (břemenem, podmínkou).</a:t>
            </a:r>
          </a:p>
          <a:p>
            <a:r>
              <a:rPr lang="cs-CZ" sz="2400" dirty="0" smtClean="0"/>
              <a:t>Právo ztrácí ten, kdo se zřekl dědictví, kdo je nezpůsobilý dědit nebo byl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</a:t>
            </a:r>
            <a:r>
              <a:rPr lang="cs-CZ" sz="2400" dirty="0" smtClean="0">
                <a:solidFill>
                  <a:srgbClr val="00B050"/>
                </a:solidFill>
              </a:rPr>
              <a:t>...vyděděn.</a:t>
            </a:r>
          </a:p>
          <a:p>
            <a:r>
              <a:rPr lang="cs-CZ" sz="2400" dirty="0" smtClean="0"/>
              <a:t>Byl-li vyděděn neprávem, má právo na povinný díl.</a:t>
            </a:r>
          </a:p>
          <a:p>
            <a:r>
              <a:rPr lang="cs-CZ" sz="2400" dirty="0" smtClean="0"/>
              <a:t>Pokud byl zcela opomenut z důvodu nevědomosti zůstavitele, podíl mu náleží a ostatní dědici mu jej poměrně vyrovnají ze svého dědictví.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4147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Právo na zaopatření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Pozůstalý manžel, těhotná vdova, matka zůstavitelova dítěte             (i neprovdaná)mají právo na </a:t>
            </a:r>
            <a:r>
              <a:rPr lang="cs-CZ" sz="2200" b="1" dirty="0" smtClean="0"/>
              <a:t>slušnou výživu</a:t>
            </a:r>
            <a:r>
              <a:rPr lang="cs-CZ" sz="2200" dirty="0" smtClean="0"/>
              <a:t> z pozůstalosti po stanovenou (odlišnou) dobu, pokud sdíleli se zůstavitelem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 smtClean="0"/>
              <a:t>             </a:t>
            </a:r>
            <a:r>
              <a:rPr lang="cs-CZ" sz="2200" dirty="0" smtClean="0">
                <a:solidFill>
                  <a:srgbClr val="00B050"/>
                </a:solidFill>
              </a:rPr>
              <a:t>...společnou domácnost.</a:t>
            </a:r>
          </a:p>
          <a:p>
            <a:r>
              <a:rPr lang="cs-CZ" sz="2200" dirty="0" smtClean="0"/>
              <a:t>Pozůstalý manžel má vlastnické právo k movitým věcem ze společné domácnosti.</a:t>
            </a:r>
          </a:p>
          <a:p>
            <a:r>
              <a:rPr lang="cs-CZ" sz="2200" dirty="0" smtClean="0"/>
              <a:t>Pozůstalý manžel (i rodič), kterému byl zákonný díl odepřen, mají právo na </a:t>
            </a:r>
            <a:r>
              <a:rPr lang="cs-CZ" sz="2200" b="1" dirty="0" smtClean="0"/>
              <a:t>nutné zaopatření</a:t>
            </a:r>
            <a:r>
              <a:rPr lang="cs-CZ" sz="2200" dirty="0" smtClean="0"/>
              <a:t>, pokud se nemohou sami živit, ale jen do výše 1/2 (1/3) nutného podílu ze zákona.</a:t>
            </a:r>
          </a:p>
          <a:p>
            <a:r>
              <a:rPr lang="cs-CZ" sz="2200" dirty="0" smtClean="0"/>
              <a:t>Pokud byli vyděděni nebo se dědictví zřekli, nic z  toho neplatí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0079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Dědické právo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622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Obecné pojmy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517232"/>
          </a:xfrm>
        </p:spPr>
        <p:txBody>
          <a:bodyPr>
            <a:noAutofit/>
          </a:bodyPr>
          <a:lstStyle/>
          <a:p>
            <a:r>
              <a:rPr lang="cs-CZ" sz="1800" dirty="0" smtClean="0"/>
              <a:t>Dědické právo upravuje přechod majetku zemřelé osoby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na dědice.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>
                <a:solidFill>
                  <a:srgbClr val="00B050"/>
                </a:solidFill>
              </a:rPr>
              <a:t>...zůstavitele...</a:t>
            </a:r>
          </a:p>
          <a:p>
            <a:r>
              <a:rPr lang="cs-CZ" sz="1800" dirty="0" smtClean="0"/>
              <a:t>Dědit mohou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B050"/>
                </a:solidFill>
              </a:rPr>
              <a:t>	</a:t>
            </a:r>
            <a:r>
              <a:rPr lang="cs-CZ" sz="1800" dirty="0" smtClean="0">
                <a:solidFill>
                  <a:srgbClr val="00B050"/>
                </a:solidFill>
              </a:rPr>
              <a:t>... FO i PO.</a:t>
            </a:r>
          </a:p>
          <a:p>
            <a:r>
              <a:rPr lang="cs-CZ" sz="1800" dirty="0" smtClean="0"/>
              <a:t>Dědit lze </a:t>
            </a:r>
            <a:r>
              <a:rPr lang="cs-CZ" sz="1800" dirty="0" smtClean="0"/>
              <a:t>třemi možnými způsoby: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 smtClean="0"/>
              <a:t>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/>
              <a:t> </a:t>
            </a:r>
            <a:r>
              <a:rPr lang="cs-CZ" sz="1800" dirty="0" smtClean="0"/>
              <a:t>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/>
              <a:t> </a:t>
            </a:r>
            <a:r>
              <a:rPr lang="cs-CZ" sz="1800" dirty="0" smtClean="0"/>
              <a:t>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</a:t>
            </a:r>
            <a:r>
              <a:rPr lang="cs-CZ" sz="1800" dirty="0" smtClean="0">
                <a:solidFill>
                  <a:srgbClr val="00B050"/>
                </a:solidFill>
              </a:rPr>
              <a:t>...podle dědické smlouvy,     ...</a:t>
            </a:r>
            <a:r>
              <a:rPr lang="cs-CZ" sz="1800" dirty="0">
                <a:solidFill>
                  <a:srgbClr val="00B050"/>
                </a:solidFill>
              </a:rPr>
              <a:t>ze </a:t>
            </a:r>
            <a:r>
              <a:rPr lang="cs-CZ" sz="1800" dirty="0" smtClean="0">
                <a:solidFill>
                  <a:srgbClr val="00B050"/>
                </a:solidFill>
              </a:rPr>
              <a:t>závěti,          ...</a:t>
            </a:r>
            <a:r>
              <a:rPr lang="cs-CZ" sz="1800" dirty="0">
                <a:solidFill>
                  <a:srgbClr val="00B050"/>
                </a:solidFill>
              </a:rPr>
              <a:t>ze zákona</a:t>
            </a:r>
          </a:p>
          <a:p>
            <a:r>
              <a:rPr lang="cs-CZ" sz="1800" dirty="0" smtClean="0"/>
              <a:t>V této posloupnosti podle jejich síly, v praxi je však četnost opačná, mohou působit i vedle sebe.</a:t>
            </a:r>
          </a:p>
          <a:p>
            <a:r>
              <a:rPr lang="cs-CZ" sz="1800" dirty="0"/>
              <a:t>Vlastnické právo přechází na dědice (</a:t>
            </a:r>
            <a:r>
              <a:rPr lang="cs-CZ" sz="1800" dirty="0">
                <a:solidFill>
                  <a:srgbClr val="00B050"/>
                </a:solidFill>
              </a:rPr>
              <a:t>...</a:t>
            </a:r>
            <a:r>
              <a:rPr lang="cs-CZ" sz="1800" dirty="0"/>
              <a:t>) zůstavitele.</a:t>
            </a:r>
          </a:p>
          <a:p>
            <a:pPr marL="0" indent="0">
              <a:buNone/>
            </a:pPr>
            <a:r>
              <a:rPr lang="cs-CZ" sz="1800" dirty="0" smtClean="0"/>
              <a:t>               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>
                <a:solidFill>
                  <a:srgbClr val="00B050"/>
                </a:solidFill>
              </a:rPr>
              <a:t>dnem úmrtí...</a:t>
            </a:r>
          </a:p>
          <a:p>
            <a:r>
              <a:rPr lang="cs-CZ" sz="1800" dirty="0" smtClean="0"/>
              <a:t>Odkazem zůstavitel odkazuje určitou věc z majetku konkrétní osobě – </a:t>
            </a:r>
            <a:r>
              <a:rPr lang="cs-CZ" sz="1800" dirty="0" err="1" smtClean="0"/>
              <a:t>odkazovníku</a:t>
            </a:r>
            <a:r>
              <a:rPr lang="cs-CZ" sz="1800" dirty="0" smtClean="0"/>
              <a:t>.</a:t>
            </a:r>
          </a:p>
          <a:p>
            <a:r>
              <a:rPr lang="cs-CZ" sz="1800" dirty="0" err="1" smtClean="0"/>
              <a:t>Odkazovník</a:t>
            </a:r>
            <a:r>
              <a:rPr lang="cs-CZ" sz="1800" dirty="0" smtClean="0"/>
              <a:t> není dědicem.</a:t>
            </a:r>
            <a:endParaRPr lang="cs-CZ" sz="1800" dirty="0" smtClean="0"/>
          </a:p>
          <a:p>
            <a:r>
              <a:rPr lang="cs-CZ" sz="1800" dirty="0" smtClean="0"/>
              <a:t>Dědic je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</a:t>
            </a:r>
            <a:r>
              <a:rPr lang="cs-CZ" sz="1800" dirty="0" err="1" smtClean="0"/>
              <a:t>odkazovníku</a:t>
            </a:r>
            <a:r>
              <a:rPr lang="cs-CZ" sz="1800" dirty="0" smtClean="0"/>
              <a:t> tuto věc z dědictví vydat ještě před rozdělením dědictví.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</a:t>
            </a:r>
            <a:r>
              <a:rPr lang="cs-CZ" sz="1800" dirty="0" smtClean="0">
                <a:solidFill>
                  <a:srgbClr val="00B050"/>
                </a:solidFill>
              </a:rPr>
              <a:t>...povinen...</a:t>
            </a:r>
            <a:endParaRPr lang="cs-CZ" sz="18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8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Nesouhlas s dědictvím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Dluhy přecházejí na dědice, pokud zákon nestanoví jinak.</a:t>
            </a:r>
          </a:p>
          <a:p>
            <a:r>
              <a:rPr lang="cs-CZ" sz="2400" b="1" dirty="0" smtClean="0"/>
              <a:t>Zřeknutí se dědictví </a:t>
            </a:r>
            <a:r>
              <a:rPr lang="cs-CZ" sz="2400" dirty="0" smtClean="0"/>
              <a:t>– jen za života zůstavitele, veřejnou listinou </a:t>
            </a:r>
          </a:p>
          <a:p>
            <a:r>
              <a:rPr lang="cs-CZ" sz="2400" b="1" dirty="0" smtClean="0"/>
              <a:t>Odmítnutí dědictví </a:t>
            </a:r>
            <a:r>
              <a:rPr lang="cs-CZ" sz="2400" dirty="0" smtClean="0"/>
              <a:t>– po smrti zůstavitele, výslovným prohlášením u soudu, pouze celé</a:t>
            </a:r>
          </a:p>
          <a:p>
            <a:r>
              <a:rPr lang="cs-CZ" sz="2400" b="1" dirty="0" smtClean="0"/>
              <a:t>Vzdání se dědictví </a:t>
            </a:r>
            <a:r>
              <a:rPr lang="cs-CZ" sz="2400" dirty="0" smtClean="0"/>
              <a:t>– po smrti zůstavitele, před soudem, ve prospěch jiného konkrétního dědice </a:t>
            </a:r>
          </a:p>
          <a:p>
            <a:r>
              <a:rPr lang="cs-CZ" sz="2400" dirty="0" smtClean="0"/>
              <a:t>Neuplatnil-li dědic </a:t>
            </a:r>
            <a:r>
              <a:rPr lang="cs-CZ" sz="2400" b="1" dirty="0" smtClean="0"/>
              <a:t>výhradu soupisu</a:t>
            </a:r>
            <a:r>
              <a:rPr lang="cs-CZ" sz="2400" dirty="0" smtClean="0"/>
              <a:t>, hradí dluhy v plném rozsahu.</a:t>
            </a:r>
            <a:r>
              <a:rPr lang="cs-CZ" sz="2400" dirty="0"/>
              <a:t> </a:t>
            </a:r>
            <a:r>
              <a:rPr lang="cs-CZ" sz="2400" dirty="0" smtClean="0"/>
              <a:t>Více dědiců platí dluhy nerozdílně.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Pokud uplatnil výhradu soupisu (před rozdělením dědictví), platí dluhy jen do výše svého dědického podílu.</a:t>
            </a:r>
          </a:p>
        </p:txBody>
      </p:sp>
    </p:spTree>
    <p:extLst>
      <p:ext uri="{BB962C8B-B14F-4D97-AF65-F5344CB8AC3E}">
        <p14:creationId xmlns:p14="http://schemas.microsoft.com/office/powerpoint/2010/main" val="184943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Dědická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Autofit/>
          </a:bodyPr>
          <a:lstStyle/>
          <a:p>
            <a:endParaRPr lang="cs-CZ" sz="2400" dirty="0" smtClean="0"/>
          </a:p>
          <a:p>
            <a:r>
              <a:rPr lang="cs-CZ" sz="2000" dirty="0" smtClean="0"/>
              <a:t>Pořízení pro případ smrti</a:t>
            </a:r>
            <a:endParaRPr lang="cs-CZ" sz="2000" b="1" dirty="0" smtClean="0"/>
          </a:p>
          <a:p>
            <a:r>
              <a:rPr lang="cs-CZ" sz="2000" dirty="0" smtClean="0"/>
              <a:t>Zapisuje se mezi žijícími osobami formou veřejné listiny.</a:t>
            </a:r>
            <a:endParaRPr lang="cs-CZ" sz="2000" dirty="0" smtClean="0"/>
          </a:p>
          <a:p>
            <a:r>
              <a:rPr lang="cs-CZ" sz="2000" dirty="0" smtClean="0"/>
              <a:t>Lze jí odkázat majetek i sousedovi.</a:t>
            </a:r>
          </a:p>
          <a:p>
            <a:r>
              <a:rPr lang="cs-CZ" sz="2000" dirty="0" smtClean="0"/>
              <a:t>Nelze ji bez souhlasu druhé strany zrušit.</a:t>
            </a:r>
          </a:p>
          <a:p>
            <a:r>
              <a:rPr lang="cs-CZ" sz="2000" dirty="0" smtClean="0"/>
              <a:t>Nelze jí odkázat celou pozůstalost, ¼ majetku musí zůstat volná pro zákonné dědice.</a:t>
            </a:r>
          </a:p>
          <a:p>
            <a:r>
              <a:rPr lang="cs-CZ" sz="2000" dirty="0" smtClean="0"/>
              <a:t>Má přednost před dalšími formami dědění, odkazu                     i případného prodeje za života zůstavitele.</a:t>
            </a:r>
          </a:p>
          <a:p>
            <a:r>
              <a:rPr lang="cs-CZ" sz="2000" dirty="0" smtClean="0"/>
              <a:t>Dědická smlouva mezi manželi povolává druhého za dědice nebo </a:t>
            </a:r>
            <a:r>
              <a:rPr lang="cs-CZ" sz="2000" dirty="0" err="1" smtClean="0"/>
              <a:t>odkazovníka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Lze ji uzavřít i mezi snoubenci, ani po rozvodu se její platnost neruší.</a:t>
            </a:r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8938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68553"/>
          </a:xfrm>
        </p:spPr>
        <p:txBody>
          <a:bodyPr>
            <a:normAutofit fontScale="25000" lnSpcReduction="20000"/>
          </a:bodyPr>
          <a:lstStyle/>
          <a:p>
            <a:r>
              <a:rPr lang="cs-CZ" sz="8000" dirty="0" smtClean="0"/>
              <a:t>Odvolatelný projev vůle pro případ smrti, odkazuje jedné či více osobám část či celé dědictví.</a:t>
            </a:r>
          </a:p>
          <a:p>
            <a:pPr marL="0" indent="0">
              <a:buNone/>
            </a:pPr>
            <a:endParaRPr lang="cs-CZ" sz="8000" dirty="0" smtClean="0"/>
          </a:p>
          <a:p>
            <a:r>
              <a:rPr lang="cs-CZ" sz="8000" dirty="0" smtClean="0"/>
              <a:t>Lze ji vytvořit odchylně od zákona.</a:t>
            </a:r>
            <a:endParaRPr lang="cs-CZ" sz="8000" dirty="0" smtClean="0"/>
          </a:p>
          <a:p>
            <a:r>
              <a:rPr lang="cs-CZ" sz="8000" dirty="0" smtClean="0"/>
              <a:t>Závěť </a:t>
            </a:r>
            <a:r>
              <a:rPr lang="cs-CZ" sz="8000" dirty="0" smtClean="0"/>
              <a:t>je zapsána nejčastěji formou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...notářského </a:t>
            </a:r>
            <a:r>
              <a:rPr lang="cs-CZ" sz="8000" dirty="0">
                <a:solidFill>
                  <a:srgbClr val="00B050"/>
                </a:solidFill>
              </a:rPr>
              <a:t>zápisu...</a:t>
            </a:r>
            <a:endParaRPr lang="cs-CZ" sz="8000" dirty="0" smtClean="0"/>
          </a:p>
          <a:p>
            <a:r>
              <a:rPr lang="cs-CZ" sz="8000" dirty="0" smtClean="0"/>
              <a:t>nebo jiného zápisu, vždy však s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...vlastnoručním podpisem.</a:t>
            </a:r>
          </a:p>
          <a:p>
            <a:r>
              <a:rPr lang="cs-CZ" sz="8000" dirty="0" smtClean="0"/>
              <a:t>V krajní nouzi stačí pouze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za účasti 3 svědků, kteří však neuplatňují dědický nárok.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>
                <a:solidFill>
                  <a:srgbClr val="00B050"/>
                </a:solidFill>
              </a:rPr>
              <a:t> ústní </a:t>
            </a:r>
            <a:r>
              <a:rPr lang="cs-CZ" sz="8000" dirty="0" smtClean="0">
                <a:solidFill>
                  <a:srgbClr val="00B050"/>
                </a:solidFill>
              </a:rPr>
              <a:t>forma...</a:t>
            </a:r>
          </a:p>
          <a:p>
            <a:r>
              <a:rPr lang="cs-CZ" sz="8000" dirty="0" smtClean="0"/>
              <a:t>Závěť má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děděním ze zákona, </a:t>
            </a:r>
            <a:r>
              <a:rPr lang="cs-CZ" sz="8000" dirty="0" smtClean="0"/>
              <a:t>nabývá však platnosti až po (...), nesmí s ní být    v rozporu.</a:t>
            </a:r>
            <a:endParaRPr lang="cs-CZ" sz="8000" dirty="0" smtClean="0"/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...přednost před</a:t>
            </a:r>
            <a:r>
              <a:rPr lang="cs-CZ" sz="8000" dirty="0" smtClean="0">
                <a:solidFill>
                  <a:srgbClr val="00B050"/>
                </a:solidFill>
              </a:rPr>
              <a:t>...                                               ...dědické smlouvě...</a:t>
            </a:r>
          </a:p>
          <a:p>
            <a:r>
              <a:rPr lang="cs-CZ" sz="8000" dirty="0" smtClean="0"/>
              <a:t>Nepominutelnými </a:t>
            </a:r>
            <a:r>
              <a:rPr lang="cs-CZ" sz="8000" dirty="0" smtClean="0"/>
              <a:t>dědici jsou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...potomci.</a:t>
            </a:r>
          </a:p>
          <a:p>
            <a:r>
              <a:rPr lang="cs-CZ" sz="8000" dirty="0" smtClean="0"/>
              <a:t>Pokud jsou opomenuti v závěti,  dědí </a:t>
            </a:r>
            <a:r>
              <a:rPr lang="cs-CZ" sz="8000" dirty="0" smtClean="0"/>
              <a:t>alespoň povinný díl podle zákona.</a:t>
            </a:r>
            <a:endParaRPr lang="cs-CZ" sz="8000" dirty="0" smtClean="0"/>
          </a:p>
          <a:p>
            <a:pPr marL="0" indent="0">
              <a:buNone/>
            </a:pPr>
            <a:r>
              <a:rPr lang="cs-CZ" sz="8000" dirty="0" smtClean="0"/>
              <a:t>     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0883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Dědictví ze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328592"/>
          </a:xfrm>
        </p:spPr>
        <p:txBody>
          <a:bodyPr>
            <a:noAutofit/>
          </a:bodyPr>
          <a:lstStyle/>
          <a:p>
            <a:r>
              <a:rPr lang="cs-CZ" sz="2000" dirty="0" smtClean="0"/>
              <a:t>Pokud se nedědí ze závěti, dědí se podle předem stanoveného pořadí v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...dědických skupinách. </a:t>
            </a:r>
          </a:p>
          <a:p>
            <a:r>
              <a:rPr lang="cs-CZ" sz="2000" dirty="0" smtClean="0"/>
              <a:t>V </a:t>
            </a:r>
            <a:r>
              <a:rPr lang="cs-CZ" sz="2000" b="1" dirty="0" smtClean="0"/>
              <a:t>1.</a:t>
            </a:r>
            <a:r>
              <a:rPr lang="cs-CZ" sz="2000" dirty="0" smtClean="0"/>
              <a:t> </a:t>
            </a:r>
            <a:r>
              <a:rPr lang="cs-CZ" sz="2000" b="1" dirty="0" smtClean="0"/>
              <a:t>skupině</a:t>
            </a:r>
            <a:r>
              <a:rPr lang="cs-CZ" sz="2000" dirty="0" smtClean="0"/>
              <a:t> dědí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...zůstavitelovy děti a manžel či partner, všichni stejným dílem.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 </a:t>
            </a:r>
            <a:r>
              <a:rPr lang="cs-CZ" sz="2000" dirty="0" smtClean="0"/>
              <a:t>Pokud nedědí některé dítě, připadá jeho podíl jeho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...dětem.</a:t>
            </a:r>
          </a:p>
          <a:p>
            <a:pPr marL="0" indent="0">
              <a:buNone/>
            </a:pPr>
            <a:r>
              <a:rPr lang="cs-CZ" sz="2000" dirty="0" smtClean="0"/>
              <a:t>     Manžel/partner zde sám dědit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...nemůže.</a:t>
            </a:r>
          </a:p>
          <a:p>
            <a:r>
              <a:rPr lang="cs-CZ" sz="2000" dirty="0" smtClean="0"/>
              <a:t>V</a:t>
            </a:r>
            <a:r>
              <a:rPr lang="cs-CZ" sz="2000" dirty="0" smtClean="0">
                <a:solidFill>
                  <a:srgbClr val="00B050"/>
                </a:solidFill>
              </a:rPr>
              <a:t> </a:t>
            </a:r>
            <a:r>
              <a:rPr lang="cs-CZ" sz="2000" b="1" dirty="0" smtClean="0"/>
              <a:t>2.</a:t>
            </a:r>
            <a:r>
              <a:rPr lang="cs-CZ" sz="2000" dirty="0" smtClean="0"/>
              <a:t> </a:t>
            </a:r>
            <a:r>
              <a:rPr lang="cs-CZ" sz="2000" b="1" dirty="0" smtClean="0"/>
              <a:t>skupině</a:t>
            </a:r>
            <a:r>
              <a:rPr lang="cs-CZ" sz="2000" dirty="0" smtClean="0"/>
              <a:t> dědí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...manžel, zůstavitelovi rodiče a </a:t>
            </a:r>
            <a:r>
              <a:rPr lang="cs-CZ" sz="2000" dirty="0" err="1" smtClean="0">
                <a:solidFill>
                  <a:srgbClr val="00B050"/>
                </a:solidFill>
              </a:rPr>
              <a:t>spolužijící</a:t>
            </a:r>
            <a:r>
              <a:rPr lang="cs-CZ" sz="2000" dirty="0" smtClean="0">
                <a:solidFill>
                  <a:srgbClr val="00B050"/>
                </a:solidFill>
              </a:rPr>
              <a:t> osoby.</a:t>
            </a:r>
          </a:p>
          <a:p>
            <a:pPr marL="0" indent="0">
              <a:buNone/>
            </a:pPr>
            <a:r>
              <a:rPr lang="cs-CZ" sz="2000" dirty="0" smtClean="0"/>
              <a:t>      Manžel dědí nejméně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>
                <a:solidFill>
                  <a:srgbClr val="00B050"/>
                </a:solidFill>
              </a:rPr>
              <a:t> polovinu </a:t>
            </a:r>
            <a:r>
              <a:rPr lang="cs-CZ" sz="2000" dirty="0" smtClean="0">
                <a:solidFill>
                  <a:srgbClr val="00B050"/>
                </a:solidFill>
              </a:rPr>
              <a:t>majetku,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     </a:t>
            </a:r>
            <a:r>
              <a:rPr lang="cs-CZ" sz="2000" dirty="0" err="1" smtClean="0"/>
              <a:t>spolužijící</a:t>
            </a:r>
            <a:r>
              <a:rPr lang="cs-CZ" sz="2000" dirty="0" smtClean="0"/>
              <a:t> osoby dědí až po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společného života v domácnosti.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...1 roce...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		</a:t>
            </a:r>
          </a:p>
        </p:txBody>
      </p:sp>
    </p:spTree>
    <p:extLst>
      <p:ext uri="{BB962C8B-B14F-4D97-AF65-F5344CB8AC3E}">
        <p14:creationId xmlns:p14="http://schemas.microsoft.com/office/powerpoint/2010/main" val="353852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Dědictví ze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40560"/>
          </a:xfrm>
        </p:spPr>
        <p:txBody>
          <a:bodyPr>
            <a:noAutofit/>
          </a:bodyPr>
          <a:lstStyle/>
          <a:p>
            <a:r>
              <a:rPr lang="cs-CZ" sz="2200" dirty="0" smtClean="0"/>
              <a:t>V </a:t>
            </a:r>
            <a:r>
              <a:rPr lang="cs-CZ" sz="2200" b="1" dirty="0" smtClean="0"/>
              <a:t>3</a:t>
            </a:r>
            <a:r>
              <a:rPr lang="cs-CZ" sz="2200" dirty="0" smtClean="0"/>
              <a:t>. </a:t>
            </a:r>
            <a:r>
              <a:rPr lang="cs-CZ" sz="2200" b="1" dirty="0" smtClean="0"/>
              <a:t>skupině</a:t>
            </a:r>
            <a:r>
              <a:rPr lang="cs-CZ" sz="2200" dirty="0" smtClean="0"/>
              <a:t> připadne dědictví stejným dílem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  <a:r>
              <a:rPr lang="cs-CZ" sz="2200" dirty="0"/>
              <a:t> a osobám </a:t>
            </a:r>
            <a:r>
              <a:rPr lang="cs-CZ" sz="2200" dirty="0" err="1" smtClean="0"/>
              <a:t>spolužijícím</a:t>
            </a:r>
            <a:r>
              <a:rPr lang="cs-CZ" sz="2200" dirty="0" smtClean="0"/>
              <a:t>. 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...zůstavitelovým </a:t>
            </a:r>
            <a:r>
              <a:rPr lang="cs-CZ" sz="2200" dirty="0">
                <a:solidFill>
                  <a:srgbClr val="00B050"/>
                </a:solidFill>
              </a:rPr>
              <a:t>sourozencům či jejich dětem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</a:p>
          <a:p>
            <a:r>
              <a:rPr lang="cs-CZ" sz="2200" dirty="0" smtClean="0"/>
              <a:t>Ve </a:t>
            </a:r>
            <a:r>
              <a:rPr lang="cs-CZ" sz="2200" b="1" dirty="0" smtClean="0"/>
              <a:t>4</a:t>
            </a:r>
            <a:r>
              <a:rPr lang="cs-CZ" sz="2200" dirty="0" smtClean="0"/>
              <a:t>. </a:t>
            </a:r>
            <a:r>
              <a:rPr lang="cs-CZ" sz="2200" b="1" dirty="0" smtClean="0"/>
              <a:t>skupině</a:t>
            </a:r>
            <a:r>
              <a:rPr lang="cs-CZ" sz="2200" dirty="0" smtClean="0"/>
              <a:t> dědí stejným dílem zůstavitelovi</a:t>
            </a:r>
          </a:p>
          <a:p>
            <a:pPr marL="0" indent="0">
              <a:buNone/>
            </a:pPr>
            <a:r>
              <a:rPr lang="cs-CZ" sz="2200" dirty="0" smtClean="0"/>
              <a:t>     prarodiče či jejich děti, tedy zůstavitelovy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 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...tety a strýci</a:t>
            </a:r>
            <a:r>
              <a:rPr lang="cs-CZ" sz="22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cs-CZ" sz="2200" dirty="0" smtClean="0"/>
              <a:t>V </a:t>
            </a:r>
            <a:r>
              <a:rPr lang="cs-CZ" sz="2200" b="1" dirty="0" smtClean="0"/>
              <a:t>5. skupině </a:t>
            </a:r>
            <a:r>
              <a:rPr lang="cs-CZ" sz="2200" dirty="0" smtClean="0"/>
              <a:t>dědí prarodiče rodičů zůstavitele – stejným dílem od matky i od otce.</a:t>
            </a:r>
          </a:p>
          <a:p>
            <a:r>
              <a:rPr lang="cs-CZ" sz="2200" dirty="0" smtClean="0"/>
              <a:t>V </a:t>
            </a:r>
            <a:r>
              <a:rPr lang="cs-CZ" sz="2200" b="1" dirty="0" smtClean="0"/>
              <a:t>6. skupině </a:t>
            </a:r>
            <a:r>
              <a:rPr lang="cs-CZ" sz="2200" dirty="0" smtClean="0"/>
              <a:t>pak děti dětí sourozenců zůstavitele a děti prarodičů zůstavitele nebo jejich děti. </a:t>
            </a:r>
            <a:endParaRPr lang="cs-CZ" sz="2200" dirty="0" smtClean="0"/>
          </a:p>
          <a:p>
            <a:r>
              <a:rPr lang="cs-CZ" sz="2200" dirty="0" smtClean="0"/>
              <a:t>Pokud nedědí nikdo ani v poslední skupině, připadne dědictví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 jako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...státu</a:t>
            </a:r>
            <a:r>
              <a:rPr lang="cs-CZ" sz="2200" dirty="0" smtClean="0">
                <a:solidFill>
                  <a:srgbClr val="00B050"/>
                </a:solidFill>
              </a:rPr>
              <a:t>...               ...odúmrť</a:t>
            </a:r>
            <a:r>
              <a:rPr lang="cs-CZ" sz="2200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7658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Vydědění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Dědice lze vyloučit z dědění nebo zkrátit jeho právo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...Listinou o vydědění.</a:t>
            </a:r>
          </a:p>
          <a:p>
            <a:r>
              <a:rPr lang="cs-CZ" sz="2400" dirty="0" smtClean="0"/>
              <a:t>Oprávněnost vydědění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...se dokazuje.</a:t>
            </a:r>
          </a:p>
          <a:p>
            <a:r>
              <a:rPr lang="cs-CZ" sz="2400" dirty="0" smtClean="0"/>
              <a:t>Nezpůsobilými dědit jsou osoby, které </a:t>
            </a:r>
            <a:r>
              <a:rPr lang="cs-CZ" sz="2400" dirty="0" smtClean="0"/>
              <a:t>(...)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...neposkytly zůstaviteli a jeho rodině pomoc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v nouzi, neprojevují o něj opravdový zájem, byly odsouzeny za úmyslný čin svědčící o zvrhlé povaze, vedou nezřízený život.</a:t>
            </a: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Mohou dědit, jen pokud jim zůstavitel odpustil.</a:t>
            </a:r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0760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479</Words>
  <Application>Microsoft Office PowerPoint</Application>
  <PresentationFormat>Předvádění na obrazovce (4:3)</PresentationFormat>
  <Paragraphs>124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Prezentace aplikace PowerPoint</vt:lpstr>
      <vt:lpstr>Dědické právo</vt:lpstr>
      <vt:lpstr>Obecné pojmy</vt:lpstr>
      <vt:lpstr>Nesouhlas s dědictvím</vt:lpstr>
      <vt:lpstr>Dědická smlouva</vt:lpstr>
      <vt:lpstr>Závěť</vt:lpstr>
      <vt:lpstr>Dědictví ze zákona</vt:lpstr>
      <vt:lpstr>Dědictví ze zákona</vt:lpstr>
      <vt:lpstr>Vydědění</vt:lpstr>
      <vt:lpstr>Nepominutelný dědic</vt:lpstr>
      <vt:lpstr>Právo na zaopatření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34</cp:revision>
  <dcterms:created xsi:type="dcterms:W3CDTF">2013-08-29T15:41:18Z</dcterms:created>
  <dcterms:modified xsi:type="dcterms:W3CDTF">2014-01-14T20:51:56Z</dcterms:modified>
</cp:coreProperties>
</file>