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1" r:id="rId4"/>
    <p:sldId id="258" r:id="rId5"/>
    <p:sldId id="259" r:id="rId6"/>
    <p:sldId id="260" r:id="rId7"/>
    <p:sldId id="264" r:id="rId8"/>
    <p:sldId id="265" r:id="rId9"/>
    <p:sldId id="266" r:id="rId10"/>
    <p:sldId id="262" r:id="rId11"/>
    <p:sldId id="263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0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74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41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898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9460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207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911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0145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512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3957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25084-16C6-47D1-9DB6-17D0CB51E997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040A1-FC95-459B-89CB-0555EE143A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1228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686660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Držba, spoluvlastnictví, společné jmění manželů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</a:t>
                      </a:r>
                      <a:r>
                        <a:rPr lang="cs-CZ" baseline="0" smtClean="0"/>
                        <a:t>. Snímky </a:t>
                      </a:r>
                      <a:r>
                        <a:rPr lang="cs-CZ" baseline="0" dirty="0" smtClean="0"/>
                        <a:t>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410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Vydržení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600" dirty="0" smtClean="0"/>
              <a:t>Poctivý držitel nabývá vlastnického práva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...vydržením.</a:t>
            </a:r>
          </a:p>
          <a:p>
            <a:r>
              <a:rPr lang="cs-CZ" sz="2600" b="1" dirty="0" smtClean="0"/>
              <a:t>Vydržení </a:t>
            </a:r>
            <a:r>
              <a:rPr lang="cs-CZ" sz="2600" dirty="0" smtClean="0"/>
              <a:t>–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...dlouhodobá nepřetržitá oprávněná držba</a:t>
            </a:r>
          </a:p>
          <a:p>
            <a:r>
              <a:rPr lang="cs-CZ" sz="2600" dirty="0" smtClean="0"/>
              <a:t>Vydržecí doba u movitých věcí je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), </a:t>
            </a:r>
          </a:p>
          <a:p>
            <a:pPr marL="0" indent="0">
              <a:buNone/>
            </a:pPr>
            <a:r>
              <a:rPr lang="cs-CZ" sz="2600" dirty="0" smtClean="0"/>
              <a:t>     u nemovitých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...3 roky         ...10 let.</a:t>
            </a:r>
          </a:p>
          <a:p>
            <a:pPr marL="0" indent="0">
              <a:buNone/>
            </a:pPr>
            <a:endParaRPr lang="cs-CZ" sz="26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600" b="1" dirty="0" smtClean="0"/>
              <a:t>Detence</a:t>
            </a:r>
            <a:r>
              <a:rPr lang="cs-CZ" sz="2600" dirty="0" smtClean="0"/>
              <a:t> – opak držby, fakticky věc ovládáme, ale   nemůžeme s ní zacházet jako s vlastní, neboť máme vědomí, že není naše</a:t>
            </a:r>
            <a:r>
              <a:rPr lang="cs-CZ" sz="2800" dirty="0" smtClean="0"/>
              <a:t>. 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101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Neoprávněná držba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Neoprávněná držba </a:t>
            </a:r>
            <a:r>
              <a:rPr lang="cs-CZ" sz="2400" dirty="0" smtClean="0"/>
              <a:t>- </a:t>
            </a:r>
            <a:r>
              <a:rPr lang="cs-CZ" sz="2400" dirty="0"/>
              <a:t>(</a:t>
            </a:r>
            <a:r>
              <a:rPr lang="cs-CZ" sz="2400" dirty="0">
                <a:solidFill>
                  <a:srgbClr val="00B050"/>
                </a:solidFill>
              </a:rPr>
              <a:t>...</a:t>
            </a:r>
            <a:r>
              <a:rPr lang="cs-CZ" sz="2400" dirty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>
                <a:solidFill>
                  <a:srgbClr val="00B050"/>
                </a:solidFill>
              </a:rPr>
              <a:t>...KRÁDEŽ</a:t>
            </a:r>
          </a:p>
          <a:p>
            <a:r>
              <a:rPr lang="cs-CZ" sz="2400" dirty="0"/>
              <a:t>Neoprávněný držitel – (</a:t>
            </a:r>
            <a:r>
              <a:rPr lang="cs-CZ" sz="2400" dirty="0">
                <a:solidFill>
                  <a:srgbClr val="00B050"/>
                </a:solidFill>
              </a:rPr>
              <a:t>...</a:t>
            </a:r>
            <a:r>
              <a:rPr lang="cs-CZ" sz="2400" dirty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>
                <a:solidFill>
                  <a:srgbClr val="00B050"/>
                </a:solidFill>
              </a:rPr>
              <a:t>...ten, který nemůže předpokládat, že mu věc patří (že má k věci vlastnické právo).</a:t>
            </a:r>
          </a:p>
          <a:p>
            <a:r>
              <a:rPr lang="cs-CZ" sz="2400" dirty="0"/>
              <a:t>Uveď příklady: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>
                <a:solidFill>
                  <a:srgbClr val="00B050"/>
                </a:solidFill>
              </a:rPr>
              <a:t>...nálezce, soused, jenž obdělává sousedovu volnou půdu ve svůj prospěch, ...</a:t>
            </a:r>
          </a:p>
          <a:p>
            <a:r>
              <a:rPr lang="cs-CZ" sz="2400" dirty="0"/>
              <a:t>Je povinen věc vlastníkovi (</a:t>
            </a:r>
            <a:r>
              <a:rPr lang="cs-CZ" sz="2400" dirty="0">
                <a:solidFill>
                  <a:srgbClr val="00B050"/>
                </a:solidFill>
              </a:rPr>
              <a:t>...</a:t>
            </a:r>
            <a:r>
              <a:rPr lang="cs-CZ" sz="2400" dirty="0"/>
              <a:t>) a nahradit (</a:t>
            </a:r>
            <a:r>
              <a:rPr lang="cs-CZ" sz="2400" dirty="0">
                <a:solidFill>
                  <a:srgbClr val="00B050"/>
                </a:solidFill>
              </a:rPr>
              <a:t>...</a:t>
            </a:r>
            <a:r>
              <a:rPr lang="cs-CZ" sz="2400" dirty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>
                <a:solidFill>
                  <a:srgbClr val="00B050"/>
                </a:solidFill>
              </a:rPr>
              <a:t>...</a:t>
            </a:r>
            <a:r>
              <a:rPr lang="cs-CZ" sz="2400" dirty="0" smtClean="0">
                <a:solidFill>
                  <a:srgbClr val="00B050"/>
                </a:solidFill>
              </a:rPr>
              <a:t>vrátit   ...</a:t>
            </a:r>
            <a:r>
              <a:rPr lang="cs-CZ" sz="2400" dirty="0">
                <a:solidFill>
                  <a:srgbClr val="00B050"/>
                </a:solidFill>
              </a:rPr>
              <a:t>vzniklou škodu. </a:t>
            </a:r>
          </a:p>
          <a:p>
            <a:endParaRPr lang="cs-CZ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49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Držba,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spoluvlastnictví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217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Držba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96544"/>
          </a:xfrm>
        </p:spPr>
        <p:txBody>
          <a:bodyPr>
            <a:noAutofit/>
          </a:bodyPr>
          <a:lstStyle/>
          <a:p>
            <a:r>
              <a:rPr lang="cs-CZ" sz="2000" dirty="0" smtClean="0"/>
              <a:t>Držba – </a:t>
            </a:r>
            <a:r>
              <a:rPr lang="cs-CZ" sz="2000" dirty="0"/>
              <a:t>faktické ovládání věci či majetkového práva, nakládání s věcí jako 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  s vlastní</a:t>
            </a:r>
            <a:endParaRPr lang="cs-CZ" sz="2000" dirty="0"/>
          </a:p>
          <a:p>
            <a:r>
              <a:rPr lang="cs-CZ" sz="2000" dirty="0" smtClean="0"/>
              <a:t>Držitel – ten, kdo vykonává právo trvale a opakovaně pro sebe -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...ten, který se domnívá, že mu věc patří, že k ní má vlastnické právo.</a:t>
            </a:r>
          </a:p>
          <a:p>
            <a:pPr marL="0" indent="0">
              <a:buNone/>
            </a:pPr>
            <a:endParaRPr lang="cs-CZ" sz="2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000" dirty="0" smtClean="0"/>
              <a:t>Řádná držba   – je zde platný právní důvod (vlastnictví, darovací smlouva)</a:t>
            </a:r>
          </a:p>
          <a:p>
            <a:pPr marL="0" indent="0">
              <a:buNone/>
            </a:pPr>
            <a:r>
              <a:rPr lang="cs-CZ" sz="2000" dirty="0" smtClean="0"/>
              <a:t>Poctivá držba – pokud se domníváme, že nám náleží právo, které vykonáváme</a:t>
            </a:r>
          </a:p>
          <a:p>
            <a:pPr marL="0" indent="0">
              <a:buNone/>
            </a:pPr>
            <a:r>
              <a:rPr lang="cs-CZ" sz="2000" dirty="0" smtClean="0"/>
              <a:t>Pravá držba    – pokud nebyla věc získána svémocně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 smtClean="0"/>
              <a:t>Řádný držitel si může ponechat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...plody a užitky z věci za dobu jejího držení.</a:t>
            </a:r>
          </a:p>
          <a:p>
            <a:r>
              <a:rPr lang="cs-CZ" sz="2000" dirty="0" smtClean="0"/>
              <a:t>Při vydání věci vlastníkovi má nárok na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...náhradu nákladů, které na věc vynaložil.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590173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Spoluvlastnictví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669979"/>
          </a:xfrm>
        </p:spPr>
        <p:txBody>
          <a:bodyPr>
            <a:normAutofit/>
          </a:bodyPr>
          <a:lstStyle/>
          <a:p>
            <a:r>
              <a:rPr lang="cs-CZ" sz="2400" dirty="0" smtClean="0"/>
              <a:t>Spoluvlastnictví –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...vlastnictví věci více osobami</a:t>
            </a:r>
          </a:p>
          <a:p>
            <a:r>
              <a:rPr lang="cs-CZ" sz="2400" dirty="0" smtClean="0"/>
              <a:t>Každý spoluvlastník má právo k celé věci.</a:t>
            </a:r>
          </a:p>
          <a:p>
            <a:r>
              <a:rPr lang="cs-CZ" sz="2400" dirty="0" smtClean="0"/>
              <a:t>Podílové spoluvlastnictví –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...spoluvlastníci rozhodují o nakládání se společnou věcí na základě většiny podle podílů.</a:t>
            </a:r>
          </a:p>
          <a:p>
            <a:r>
              <a:rPr lang="cs-CZ" sz="2400" dirty="0" smtClean="0"/>
              <a:t>Spoluvlastník může převést svůj podíl na blízké osoby (manžel, děti, sourozenci), v jiném případě mají ostatní spoluvlastníci</a:t>
            </a:r>
            <a:r>
              <a:rPr lang="cs-CZ" sz="2400" dirty="0" smtClean="0">
                <a:solidFill>
                  <a:srgbClr val="00B050"/>
                </a:solidFill>
              </a:rPr>
              <a:t> </a:t>
            </a:r>
            <a:r>
              <a:rPr lang="cs-CZ" sz="2400" dirty="0" smtClean="0"/>
              <a:t>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 právo.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B050"/>
                </a:solidFill>
              </a:rPr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...předkupní...</a:t>
            </a:r>
          </a:p>
          <a:p>
            <a:r>
              <a:rPr lang="cs-CZ" sz="2400" dirty="0" smtClean="0"/>
              <a:t>Spoluvlastnictví lze zrušit nebo se od něj oddělit dohodou.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3154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Společné jmění manželů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Autofit/>
          </a:bodyPr>
          <a:lstStyle/>
          <a:p>
            <a:r>
              <a:rPr lang="cs-CZ" sz="2400" dirty="0"/>
              <a:t>Společné jmění manželů – </a:t>
            </a:r>
            <a:r>
              <a:rPr lang="cs-CZ" sz="2400" dirty="0" smtClean="0"/>
              <a:t>souhrn veškerých aktiv a pasiv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náležejících manželům a majících majetkovou hodnotu.</a:t>
            </a:r>
          </a:p>
          <a:p>
            <a:r>
              <a:rPr lang="cs-CZ" sz="2400" dirty="0" smtClean="0"/>
              <a:t>Oba </a:t>
            </a:r>
            <a:r>
              <a:rPr lang="cs-CZ" sz="2400" dirty="0"/>
              <a:t>vlastníci rozhodují o věci </a:t>
            </a:r>
            <a:r>
              <a:rPr lang="cs-CZ" sz="2400" dirty="0" smtClean="0"/>
              <a:t>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 společně </a:t>
            </a:r>
            <a:r>
              <a:rPr lang="cs-CZ" sz="2400" dirty="0">
                <a:solidFill>
                  <a:srgbClr val="00B050"/>
                </a:solidFill>
              </a:rPr>
              <a:t>a nerozdílně, </a:t>
            </a:r>
            <a:endParaRPr lang="cs-CZ" sz="2400" dirty="0" smtClean="0">
              <a:solidFill>
                <a:srgbClr val="00B050"/>
              </a:solidFill>
            </a:endParaRPr>
          </a:p>
          <a:p>
            <a:r>
              <a:rPr lang="cs-CZ" sz="2400" dirty="0"/>
              <a:t> </a:t>
            </a:r>
            <a:r>
              <a:rPr lang="cs-CZ" sz="2400" dirty="0" smtClean="0"/>
              <a:t>pohledávky </a:t>
            </a:r>
            <a:r>
              <a:rPr lang="cs-CZ" sz="2400" dirty="0"/>
              <a:t>i dluhy jsou (...)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B050"/>
                </a:solidFill>
              </a:rPr>
              <a:t>	...společné.</a:t>
            </a:r>
          </a:p>
          <a:p>
            <a:endParaRPr lang="cs-CZ" sz="2400" dirty="0" smtClean="0"/>
          </a:p>
          <a:p>
            <a:r>
              <a:rPr lang="cs-CZ" sz="2400" dirty="0" smtClean="0"/>
              <a:t>Majetek nabytý </a:t>
            </a:r>
            <a:r>
              <a:rPr lang="cs-CZ" sz="2400" dirty="0"/>
              <a:t>před manželstvím </a:t>
            </a:r>
            <a:r>
              <a:rPr lang="cs-CZ" sz="2400" dirty="0" smtClean="0"/>
              <a:t>jedním z manželů do výlučného vlastnictví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...není zahrnut do společného jmění manželů.</a:t>
            </a:r>
          </a:p>
          <a:p>
            <a:r>
              <a:rPr lang="cs-CZ" sz="2400" dirty="0" smtClean="0"/>
              <a:t>Společné jmění lze však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 na základě smlouvy.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...rozšiřovat i zužovat...</a:t>
            </a:r>
          </a:p>
        </p:txBody>
      </p:sp>
    </p:spTree>
    <p:extLst>
      <p:ext uri="{BB962C8B-B14F-4D97-AF65-F5344CB8AC3E}">
        <p14:creationId xmlns:p14="http://schemas.microsoft.com/office/powerpoint/2010/main" val="288581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Společné jmění manželů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669979"/>
          </a:xfrm>
        </p:spPr>
        <p:txBody>
          <a:bodyPr>
            <a:normAutofit fontScale="92500"/>
          </a:bodyPr>
          <a:lstStyle/>
          <a:p>
            <a:r>
              <a:rPr lang="cs-CZ" sz="2600" dirty="0"/>
              <a:t>Majetek ve společném vlastnictví může jeden </a:t>
            </a:r>
            <a:r>
              <a:rPr lang="cs-CZ" sz="2600" dirty="0" smtClean="0"/>
              <a:t>                z </a:t>
            </a:r>
            <a:r>
              <a:rPr lang="cs-CZ" sz="2600" dirty="0"/>
              <a:t>manželů použít (</a:t>
            </a:r>
            <a:r>
              <a:rPr lang="cs-CZ" sz="2600" dirty="0">
                <a:solidFill>
                  <a:srgbClr val="00B050"/>
                </a:solidFill>
              </a:rPr>
              <a:t>...</a:t>
            </a:r>
            <a:r>
              <a:rPr lang="cs-CZ" sz="2600" dirty="0"/>
              <a:t>), pokud mu druhý partner dal napoprvé (</a:t>
            </a:r>
            <a:r>
              <a:rPr lang="cs-CZ" sz="2600" dirty="0">
                <a:solidFill>
                  <a:srgbClr val="00B050"/>
                </a:solidFill>
              </a:rPr>
              <a:t>...</a:t>
            </a:r>
            <a:r>
              <a:rPr lang="cs-CZ" sz="2600" dirty="0"/>
              <a:t>)	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>
                <a:solidFill>
                  <a:srgbClr val="00B050"/>
                </a:solidFill>
              </a:rPr>
              <a:t>...k podnikání</a:t>
            </a:r>
            <a:r>
              <a:rPr lang="cs-CZ" sz="2600" dirty="0" smtClean="0">
                <a:solidFill>
                  <a:srgbClr val="00B050"/>
                </a:solidFill>
              </a:rPr>
              <a:t>...                    ...souhlas</a:t>
            </a:r>
            <a:r>
              <a:rPr lang="cs-CZ" sz="2600" dirty="0">
                <a:solidFill>
                  <a:srgbClr val="00B050"/>
                </a:solidFill>
              </a:rPr>
              <a:t>.</a:t>
            </a:r>
          </a:p>
          <a:p>
            <a:r>
              <a:rPr lang="cs-CZ" sz="2600" b="1" dirty="0"/>
              <a:t>Obvyklou</a:t>
            </a:r>
            <a:r>
              <a:rPr lang="cs-CZ" sz="2600" dirty="0"/>
              <a:t> správu společného majetku může vykonávat (</a:t>
            </a:r>
            <a:r>
              <a:rPr lang="cs-CZ" sz="2600" dirty="0">
                <a:solidFill>
                  <a:srgbClr val="00B050"/>
                </a:solidFill>
              </a:rPr>
              <a:t>...</a:t>
            </a:r>
            <a:r>
              <a:rPr lang="cs-CZ" sz="2600" dirty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>
                <a:solidFill>
                  <a:srgbClr val="00B050"/>
                </a:solidFill>
              </a:rPr>
              <a:t>...každý z manželů sám.</a:t>
            </a:r>
          </a:p>
          <a:p>
            <a:r>
              <a:rPr lang="cs-CZ" sz="2600" dirty="0"/>
              <a:t>V ostatních záležitostech je nutný (</a:t>
            </a:r>
            <a:r>
              <a:rPr lang="cs-CZ" sz="2600" dirty="0">
                <a:solidFill>
                  <a:srgbClr val="00B050"/>
                </a:solidFill>
              </a:rPr>
              <a:t>...</a:t>
            </a:r>
            <a:r>
              <a:rPr lang="cs-CZ" sz="2600" dirty="0"/>
              <a:t>), jinak je právní úkon neplatný.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>
                <a:solidFill>
                  <a:srgbClr val="00B050"/>
                </a:solidFill>
              </a:rPr>
              <a:t>...souhlas obou manželů...</a:t>
            </a:r>
          </a:p>
          <a:p>
            <a:r>
              <a:rPr lang="cs-CZ" sz="2600" dirty="0"/>
              <a:t>Dluh jednoho z manželů za doby trvání manželství je povinen ze společného jmění hradit i druhý manžel.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979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Společné jmění </a:t>
            </a:r>
            <a:r>
              <a:rPr lang="cs-CZ" dirty="0" smtClean="0"/>
              <a:t>manželů - 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Do SJM patří: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zisk z výlučného majetku manžela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podíl manžela v obch. společnosti či družstvu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to, co slouží k výkonu povolání manžela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obvyklé vybavení domácnosti</a:t>
            </a:r>
          </a:p>
          <a:p>
            <a:pPr marL="0" indent="0">
              <a:buNone/>
            </a:pPr>
            <a:endParaRPr lang="cs-CZ" sz="2400" dirty="0" smtClean="0">
              <a:solidFill>
                <a:srgbClr val="00B050"/>
              </a:solidFill>
            </a:endParaRPr>
          </a:p>
          <a:p>
            <a:r>
              <a:rPr lang="cs-CZ" sz="2400" dirty="0" smtClean="0"/>
              <a:t>Do SJM nepatří: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věci osobní potřeby manžela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věc nabytá darem, odkazem do výlučného vlastnictví manžela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náhrada za nemajetkovou újmu</a:t>
            </a:r>
            <a:endParaRPr lang="cs-CZ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298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Společné jmění </a:t>
            </a:r>
            <a:r>
              <a:rPr lang="cs-CZ" dirty="0" smtClean="0"/>
              <a:t>manželů - dluhy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Součástí SJM jsou dluhy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</a:t>
            </a:r>
            <a:r>
              <a:rPr lang="cs-CZ" sz="2400" dirty="0" smtClean="0">
                <a:solidFill>
                  <a:srgbClr val="00B050"/>
                </a:solidFill>
              </a:rPr>
              <a:t>... smluvně převzaté za trvání manželství.</a:t>
            </a:r>
          </a:p>
          <a:p>
            <a:pPr marL="0" indent="0">
              <a:buNone/>
            </a:pPr>
            <a:r>
              <a:rPr lang="cs-CZ" sz="2400" dirty="0" smtClean="0"/>
              <a:t>     (Nikoli pokuta či náhradu škody, ty jsou výlučné.)</a:t>
            </a:r>
          </a:p>
          <a:p>
            <a:r>
              <a:rPr lang="cs-CZ" sz="2400" dirty="0" smtClean="0"/>
              <a:t>Pokud dluh převzal jeden z manželů bez souhlasu druhého, aniž by šlo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), je možné se obrátit na soud.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</a:t>
            </a:r>
            <a:r>
              <a:rPr lang="cs-CZ" sz="2400" dirty="0" smtClean="0">
                <a:solidFill>
                  <a:srgbClr val="00B050"/>
                </a:solidFill>
              </a:rPr>
              <a:t>...o každodenní potřebu rodiny...</a:t>
            </a:r>
          </a:p>
          <a:p>
            <a:pPr marL="0" indent="0">
              <a:buNone/>
            </a:pPr>
            <a:endParaRPr lang="cs-CZ" sz="2400" dirty="0" smtClean="0">
              <a:solidFill>
                <a:srgbClr val="00B050"/>
              </a:solidFill>
            </a:endParaRPr>
          </a:p>
          <a:p>
            <a:r>
              <a:rPr lang="cs-CZ" sz="2400" dirty="0" smtClean="0"/>
              <a:t>Manželé mohou bydlet i odděleně, pokud se tak dohodnou, aniž to omezí SJM.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6775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Společné jmění </a:t>
            </a:r>
            <a:r>
              <a:rPr lang="cs-CZ" dirty="0" smtClean="0"/>
              <a:t>manželů - zánik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SJM zaniká se zánikem manželství, tj.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),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</a:t>
            </a:r>
            <a:r>
              <a:rPr lang="cs-CZ" sz="2400" dirty="0" smtClean="0">
                <a:solidFill>
                  <a:srgbClr val="00B050"/>
                </a:solidFill>
              </a:rPr>
              <a:t>...rozvodem nebo smrtí.</a:t>
            </a:r>
          </a:p>
          <a:p>
            <a:pPr marL="0" indent="0">
              <a:buNone/>
            </a:pPr>
            <a:r>
              <a:rPr lang="cs-CZ" sz="2400" dirty="0" smtClean="0"/>
              <a:t>    Nikoli odstěhováním či zrušením společné domácnosti.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Vypořádání SJM probíhá (...)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dohodou mezi manželi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rozhodnutím soudu </a:t>
            </a:r>
          </a:p>
          <a:p>
            <a:pPr marL="0" indent="0">
              <a:buNone/>
            </a:pPr>
            <a:endParaRPr lang="cs-CZ" sz="24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400" dirty="0" smtClean="0"/>
              <a:t>K čemu soud přihlíží při rozdělování majetku?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7062903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351</Words>
  <Application>Microsoft Office PowerPoint</Application>
  <PresentationFormat>Předvádění na obrazovce (4:3)</PresentationFormat>
  <Paragraphs>109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Prezentace aplikace PowerPoint</vt:lpstr>
      <vt:lpstr>Držba, spoluvlastnictví</vt:lpstr>
      <vt:lpstr>Držba</vt:lpstr>
      <vt:lpstr>Spoluvlastnictví</vt:lpstr>
      <vt:lpstr>Společné jmění manželů</vt:lpstr>
      <vt:lpstr>Společné jmění manželů</vt:lpstr>
      <vt:lpstr>Společné jmění manželů - obsah</vt:lpstr>
      <vt:lpstr>Společné jmění manželů - dluhy</vt:lpstr>
      <vt:lpstr>Společné jmění manželů - zánik</vt:lpstr>
      <vt:lpstr>Vydržení</vt:lpstr>
      <vt:lpstr>Neoprávněná držba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Rosta</cp:lastModifiedBy>
  <cp:revision>33</cp:revision>
  <dcterms:created xsi:type="dcterms:W3CDTF">2013-08-29T15:43:28Z</dcterms:created>
  <dcterms:modified xsi:type="dcterms:W3CDTF">2014-01-14T21:00:13Z</dcterms:modified>
</cp:coreProperties>
</file>