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883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2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66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0208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451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221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500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97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887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1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103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47076-DB57-4F13-8D3C-B3324FD88542}" type="datetimeFigureOut">
              <a:rPr lang="cs-CZ" smtClean="0"/>
              <a:t>14.1.2014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D19E-37EA-4BBD-B898-F984F6553A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03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747212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mtClean="0"/>
                        <a:t>Občanské</a:t>
                      </a:r>
                      <a:r>
                        <a:rPr lang="cs-CZ" baseline="0" smtClean="0"/>
                        <a:t> </a:t>
                      </a:r>
                      <a:r>
                        <a:rPr lang="cs-CZ" baseline="0" dirty="0" smtClean="0"/>
                        <a:t>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Závazkové právo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práva.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527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Závazkové právo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Základní pojmy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441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Základní </a:t>
            </a:r>
            <a:r>
              <a:rPr lang="cs-CZ" dirty="0" smtClean="0"/>
              <a:t>pojmy závazkového práva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68552"/>
          </a:xfrm>
        </p:spPr>
        <p:txBody>
          <a:bodyPr>
            <a:normAutofit fontScale="77500" lnSpcReduction="20000"/>
          </a:bodyPr>
          <a:lstStyle/>
          <a:p>
            <a:r>
              <a:rPr lang="cs-CZ" dirty="0" smtClean="0"/>
              <a:t>Závazkové neboli (...) právo upravuje vztahy mezi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...obligační                ...věřitelem a dlužníkem.</a:t>
            </a:r>
          </a:p>
          <a:p>
            <a:r>
              <a:rPr lang="cs-CZ" dirty="0" smtClean="0"/>
              <a:t>Věřitel je oprávněn žádat od dlužníka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...splnění nějaké povinnosti.</a:t>
            </a:r>
          </a:p>
          <a:p>
            <a:r>
              <a:rPr lang="cs-CZ" dirty="0" smtClean="0"/>
              <a:t>Obsah závazku tvoří 4 základní povinnosti: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rgbClr val="00B050"/>
                </a:solidFill>
              </a:rPr>
              <a:t>dare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...povinnost někomu něco dát</a:t>
            </a:r>
          </a:p>
          <a:p>
            <a:pPr marL="514350" indent="-514350">
              <a:buAutoNum type="arabicPeriod" startAt="2"/>
            </a:pPr>
            <a:r>
              <a:rPr lang="cs-CZ" dirty="0" err="1" smtClean="0">
                <a:solidFill>
                  <a:srgbClr val="00B050"/>
                </a:solidFill>
              </a:rPr>
              <a:t>facere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vykonat</a:t>
            </a:r>
          </a:p>
          <a:p>
            <a:pPr marL="514350" indent="-514350">
              <a:buAutoNum type="arabicPeriod" startAt="3"/>
            </a:pPr>
            <a:r>
              <a:rPr lang="cs-CZ" dirty="0" smtClean="0">
                <a:solidFill>
                  <a:srgbClr val="00B050"/>
                </a:solidFill>
              </a:rPr>
              <a:t>non </a:t>
            </a:r>
            <a:r>
              <a:rPr lang="cs-CZ" dirty="0" err="1" smtClean="0">
                <a:solidFill>
                  <a:srgbClr val="00B050"/>
                </a:solidFill>
              </a:rPr>
              <a:t>facere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nekonat</a:t>
            </a:r>
          </a:p>
          <a:p>
            <a:pPr marL="514350" indent="-514350">
              <a:buAutoNum type="arabicPeriod" startAt="4"/>
            </a:pPr>
            <a:r>
              <a:rPr lang="cs-CZ" dirty="0" err="1" smtClean="0">
                <a:solidFill>
                  <a:srgbClr val="00B050"/>
                </a:solidFill>
              </a:rPr>
              <a:t>pati</a:t>
            </a:r>
            <a:r>
              <a:rPr lang="cs-CZ" dirty="0" smtClean="0">
                <a:solidFill>
                  <a:srgbClr val="00B050"/>
                </a:solidFill>
              </a:rPr>
              <a:t> – (...)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	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>
                <a:solidFill>
                  <a:srgbClr val="00B050"/>
                </a:solidFill>
              </a:rPr>
              <a:t> povinnost </a:t>
            </a:r>
            <a:r>
              <a:rPr lang="cs-CZ" dirty="0" smtClean="0">
                <a:solidFill>
                  <a:srgbClr val="00B050"/>
                </a:solidFill>
              </a:rPr>
              <a:t>něco strpět</a:t>
            </a:r>
            <a:r>
              <a:rPr lang="cs-CZ" dirty="0">
                <a:solidFill>
                  <a:srgbClr val="00B05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54559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Povinnosti závazkového 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Uveďte příklady k jednotlivým povinnostem: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dare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darovací smlouvy předat dar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dirty="0" err="1" smtClean="0"/>
              <a:t>facere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smlouvy o dílo přesně vykonat práci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non </a:t>
            </a:r>
            <a:r>
              <a:rPr lang="cs-CZ" dirty="0" err="1" smtClean="0"/>
              <a:t>facere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kupní smlouvy s břemenem nekonat stavební úpravy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dirty="0" err="1" smtClean="0"/>
              <a:t>pati</a:t>
            </a:r>
            <a:r>
              <a:rPr lang="cs-CZ" dirty="0" smtClean="0"/>
              <a:t> –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...u věcného břemene nemovitosti strpět cestu</a:t>
            </a:r>
          </a:p>
          <a:p>
            <a:pPr marL="0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16464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669979"/>
          </a:xfrm>
        </p:spPr>
        <p:txBody>
          <a:bodyPr>
            <a:normAutofit/>
          </a:bodyPr>
          <a:lstStyle/>
          <a:p>
            <a:r>
              <a:rPr lang="cs-CZ" sz="2800" dirty="0" smtClean="0"/>
              <a:t>Závazky nejčastěji vyplývají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...ze smluv.</a:t>
            </a:r>
          </a:p>
          <a:p>
            <a:r>
              <a:rPr lang="cs-CZ" sz="2800" dirty="0" smtClean="0"/>
              <a:t>Smlouva – (</a:t>
            </a:r>
            <a:r>
              <a:rPr lang="cs-CZ" sz="2800" dirty="0" smtClean="0">
                <a:solidFill>
                  <a:srgbClr val="00B050"/>
                </a:solidFill>
              </a:rPr>
              <a:t>..</a:t>
            </a:r>
            <a:r>
              <a:rPr lang="cs-CZ" sz="2800" dirty="0" smtClean="0"/>
              <a:t>.)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...vícestranný právní úkon, na jehož základě vznikají účastníkům (...)</a:t>
            </a:r>
          </a:p>
          <a:p>
            <a:pPr marL="0" indent="0">
              <a:buNone/>
            </a:pPr>
            <a:r>
              <a:rPr lang="cs-CZ" sz="2800" dirty="0">
                <a:solidFill>
                  <a:srgbClr val="00B050"/>
                </a:solidFill>
              </a:rPr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...práva a povinnosti.</a:t>
            </a:r>
          </a:p>
          <a:p>
            <a:r>
              <a:rPr lang="cs-CZ" sz="2800" dirty="0" smtClean="0"/>
              <a:t>Smlouva je tvořena návrhem smlouvy navrhovatelem a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r>
              <a:rPr lang="cs-CZ" sz="2800" dirty="0"/>
              <a:t>	</a:t>
            </a:r>
            <a:r>
              <a:rPr lang="cs-CZ" sz="2800" dirty="0" smtClean="0">
                <a:solidFill>
                  <a:srgbClr val="00B050"/>
                </a:solidFill>
              </a:rPr>
              <a:t>...přijetím smlouvy příjemcem.</a:t>
            </a:r>
          </a:p>
          <a:p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35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Náležitosti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Náležitosti smlouvy: 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Označení smluvních stran (pozice i osobní data)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Přesný popis předmětu smlouvy (závazky obou stran)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Způsob plnění smlouvy (datum, místo, podmínky)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Datum a místo podpisu, vlastnoruční podpisy obou stran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8236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Kontrola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smtClean="0"/>
              <a:t>Na co si dát pozor při uzavírání smlouvy? </a:t>
            </a:r>
            <a:r>
              <a:rPr lang="cs-CZ" sz="2800" dirty="0" smtClean="0"/>
              <a:t>(</a:t>
            </a:r>
            <a:r>
              <a:rPr lang="cs-CZ" sz="2800" dirty="0" smtClean="0">
                <a:solidFill>
                  <a:srgbClr val="00B050"/>
                </a:solidFill>
              </a:rPr>
              <a:t>...</a:t>
            </a:r>
            <a:r>
              <a:rPr lang="cs-CZ" sz="2800" dirty="0" smtClean="0"/>
              <a:t>)</a:t>
            </a:r>
          </a:p>
          <a:p>
            <a:pPr marL="0" indent="0">
              <a:buNone/>
            </a:pPr>
            <a:endParaRPr lang="cs-CZ" sz="28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Vždy si smlouvu důkladně přečíst.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Zaměřit se na podmínky plnění.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Zaměřit se na podmínky vypovězení smlouvy.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800" dirty="0" smtClean="0">
                <a:solidFill>
                  <a:srgbClr val="00B050"/>
                </a:solidFill>
              </a:rPr>
              <a:t>Nepodepisovat smlouvu v časové tísni a poradit se </a:t>
            </a:r>
            <a:r>
              <a:rPr lang="cs-CZ" sz="2800" dirty="0" smtClean="0">
                <a:solidFill>
                  <a:srgbClr val="00B050"/>
                </a:solidFill>
              </a:rPr>
              <a:t> s </a:t>
            </a:r>
            <a:r>
              <a:rPr lang="cs-CZ" sz="2800" dirty="0" smtClean="0">
                <a:solidFill>
                  <a:srgbClr val="00B050"/>
                </a:solidFill>
              </a:rPr>
              <a:t>důvěryhodnými lidmi či odborníkem.</a:t>
            </a:r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05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Zánik smlouvy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8219256" cy="4857403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Od smlouvy lze odstoupit jen za určitých podmínek: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   - </a:t>
            </a:r>
            <a:r>
              <a:rPr lang="cs-CZ" dirty="0">
                <a:solidFill>
                  <a:srgbClr val="00B050"/>
                </a:solidFill>
              </a:rPr>
              <a:t>do 14 dnů od uzavření smlouvy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   </a:t>
            </a:r>
            <a:r>
              <a:rPr lang="cs-CZ" dirty="0" smtClean="0">
                <a:solidFill>
                  <a:srgbClr val="00B050"/>
                </a:solidFill>
              </a:rPr>
              <a:t> -  </a:t>
            </a:r>
            <a:r>
              <a:rPr lang="cs-CZ" dirty="0" smtClean="0">
                <a:solidFill>
                  <a:srgbClr val="00B050"/>
                </a:solidFill>
              </a:rPr>
              <a:t>zánik </a:t>
            </a:r>
            <a:r>
              <a:rPr lang="cs-CZ" dirty="0" smtClean="0">
                <a:solidFill>
                  <a:srgbClr val="00B050"/>
                </a:solidFill>
              </a:rPr>
              <a:t>předmětu smlouvy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    - náhrada předmětu smlouvy jiným –vzniká nová smlouva</a:t>
            </a:r>
          </a:p>
          <a:p>
            <a:pPr marL="0" indent="0">
              <a:buNone/>
            </a:pPr>
            <a:r>
              <a:rPr lang="cs-CZ" dirty="0">
                <a:solidFill>
                  <a:srgbClr val="00B050"/>
                </a:solidFill>
              </a:rPr>
              <a:t> </a:t>
            </a:r>
            <a:r>
              <a:rPr lang="cs-CZ" dirty="0" smtClean="0">
                <a:solidFill>
                  <a:srgbClr val="00B050"/>
                </a:solidFill>
              </a:rPr>
              <a:t>   - nesplnění některé z </a:t>
            </a:r>
            <a:r>
              <a:rPr lang="cs-CZ" dirty="0" smtClean="0">
                <a:solidFill>
                  <a:srgbClr val="00B050"/>
                </a:solidFill>
              </a:rPr>
              <a:t>podmínek</a:t>
            </a:r>
          </a:p>
          <a:p>
            <a:r>
              <a:rPr lang="cs-CZ" dirty="0" smtClean="0"/>
              <a:t>Byla-li </a:t>
            </a:r>
            <a:r>
              <a:rPr lang="cs-CZ" dirty="0" smtClean="0"/>
              <a:t>smlouva záměrně poškozující vůči příjemci, je vhodné se obrátit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...na soud.</a:t>
            </a:r>
          </a:p>
          <a:p>
            <a:r>
              <a:rPr lang="cs-CZ" dirty="0" smtClean="0"/>
              <a:t>Při neoprávněném odstoupení od smlouvy lze dojednat (</a:t>
            </a:r>
            <a:r>
              <a:rPr lang="cs-CZ" dirty="0" smtClean="0">
                <a:solidFill>
                  <a:srgbClr val="00B050"/>
                </a:solidFill>
              </a:rPr>
              <a:t>...</a:t>
            </a:r>
            <a:r>
              <a:rPr lang="cs-CZ" dirty="0" smtClean="0"/>
              <a:t>)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>
                <a:solidFill>
                  <a:srgbClr val="00B050"/>
                </a:solidFill>
              </a:rPr>
              <a:t>...odstupné.</a:t>
            </a:r>
            <a:endParaRPr lang="cs-CZ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84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253</Words>
  <Application>Microsoft Office PowerPoint</Application>
  <PresentationFormat>Předvádění na obrazovce (4:3)</PresentationFormat>
  <Paragraphs>74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Prezentace aplikace PowerPoint</vt:lpstr>
      <vt:lpstr>Závazkové právo</vt:lpstr>
      <vt:lpstr>Základní pojmy závazkového práva </vt:lpstr>
      <vt:lpstr>Povinnosti závazkového práva</vt:lpstr>
      <vt:lpstr>Smlouva</vt:lpstr>
      <vt:lpstr>Náležitosti smlouvy</vt:lpstr>
      <vt:lpstr>Kontrola smlouvy</vt:lpstr>
      <vt:lpstr>Zánik smlouvy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Rosta</cp:lastModifiedBy>
  <cp:revision>15</cp:revision>
  <dcterms:created xsi:type="dcterms:W3CDTF">2013-08-29T15:43:32Z</dcterms:created>
  <dcterms:modified xsi:type="dcterms:W3CDTF">2014-01-14T21:52:11Z</dcterms:modified>
</cp:coreProperties>
</file>