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75" r:id="rId4"/>
    <p:sldId id="279" r:id="rId5"/>
    <p:sldId id="276" r:id="rId6"/>
    <p:sldId id="28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998035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13. </a:t>
                      </a:r>
                      <a:r>
                        <a:rPr lang="cs-CZ" smtClean="0"/>
                        <a:t>11.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základní pojmy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</a:t>
                      </a:r>
                      <a:r>
                        <a:rPr lang="cs-CZ" baseline="0" smtClean="0"/>
                        <a:t>oblasti pracovního </a:t>
                      </a:r>
                      <a:r>
                        <a:rPr lang="cs-CZ" baseline="0" dirty="0" smtClean="0"/>
                        <a:t>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/>
              <a:t>Pracovní právo</a:t>
            </a:r>
            <a:r>
              <a:rPr lang="cs-CZ" dirty="0"/>
              <a:t> je souhrn všech právních norem o pracovních vztazích a o vztazích s výkonem práce souvisejících. </a:t>
            </a:r>
            <a:endParaRPr lang="cs-CZ" dirty="0" smtClean="0"/>
          </a:p>
          <a:p>
            <a:r>
              <a:rPr lang="cs-CZ" dirty="0" smtClean="0"/>
              <a:t>Pracovním </a:t>
            </a:r>
            <a:r>
              <a:rPr lang="cs-CZ" dirty="0"/>
              <a:t>vztahem je především pracovní poměr, s výkonem práce souvisí např. dovolená, ochrana zdraví při práci a odpovědnost pracovníka za škodu.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Otázky: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1. Jaké právní normy tvoří obsah pracovního práva?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2. Co je pracovní vztah?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3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/>
              <a:t>Pracovní právo</a:t>
            </a:r>
            <a:r>
              <a:rPr lang="cs-CZ" dirty="0"/>
              <a:t> je souhrn všech právních norem </a:t>
            </a:r>
            <a:r>
              <a:rPr lang="cs-CZ" dirty="0">
                <a:solidFill>
                  <a:srgbClr val="00B0F0"/>
                </a:solidFill>
              </a:rPr>
              <a:t>o pracovních vztazích a o vztazích s výkonem práce souvisejících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Pracovním </a:t>
            </a:r>
            <a:r>
              <a:rPr lang="cs-CZ" dirty="0"/>
              <a:t>vztahem je především </a:t>
            </a:r>
            <a:r>
              <a:rPr lang="cs-CZ" dirty="0">
                <a:solidFill>
                  <a:srgbClr val="00B0F0"/>
                </a:solidFill>
              </a:rPr>
              <a:t>pracovní poměr</a:t>
            </a:r>
            <a:r>
              <a:rPr lang="cs-CZ" dirty="0"/>
              <a:t>, s výkonem práce souvisí např. dovolená, ochrana zdraví při práci a odpovědnost pracovníka za škodu.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0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b="1" dirty="0" smtClean="0"/>
          </a:p>
          <a:p>
            <a:r>
              <a:rPr lang="cs-CZ" u="sng" dirty="0"/>
              <a:t>Hlavní prameny</a:t>
            </a:r>
            <a:r>
              <a:rPr lang="cs-CZ" dirty="0"/>
              <a:t> pracovního práva </a:t>
            </a:r>
            <a:r>
              <a:rPr lang="cs-CZ" dirty="0" smtClean="0"/>
              <a:t>jsou:</a:t>
            </a:r>
          </a:p>
          <a:p>
            <a:r>
              <a:rPr lang="cs-CZ" b="1" dirty="0" smtClean="0"/>
              <a:t>Listina </a:t>
            </a:r>
            <a:r>
              <a:rPr lang="cs-CZ" b="1" dirty="0"/>
              <a:t>základních práv a svobod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/>
              <a:t>č. 2/1993 Sb. – součást ústavního pořádku České republiky) a </a:t>
            </a:r>
            <a:endParaRPr lang="cs-CZ" dirty="0" smtClean="0"/>
          </a:p>
          <a:p>
            <a:r>
              <a:rPr lang="cs-CZ" b="1" dirty="0" smtClean="0"/>
              <a:t>Zákoník práce </a:t>
            </a:r>
            <a:r>
              <a:rPr lang="cs-CZ" dirty="0" smtClean="0"/>
              <a:t>(č</a:t>
            </a:r>
            <a:r>
              <a:rPr lang="cs-CZ" dirty="0" smtClean="0"/>
              <a:t>. </a:t>
            </a:r>
            <a:r>
              <a:rPr lang="cs-CZ" dirty="0" smtClean="0"/>
              <a:t>385/2012 </a:t>
            </a:r>
            <a:r>
              <a:rPr lang="cs-CZ" dirty="0" smtClean="0"/>
              <a:t>Sb., </a:t>
            </a:r>
            <a:r>
              <a:rPr lang="cs-CZ" dirty="0" smtClean="0"/>
              <a:t>ze dne 24.10. 2012, kterým </a:t>
            </a:r>
            <a:r>
              <a:rPr lang="cs-CZ" dirty="0" smtClean="0"/>
              <a:t>se mění zákon č</a:t>
            </a:r>
            <a:r>
              <a:rPr lang="cs-CZ" dirty="0"/>
              <a:t>. 262/2006 Sb., který nabyl účinnosti dnem 1. </a:t>
            </a:r>
            <a:r>
              <a:rPr lang="cs-CZ"/>
              <a:t>ledna </a:t>
            </a:r>
            <a:r>
              <a:rPr lang="cs-CZ" smtClean="0"/>
              <a:t>2007). </a:t>
            </a:r>
            <a:endParaRPr lang="cs-CZ" dirty="0"/>
          </a:p>
          <a:p>
            <a:pPr algn="just"/>
            <a:r>
              <a:rPr lang="cs-CZ" dirty="0"/>
              <a:t>Dalšími prameny  jsou mezinárodní smlouvy, vnitropodnikové právní normy, a kolektivní smlouvy. </a:t>
            </a:r>
            <a:endParaRPr lang="cs-CZ" dirty="0" smtClean="0"/>
          </a:p>
          <a:p>
            <a:pPr algn="just"/>
            <a:r>
              <a:rPr lang="cs-CZ" dirty="0" smtClean="0"/>
              <a:t>Zákoník </a:t>
            </a:r>
            <a:r>
              <a:rPr lang="cs-CZ" dirty="0"/>
              <a:t>práce připouští možnosti odlišných právních úprav některých pracovních vztahů. Například , kdy fyzická osoba nepracuje za mzdu, ale je samostatně výdělečně činná posuzují se smlouvy občanskoprávní a obchodně právní podle občanského nebo obchodního zákoníku, nikoliv podle pracovního práva.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77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Vyspělé státy podporují zaměstnanost. </a:t>
            </a:r>
          </a:p>
          <a:p>
            <a:pPr marL="0" indent="0">
              <a:buNone/>
            </a:pPr>
            <a:r>
              <a:rPr lang="cs-CZ" dirty="0" smtClean="0"/>
              <a:t>Úkol:</a:t>
            </a:r>
          </a:p>
          <a:p>
            <a:pPr marL="0" indent="0">
              <a:buNone/>
            </a:pPr>
            <a:r>
              <a:rPr lang="cs-CZ" dirty="0" smtClean="0"/>
              <a:t>Zamyslete se, zda souhlasíte s výše uvedeným výrokem.</a:t>
            </a:r>
          </a:p>
          <a:p>
            <a:pPr marL="0" indent="0">
              <a:buNone/>
            </a:pPr>
            <a:r>
              <a:rPr lang="cs-CZ" dirty="0" smtClean="0"/>
              <a:t>Pokud souhlasíte, uveďte z jakých argumentů vycházíte.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277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282</Words>
  <Application>Microsoft Office PowerPoint</Application>
  <PresentationFormat>Předvádění na obrazovce (4:3)</PresentationFormat>
  <Paragraphs>44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Název vzdělávacího materiálu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Karolová, Jana</cp:lastModifiedBy>
  <cp:revision>72</cp:revision>
  <dcterms:created xsi:type="dcterms:W3CDTF">2012-06-18T15:15:37Z</dcterms:created>
  <dcterms:modified xsi:type="dcterms:W3CDTF">2013-06-02T19:39:58Z</dcterms:modified>
</cp:coreProperties>
</file>