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8" r:id="rId3"/>
    <p:sldId id="277" r:id="rId4"/>
    <p:sldId id="281" r:id="rId5"/>
    <p:sldId id="280" r:id="rId6"/>
    <p:sldId id="284" r:id="rId7"/>
    <p:sldId id="287" r:id="rId8"/>
    <p:sldId id="283" r:id="rId9"/>
    <p:sldId id="286" r:id="rId10"/>
    <p:sldId id="288" r:id="rId11"/>
    <p:sldId id="285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46BC5-2B61-48B9-B9FF-E9EB9307769F}" type="datetimeFigureOut">
              <a:rPr lang="cs-CZ" smtClean="0"/>
              <a:t>23. 8. 2013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769EC-EC2F-4D6E-A1C0-8D1B3087DF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7206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7769EC-EC2F-4D6E-A1C0-8D1B3087DFE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3209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23. 8. 2013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23. 8. 2013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23. 8. 2013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23. 8. 2013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23. 8. 2013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23. 8. 2013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23. 8. 2013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23. 8. 2013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23. 8. 2013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23. 8. 2013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23. 8. 2013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23. 8. 2013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849250"/>
              </p:ext>
            </p:extLst>
          </p:nvPr>
        </p:nvGraphicFramePr>
        <p:xfrm>
          <a:off x="729020" y="2492896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</a:t>
                      </a:r>
                      <a:r>
                        <a:rPr lang="cs-CZ" smtClean="0"/>
                        <a:t>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20. </a:t>
                      </a:r>
                      <a:r>
                        <a:rPr lang="cs-CZ" smtClean="0"/>
                        <a:t>11. </a:t>
                      </a:r>
                      <a:r>
                        <a:rPr lang="cs-CZ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</a:t>
                      </a:r>
                      <a:r>
                        <a:rPr lang="cs-CZ" baseline="0" dirty="0" smtClean="0"/>
                        <a:t> p</a:t>
                      </a:r>
                      <a:r>
                        <a:rPr lang="cs-CZ" dirty="0" smtClean="0"/>
                        <a:t>rávo –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smtClean="0"/>
                        <a:t>úřad práce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osvojení si základních pojmů z oblasti pracovního práva. 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Jana </a:t>
                      </a:r>
                      <a:r>
                        <a:rPr lang="cs-CZ" dirty="0" err="1" smtClean="0"/>
                        <a:t>Karolová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VY_32_INOVACE_20_ZKAR02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 smtClean="0"/>
              <a:t>Odpovědi:</a:t>
            </a:r>
          </a:p>
          <a:p>
            <a:pPr marL="0" indent="0">
              <a:buNone/>
            </a:pPr>
            <a:r>
              <a:rPr lang="cs-CZ" dirty="0" smtClean="0"/>
              <a:t>1. Jak </a:t>
            </a:r>
            <a:r>
              <a:rPr lang="cs-CZ"/>
              <a:t>definujeme </a:t>
            </a:r>
            <a:r>
              <a:rPr lang="cs-CZ" smtClean="0"/>
              <a:t>kvalifikaci</a:t>
            </a:r>
            <a:r>
              <a:rPr lang="cs-CZ" dirty="0"/>
              <a:t>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B0F0"/>
                </a:solidFill>
              </a:rPr>
              <a:t>Kvalifikace</a:t>
            </a:r>
            <a:r>
              <a:rPr lang="cs-CZ" b="1" dirty="0" smtClean="0">
                <a:solidFill>
                  <a:srgbClr val="00B0F0"/>
                </a:solidFill>
              </a:rPr>
              <a:t> </a:t>
            </a:r>
            <a:r>
              <a:rPr lang="cs-CZ" dirty="0" smtClean="0">
                <a:solidFill>
                  <a:srgbClr val="00B0F0"/>
                </a:solidFill>
              </a:rPr>
              <a:t>je odborná způsobilost  určité osoby pro výkon určitého povolání.</a:t>
            </a:r>
          </a:p>
          <a:p>
            <a:pPr marL="0" indent="0">
              <a:buNone/>
            </a:pPr>
            <a:r>
              <a:rPr lang="cs-CZ" dirty="0" smtClean="0"/>
              <a:t>2. Co rozumíme rekvalifikací?</a:t>
            </a:r>
            <a:endParaRPr lang="cs-CZ" dirty="0"/>
          </a:p>
          <a:p>
            <a:pPr marL="0" indent="0">
              <a:buNone/>
            </a:pPr>
            <a:r>
              <a:rPr lang="cs-CZ" dirty="0" smtClean="0">
                <a:solidFill>
                  <a:srgbClr val="00B0F0"/>
                </a:solidFill>
              </a:rPr>
              <a:t>Rekvalifikace </a:t>
            </a:r>
            <a:r>
              <a:rPr lang="cs-CZ" dirty="0">
                <a:solidFill>
                  <a:srgbClr val="00B0F0"/>
                </a:solidFill>
              </a:rPr>
              <a:t>je změna dosavadní kvalifikace, která vyžaduje získání nových znalostí a dovedností teoretickou nebo praktickou </a:t>
            </a:r>
            <a:r>
              <a:rPr lang="cs-CZ" dirty="0" smtClean="0">
                <a:solidFill>
                  <a:srgbClr val="00B0F0"/>
                </a:solidFill>
              </a:rPr>
              <a:t>přípravou.</a:t>
            </a:r>
            <a:endParaRPr lang="cs-CZ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99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r>
              <a:rPr lang="cs-CZ" dirty="0"/>
              <a:t>Uchazeči o zaměstnání mají </a:t>
            </a:r>
            <a:r>
              <a:rPr lang="cs-CZ" dirty="0" smtClean="0"/>
              <a:t>nárok na podporu v nezaměstnanosti.</a:t>
            </a:r>
          </a:p>
          <a:p>
            <a:endParaRPr lang="cs-CZ" dirty="0" smtClean="0"/>
          </a:p>
          <a:p>
            <a:r>
              <a:rPr lang="cs-CZ" dirty="0" smtClean="0"/>
              <a:t>Cílem </a:t>
            </a:r>
            <a:r>
              <a:rPr lang="cs-CZ" dirty="0"/>
              <a:t>je </a:t>
            </a:r>
            <a:r>
              <a:rPr lang="cs-CZ" b="1" dirty="0"/>
              <a:t>dočasné zmírnění výpadku příjmů</a:t>
            </a:r>
            <a:r>
              <a:rPr lang="cs-CZ" dirty="0"/>
              <a:t>. Přesné podmínky stanoví </a:t>
            </a:r>
            <a:r>
              <a:rPr lang="cs-CZ" dirty="0" smtClean="0"/>
              <a:t>zákon </a:t>
            </a:r>
          </a:p>
          <a:p>
            <a:pPr marL="0" indent="0">
              <a:buNone/>
            </a:pPr>
            <a:r>
              <a:rPr lang="cs-CZ" smtClean="0"/>
              <a:t>    o </a:t>
            </a:r>
            <a:r>
              <a:rPr lang="cs-CZ" dirty="0" smtClean="0"/>
              <a:t>zaměstnanosti.</a:t>
            </a: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952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cs-CZ" b="1" dirty="0" smtClean="0"/>
          </a:p>
          <a:p>
            <a:pPr algn="just"/>
            <a:r>
              <a:rPr lang="cs-CZ" dirty="0"/>
              <a:t>Úřad práce České republiky byl zřízen 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 smtClean="0"/>
              <a:t>    s </a:t>
            </a:r>
            <a:r>
              <a:rPr lang="cs-CZ" dirty="0"/>
              <a:t>účinností od 1. dubna 2011 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/>
              <a:t> </a:t>
            </a:r>
            <a:r>
              <a:rPr lang="cs-CZ" dirty="0" smtClean="0"/>
              <a:t>   zákonem č</a:t>
            </a:r>
            <a:r>
              <a:rPr lang="cs-CZ" dirty="0"/>
              <a:t>. 73/2011 Sb</a:t>
            </a:r>
            <a:r>
              <a:rPr lang="cs-CZ" dirty="0" smtClean="0"/>
              <a:t>.</a:t>
            </a:r>
          </a:p>
          <a:p>
            <a:pPr algn="just"/>
            <a:r>
              <a:rPr lang="cs-CZ" dirty="0" smtClean="0"/>
              <a:t>Dnem </a:t>
            </a:r>
            <a:r>
              <a:rPr lang="cs-CZ" dirty="0"/>
              <a:t>účinnosti tohoto zákona úřady práce zřízené podle zákona č. 435/2004 Sb., 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/>
              <a:t> </a:t>
            </a:r>
            <a:r>
              <a:rPr lang="cs-CZ" dirty="0" smtClean="0"/>
              <a:t>   o </a:t>
            </a:r>
            <a:r>
              <a:rPr lang="cs-CZ" dirty="0"/>
              <a:t>zaměstnanosti, ve znění pozdějších předpisů, 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/>
              <a:t> </a:t>
            </a:r>
            <a:r>
              <a:rPr lang="cs-CZ" dirty="0" smtClean="0"/>
              <a:t>   se považují </a:t>
            </a:r>
            <a:r>
              <a:rPr lang="cs-CZ" dirty="0"/>
              <a:t>na kontaktní pracoviště </a:t>
            </a:r>
            <a:r>
              <a:rPr lang="cs-CZ" dirty="0" smtClean="0"/>
              <a:t>krajských</a:t>
            </a:r>
          </a:p>
          <a:p>
            <a:pPr marL="0" indent="0" algn="just">
              <a:buNone/>
            </a:pPr>
            <a:r>
              <a:rPr lang="cs-CZ" dirty="0" smtClean="0"/>
              <a:t>    poboček </a:t>
            </a:r>
            <a:r>
              <a:rPr lang="cs-CZ" dirty="0"/>
              <a:t>Úřadu práce České republiky.</a:t>
            </a: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011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pPr marL="0" indent="0">
              <a:buNone/>
            </a:pPr>
            <a:r>
              <a:rPr lang="cs-CZ" dirty="0" smtClean="0"/>
              <a:t>Úřad </a:t>
            </a:r>
            <a:r>
              <a:rPr lang="cs-CZ" dirty="0"/>
              <a:t>práce je správním úřadem s celostátní působností a je účetní jednotkou. 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Úřad </a:t>
            </a:r>
            <a:r>
              <a:rPr lang="cs-CZ" dirty="0"/>
              <a:t>práce České republiky řídí Ministerstvo práce a sociálních věcí, které je jeho nadřízeným správním úřadem.</a:t>
            </a: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5859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cs-CZ" b="1" dirty="0" smtClean="0"/>
          </a:p>
          <a:p>
            <a:pPr marL="0" indent="0">
              <a:buNone/>
            </a:pPr>
            <a:r>
              <a:rPr lang="cs-CZ" b="1" dirty="0"/>
              <a:t>Úřad práce </a:t>
            </a:r>
            <a:r>
              <a:rPr lang="cs-CZ" dirty="0"/>
              <a:t>plní úkoly v těchto oblastech:</a:t>
            </a:r>
          </a:p>
          <a:p>
            <a:pPr marL="0" indent="0">
              <a:buNone/>
            </a:pPr>
            <a:r>
              <a:rPr lang="cs-CZ" dirty="0"/>
              <a:t>a) zaměstnanosti,  </a:t>
            </a:r>
            <a:br>
              <a:rPr lang="cs-CZ" dirty="0"/>
            </a:br>
            <a:r>
              <a:rPr lang="cs-CZ" dirty="0"/>
              <a:t>b) ochrany zaměstnanců při platební neschopnosti zaměstnavatele, </a:t>
            </a:r>
            <a:br>
              <a:rPr lang="cs-CZ" dirty="0"/>
            </a:br>
            <a:r>
              <a:rPr lang="cs-CZ" dirty="0"/>
              <a:t>c) státní sociální podpory, </a:t>
            </a:r>
            <a:br>
              <a:rPr lang="cs-CZ" dirty="0"/>
            </a:br>
            <a:r>
              <a:rPr lang="cs-CZ" dirty="0"/>
              <a:t>d) dávek pro osoby se zdravotním postižením, </a:t>
            </a:r>
            <a:br>
              <a:rPr lang="cs-CZ" dirty="0"/>
            </a:br>
            <a:r>
              <a:rPr lang="cs-CZ" dirty="0"/>
              <a:t>e) příspěvku na péči a inspekce poskytování sociálních služeb a </a:t>
            </a:r>
            <a:br>
              <a:rPr lang="cs-CZ" dirty="0"/>
            </a:br>
            <a:r>
              <a:rPr lang="cs-CZ" dirty="0"/>
              <a:t>f) pomoci v hmotné nouzi, </a:t>
            </a:r>
            <a:br>
              <a:rPr lang="cs-CZ" dirty="0"/>
            </a:br>
            <a:r>
              <a:rPr lang="cs-CZ" dirty="0"/>
              <a:t>v rozsahu a za podmínek stanovených zákonem o zaměstnanosti, zákonem o ochraně zaměstnanců při platební neschopnosti zaměstnavatele a o změně některých zákonů, zákonem o státní sociální podpoře, zákonem o poskytování dávek osobám se zdravotním postižením a o změně souvisejících zákonů, zákonem o sociálních službách a zákonem o pomoci v hmotné nouzi. </a:t>
            </a:r>
            <a:br>
              <a:rPr lang="cs-CZ" dirty="0"/>
            </a:br>
            <a:r>
              <a:rPr lang="cs-CZ" dirty="0"/>
              <a:t> </a:t>
            </a:r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897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cs-CZ" b="1" dirty="0" smtClean="0"/>
          </a:p>
          <a:p>
            <a:r>
              <a:rPr lang="cs-CZ" sz="3600" b="1" dirty="0"/>
              <a:t>Úřad práce </a:t>
            </a:r>
            <a:r>
              <a:rPr lang="cs-CZ" sz="3600" dirty="0"/>
              <a:t>je přístupovým místem pro zajištění elektronické komunikace v oblasti sociálního zabezpečení a zaměstnanosti mezi členskými státy Evropské unie</a:t>
            </a:r>
            <a:r>
              <a:rPr lang="cs-CZ" sz="3600" dirty="0" smtClean="0"/>
              <a:t>.</a:t>
            </a:r>
          </a:p>
          <a:p>
            <a:endParaRPr lang="cs-CZ" sz="3600" dirty="0"/>
          </a:p>
          <a:p>
            <a:r>
              <a:rPr lang="cs-CZ" sz="3600" dirty="0"/>
              <a:t>Organizačně je Úřad práce členěn </a:t>
            </a:r>
            <a:r>
              <a:rPr lang="cs-CZ" sz="3600" dirty="0" smtClean="0"/>
              <a:t>na generální ředitelství a krajské pobočky. </a:t>
            </a:r>
            <a:r>
              <a:rPr lang="cs-CZ" sz="3600" dirty="0"/>
              <a:t>Obvody působení krajských poboček jsou shodné s územím krajů podle ústavního zákona č. 347/1997 Sb., o vytvoření vyšších územních samosprávných celků, ve znění pozdějších předpisů. Součástí krajských poboček jsou kontaktní pracoviště.</a:t>
            </a:r>
            <a:br>
              <a:rPr lang="cs-CZ" sz="3600" dirty="0"/>
            </a:br>
            <a:endParaRPr lang="cs-CZ" sz="3600" dirty="0"/>
          </a:p>
          <a:p>
            <a:r>
              <a:rPr lang="cs-CZ" sz="3600" dirty="0" smtClean="0"/>
              <a:t>Informace: Zákon o Úřadu práce České republiky a o změně souvisejících zákonů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08671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Otázky:</a:t>
            </a:r>
          </a:p>
          <a:p>
            <a:pPr marL="0" indent="0">
              <a:buNone/>
            </a:pPr>
            <a:endParaRPr lang="cs-CZ" b="1" dirty="0" smtClean="0"/>
          </a:p>
          <a:p>
            <a:pPr marL="514350" indent="-514350">
              <a:buAutoNum type="arabicPeriod"/>
            </a:pPr>
            <a:r>
              <a:rPr lang="cs-CZ" dirty="0" smtClean="0"/>
              <a:t>Pomáhá stát nějak zabezpečit uchazeče o zaměstnání?</a:t>
            </a:r>
          </a:p>
          <a:p>
            <a:pPr marL="0" indent="0">
              <a:buNone/>
            </a:pPr>
            <a:endParaRPr lang="cs-CZ" dirty="0" smtClean="0"/>
          </a:p>
          <a:p>
            <a:pPr marL="514350" indent="-514350">
              <a:buAutoNum type="arabicPeriod"/>
            </a:pPr>
            <a:r>
              <a:rPr lang="cs-CZ" dirty="0" smtClean="0"/>
              <a:t>Jaké jsou hlavní úkoly úřadů práce?</a:t>
            </a:r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31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Odpovědi:</a:t>
            </a:r>
          </a:p>
          <a:p>
            <a:pPr marL="0" indent="0">
              <a:buNone/>
            </a:pPr>
            <a:r>
              <a:rPr lang="cs-CZ" dirty="0" smtClean="0"/>
              <a:t>1. Pomáhá stát nějak zabezpečit uchazeče o zaměstnání?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B0F0"/>
                </a:solidFill>
              </a:rPr>
              <a:t>Stát zřizuje úřad práce, kam se lze obrátit se žádostí o zprostředkování zaměstnání, o rady související s výkonem zaměstnání.</a:t>
            </a:r>
          </a:p>
          <a:p>
            <a:pPr marL="0" indent="0">
              <a:buNone/>
            </a:pPr>
            <a:endParaRPr lang="cs-CZ" dirty="0" smtClean="0">
              <a:solidFill>
                <a:srgbClr val="00B0F0"/>
              </a:solidFill>
            </a:endParaRPr>
          </a:p>
          <a:p>
            <a:pPr marL="0" indent="0">
              <a:buNone/>
            </a:pPr>
            <a:r>
              <a:rPr lang="cs-CZ" dirty="0" smtClean="0"/>
              <a:t>2. Jaké jsou hlavní úkoly úřadů práce?</a:t>
            </a:r>
          </a:p>
          <a:p>
            <a:pPr marL="0" indent="0">
              <a:buNone/>
            </a:pPr>
            <a:r>
              <a:rPr lang="cs-CZ" b="1" dirty="0">
                <a:solidFill>
                  <a:srgbClr val="00B0F0"/>
                </a:solidFill>
              </a:rPr>
              <a:t>Úřad práce </a:t>
            </a:r>
            <a:r>
              <a:rPr lang="cs-CZ" dirty="0">
                <a:solidFill>
                  <a:srgbClr val="00B0F0"/>
                </a:solidFill>
              </a:rPr>
              <a:t>plní úkoly v těchto oblastech:</a:t>
            </a:r>
          </a:p>
          <a:p>
            <a:pPr marL="0" indent="0">
              <a:buNone/>
            </a:pPr>
            <a:r>
              <a:rPr lang="cs-CZ" dirty="0">
                <a:solidFill>
                  <a:srgbClr val="00B0F0"/>
                </a:solidFill>
              </a:rPr>
              <a:t>a) zaměstnanosti,  </a:t>
            </a:r>
            <a:br>
              <a:rPr lang="cs-CZ" dirty="0">
                <a:solidFill>
                  <a:srgbClr val="00B0F0"/>
                </a:solidFill>
              </a:rPr>
            </a:br>
            <a:r>
              <a:rPr lang="cs-CZ" dirty="0">
                <a:solidFill>
                  <a:srgbClr val="00B0F0"/>
                </a:solidFill>
              </a:rPr>
              <a:t>b) ochrany zaměstnanců při platební neschopnosti zaměstnavatele, </a:t>
            </a:r>
            <a:br>
              <a:rPr lang="cs-CZ" dirty="0">
                <a:solidFill>
                  <a:srgbClr val="00B0F0"/>
                </a:solidFill>
              </a:rPr>
            </a:br>
            <a:r>
              <a:rPr lang="cs-CZ" dirty="0">
                <a:solidFill>
                  <a:srgbClr val="00B0F0"/>
                </a:solidFill>
              </a:rPr>
              <a:t>c) státní sociální podpory, </a:t>
            </a:r>
            <a:br>
              <a:rPr lang="cs-CZ" dirty="0">
                <a:solidFill>
                  <a:srgbClr val="00B0F0"/>
                </a:solidFill>
              </a:rPr>
            </a:br>
            <a:r>
              <a:rPr lang="cs-CZ" dirty="0">
                <a:solidFill>
                  <a:srgbClr val="00B0F0"/>
                </a:solidFill>
              </a:rPr>
              <a:t>d) dávek pro osoby se zdravotním postižením, </a:t>
            </a:r>
            <a:br>
              <a:rPr lang="cs-CZ" dirty="0">
                <a:solidFill>
                  <a:srgbClr val="00B0F0"/>
                </a:solidFill>
              </a:rPr>
            </a:br>
            <a:r>
              <a:rPr lang="cs-CZ" dirty="0">
                <a:solidFill>
                  <a:srgbClr val="00B0F0"/>
                </a:solidFill>
              </a:rPr>
              <a:t>e) příspěvku na péči a inspekce poskytování sociálních služeb a </a:t>
            </a:r>
            <a:br>
              <a:rPr lang="cs-CZ" dirty="0">
                <a:solidFill>
                  <a:srgbClr val="00B0F0"/>
                </a:solidFill>
              </a:rPr>
            </a:br>
            <a:r>
              <a:rPr lang="cs-CZ" dirty="0">
                <a:solidFill>
                  <a:srgbClr val="00B0F0"/>
                </a:solidFill>
              </a:rPr>
              <a:t>f) pomoci v hmotné nouzi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656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r>
              <a:rPr lang="cs-CZ" b="1" dirty="0" smtClean="0"/>
              <a:t>Kvalifikace </a:t>
            </a:r>
            <a:r>
              <a:rPr lang="cs-CZ" dirty="0" smtClean="0"/>
              <a:t>je odborná způsobilost  určité osoby pro výkon určitého povolání.</a:t>
            </a:r>
            <a:endParaRPr lang="cs-CZ" b="1" dirty="0"/>
          </a:p>
          <a:p>
            <a:r>
              <a:rPr lang="cs-CZ" b="1" dirty="0"/>
              <a:t>Rekvalifikace</a:t>
            </a:r>
            <a:r>
              <a:rPr lang="cs-CZ" dirty="0"/>
              <a:t> je změna dosavadní kvalifikace, která vyžaduje získání nových znalostí a dovedností teoretickou nebo praktickou </a:t>
            </a:r>
            <a:r>
              <a:rPr lang="cs-CZ" dirty="0" smtClean="0"/>
              <a:t>přípravou.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362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Otázky:</a:t>
            </a:r>
          </a:p>
          <a:p>
            <a:pPr marL="0" indent="0">
              <a:buNone/>
            </a:pPr>
            <a:endParaRPr lang="cs-CZ" dirty="0" smtClean="0"/>
          </a:p>
          <a:p>
            <a:pPr marL="514350" indent="-514350">
              <a:buAutoNum type="arabicPeriod"/>
            </a:pPr>
            <a:r>
              <a:rPr lang="cs-CZ" dirty="0" smtClean="0"/>
              <a:t>Jak </a:t>
            </a:r>
            <a:r>
              <a:rPr lang="cs-CZ" smtClean="0"/>
              <a:t>definujeme kvalifikaci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endParaRPr lang="cs-CZ" sz="4000" dirty="0" smtClean="0"/>
          </a:p>
          <a:p>
            <a:pPr marL="0" indent="0">
              <a:buNone/>
            </a:pPr>
            <a:r>
              <a:rPr lang="cs-CZ" dirty="0" smtClean="0"/>
              <a:t>2. Co rozumíme rekvalifikací?</a:t>
            </a:r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4549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456</Words>
  <Application>Microsoft Office PowerPoint</Application>
  <PresentationFormat>Předvádění na obrazovce (4:3)</PresentationFormat>
  <Paragraphs>79</Paragraphs>
  <Slides>11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4" baseType="lpstr">
      <vt:lpstr>Arial</vt:lpstr>
      <vt:lpstr>Calibri</vt:lpstr>
      <vt:lpstr>Motiv systému Office</vt:lpstr>
      <vt:lpstr>Název vzdělávacího materiálu</vt:lpstr>
      <vt:lpstr>Pracovní právo základní pojmy </vt:lpstr>
      <vt:lpstr>Pracovní právo základní pojmy </vt:lpstr>
      <vt:lpstr>Pracovní právo základní pojmy </vt:lpstr>
      <vt:lpstr>Pracovní právo základní pojmy </vt:lpstr>
      <vt:lpstr>Pracovní právo základní pojmy </vt:lpstr>
      <vt:lpstr>Pracovní právo základní pojmy </vt:lpstr>
      <vt:lpstr>Pracovní právo základní pojmy </vt:lpstr>
      <vt:lpstr>Pracovní právo základní pojmy </vt:lpstr>
      <vt:lpstr>Pracovní právo základní pojmy </vt:lpstr>
      <vt:lpstr>Pracovní právo základní pojmy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Mikláš, Michal</cp:lastModifiedBy>
  <cp:revision>76</cp:revision>
  <dcterms:created xsi:type="dcterms:W3CDTF">2012-06-18T15:15:37Z</dcterms:created>
  <dcterms:modified xsi:type="dcterms:W3CDTF">2013-08-23T09:56:30Z</dcterms:modified>
</cp:coreProperties>
</file>