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75" r:id="rId4"/>
    <p:sldId id="289" r:id="rId5"/>
    <p:sldId id="279" r:id="rId6"/>
    <p:sldId id="282" r:id="rId7"/>
    <p:sldId id="276" r:id="rId8"/>
    <p:sldId id="27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39029106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pracovněprávní vztahy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</a:t>
                      </a:r>
                      <a:r>
                        <a:rPr lang="cs-CZ" baseline="0" smtClean="0"/>
                        <a:t>oblasti pracovního </a:t>
                      </a:r>
                      <a:r>
                        <a:rPr lang="cs-CZ" baseline="0" dirty="0" smtClean="0"/>
                        <a:t>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Pracovněprávní </a:t>
            </a:r>
            <a:r>
              <a:rPr lang="cs-CZ" b="1" dirty="0"/>
              <a:t>vztahy  </a:t>
            </a:r>
            <a:r>
              <a:rPr lang="cs-CZ" dirty="0"/>
              <a:t>jsou </a:t>
            </a:r>
            <a:endParaRPr lang="cs-CZ" dirty="0" smtClean="0"/>
          </a:p>
          <a:p>
            <a:r>
              <a:rPr lang="cs-CZ" dirty="0" smtClean="0"/>
              <a:t>právní </a:t>
            </a:r>
            <a:r>
              <a:rPr lang="cs-CZ" dirty="0"/>
              <a:t>vztahy vznikající při </a:t>
            </a:r>
            <a:r>
              <a:rPr lang="cs-CZ" dirty="0" smtClean="0"/>
              <a:t>výkonu </a:t>
            </a:r>
            <a:r>
              <a:rPr lang="cs-CZ" dirty="0"/>
              <a:t>závislé práce mezi zaměstnanci a </a:t>
            </a:r>
            <a:r>
              <a:rPr lang="cs-CZ" dirty="0" smtClean="0"/>
              <a:t>zaměstnavateli, </a:t>
            </a:r>
          </a:p>
          <a:p>
            <a:r>
              <a:rPr lang="cs-CZ" dirty="0" smtClean="0"/>
              <a:t>právní </a:t>
            </a:r>
            <a:r>
              <a:rPr lang="cs-CZ" dirty="0"/>
              <a:t>vztahy kolektivní povahy, které souvisejí s výkonem závislé </a:t>
            </a:r>
            <a:r>
              <a:rPr lang="cs-CZ" dirty="0" smtClean="0"/>
              <a:t>práce.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Otázka:</a:t>
            </a:r>
          </a:p>
          <a:p>
            <a:pPr marL="0" indent="0">
              <a:buNone/>
            </a:pPr>
            <a:r>
              <a:rPr lang="cs-CZ" dirty="0" smtClean="0"/>
              <a:t>Co je závislá práce?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 smtClean="0"/>
              <a:t>Otázka:</a:t>
            </a:r>
          </a:p>
          <a:p>
            <a:pPr marL="0" indent="0">
              <a:buNone/>
            </a:pPr>
            <a:r>
              <a:rPr lang="cs-CZ" dirty="0" smtClean="0"/>
              <a:t>Co je závislá práce?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Závislou prací je práce, která je vykonávána ve vztahu nadřízenosti zaměstnavatele a podřízenosti zaměstnance, jménem zaměstnavatele, podle pokynů zaměstnavatele a zaměstnanec ji pro zaměstnavatele vykonává osobně.</a:t>
            </a:r>
            <a:br>
              <a:rPr lang="cs-CZ" dirty="0"/>
            </a:b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Závislá </a:t>
            </a:r>
            <a:r>
              <a:rPr lang="cs-CZ" dirty="0"/>
              <a:t>práce musí být vykonávána za mzdu, plat nebo odměnu za práci, na náklady a odpovědnost zaměstnavatele, v pracovní době na pracovišti zaměstnavatele, popřípadě na jiném dohodnutém místě.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Závislá práce může být vykonávána výlučně v základním pracovněprávním vztahu, není-li upravena zvláštními právními </a:t>
            </a:r>
            <a:r>
              <a:rPr lang="cs-CZ" dirty="0" smtClean="0"/>
              <a:t>předpisy. </a:t>
            </a:r>
            <a:r>
              <a:rPr lang="cs-CZ" dirty="0"/>
              <a:t>Základními pracovněprávními vztahy podle tohoto zákona jsou pracovní poměr a právní vztahy založené dohodami o pracích konaných mimo pracovní poměr.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4924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/>
              <a:t>Základní zásady pracovněprávních vztahů 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a) zvláštní zákonná ochrana postavení zaměstnance,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uspokojivé a bezpečné pracovní podmínky pro výkon práce,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spravedlivé odměňování zaměstnance,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d) řádný výkon práce zaměstnancem v souladu s oprávněnými zájmy zaměstnavatele,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e) rovné zacházení se zaměstnanci a zákaz jejich diskriminace.</a:t>
            </a:r>
            <a:br>
              <a:rPr lang="cs-CZ" dirty="0"/>
            </a:b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4000" dirty="0"/>
              <a:t>Zaměstnavatel </a:t>
            </a:r>
            <a:br>
              <a:rPr lang="cs-CZ" sz="4000" dirty="0"/>
            </a:br>
            <a:endParaRPr lang="cs-CZ" sz="4000" dirty="0"/>
          </a:p>
          <a:p>
            <a:pPr marL="0" indent="0">
              <a:buNone/>
            </a:pPr>
            <a:r>
              <a:rPr lang="cs-CZ" sz="4500" dirty="0"/>
              <a:t>Zaměstnavatelem</a:t>
            </a:r>
            <a:r>
              <a:rPr lang="cs-CZ" sz="4000" dirty="0"/>
              <a:t> se </a:t>
            </a:r>
            <a:r>
              <a:rPr lang="cs-CZ" sz="4000" dirty="0" smtClean="0"/>
              <a:t>rozumí </a:t>
            </a:r>
            <a:r>
              <a:rPr lang="cs-CZ" sz="4000" dirty="0"/>
              <a:t>právnická nebo fyzická osoba, která zaměstnává fyzickou osobu v pracovněprávním vztahu</a:t>
            </a:r>
            <a:r>
              <a:rPr lang="cs-CZ" sz="4000" dirty="0" smtClean="0"/>
              <a:t>.</a:t>
            </a:r>
            <a:r>
              <a:rPr lang="cs-CZ" sz="4000" dirty="0"/>
              <a:t> </a:t>
            </a:r>
            <a:endParaRPr lang="cs-CZ" sz="4000" dirty="0" smtClean="0"/>
          </a:p>
          <a:p>
            <a:pPr marL="0" indent="0">
              <a:buNone/>
            </a:pPr>
            <a:endParaRPr lang="cs-CZ" sz="4000" dirty="0" smtClean="0"/>
          </a:p>
          <a:p>
            <a:pPr marL="0" indent="0">
              <a:buNone/>
            </a:pPr>
            <a:r>
              <a:rPr lang="cs-CZ" sz="4000" dirty="0" smtClean="0"/>
              <a:t>Způsobilost </a:t>
            </a:r>
            <a:r>
              <a:rPr lang="cs-CZ" sz="4000" dirty="0"/>
              <a:t>fyzické osoby mít práva a povinnosti v pracovněprávních vztazích jako zaměstnavatel vzniká narozením. Způsobilost fyzické osoby vlastními právními úkony nabývat práv a brát na sebe povinnosti v pracovněprávních vztazích jako zaměstnavatel vzniká dosažením 18 let věku.</a:t>
            </a:r>
            <a:br>
              <a:rPr lang="cs-CZ" sz="4000" dirty="0"/>
            </a:br>
            <a:r>
              <a:rPr lang="cs-CZ" sz="4000" dirty="0"/>
              <a:t/>
            </a:r>
            <a:br>
              <a:rPr lang="cs-CZ" sz="40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9277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pracovněprávní vztahy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/>
              <a:t>Zaměstnanec 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Je fyzická osoba, která je způsobilá mít </a:t>
            </a:r>
            <a:r>
              <a:rPr lang="cs-CZ" sz="2400" dirty="0"/>
              <a:t>v pracovněprávních vztazích práva a </a:t>
            </a:r>
            <a:r>
              <a:rPr lang="cs-CZ" sz="2400" dirty="0" smtClean="0"/>
              <a:t>povinnosti a je způsobilá vlastními </a:t>
            </a:r>
            <a:r>
              <a:rPr lang="cs-CZ" sz="2400" dirty="0"/>
              <a:t>právními úkony nabývat těchto práv a brát na sebe tyto </a:t>
            </a:r>
            <a:r>
              <a:rPr lang="cs-CZ" sz="2400" dirty="0" smtClean="0"/>
              <a:t>povinnosti.</a:t>
            </a:r>
          </a:p>
          <a:p>
            <a:endParaRPr lang="cs-CZ" sz="2400" dirty="0" smtClean="0"/>
          </a:p>
          <a:p>
            <a:r>
              <a:rPr lang="cs-CZ" sz="2400" dirty="0" smtClean="0"/>
              <a:t>Vzniká dnem, kdy </a:t>
            </a:r>
            <a:r>
              <a:rPr lang="cs-CZ" sz="2400" dirty="0"/>
              <a:t>fyzická osoba dosáhne 15 let věku; zaměstnavatel však s ní nesmí sjednat jako den nástupu do práce den, který by předcházel dni, kdy tato fyzická osoba ukončí povinnou školní docházku.</a:t>
            </a:r>
          </a:p>
          <a:p>
            <a:pPr marL="0" indent="0">
              <a:buNone/>
            </a:pP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smtClean="0"/>
              <a:t>pracovněprávní vztahy</a:t>
            </a:r>
            <a:r>
              <a:rPr lang="cs-CZ" sz="200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Za </a:t>
            </a:r>
            <a:r>
              <a:rPr lang="cs-CZ" dirty="0"/>
              <a:t>Českou republiku </a:t>
            </a:r>
            <a:r>
              <a:rPr lang="cs-CZ" dirty="0" smtClean="0"/>
              <a:t>(„</a:t>
            </a:r>
            <a:r>
              <a:rPr lang="cs-CZ" dirty="0" smtClean="0"/>
              <a:t>stát“) </a:t>
            </a:r>
            <a:r>
              <a:rPr lang="cs-CZ" dirty="0"/>
              <a:t>v pracovněprávních vztazích jedná a práva a povinnosti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 </a:t>
            </a:r>
            <a:r>
              <a:rPr lang="cs-CZ" dirty="0"/>
              <a:t>pracovněprávních vztahů vykonává organizační složka </a:t>
            </a:r>
            <a:r>
              <a:rPr lang="cs-CZ" dirty="0" smtClean="0"/>
              <a:t>státu, </a:t>
            </a:r>
            <a:r>
              <a:rPr lang="cs-CZ" dirty="0"/>
              <a:t>která jménem státu v základním pracovněprávním </a:t>
            </a:r>
            <a:r>
              <a:rPr lang="cs-CZ" dirty="0" smtClean="0"/>
              <a:t>vztahu </a:t>
            </a:r>
            <a:r>
              <a:rPr lang="cs-CZ" dirty="0"/>
              <a:t>zaměstnance zaměstnává.</a:t>
            </a:r>
            <a:br>
              <a:rPr lang="cs-CZ" dirty="0"/>
            </a:br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276</Words>
  <Application>Microsoft Office PowerPoint</Application>
  <PresentationFormat>Předvádění na obrazovce (4:3)</PresentationFormat>
  <Paragraphs>53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Název vzdělávacího materiálu</vt:lpstr>
      <vt:lpstr>Pracovní právo pracovněprávní vztahy</vt:lpstr>
      <vt:lpstr>Pracovní právo pracovněprávní vztahy </vt:lpstr>
      <vt:lpstr>Pracovní právo pracovněprávní vztahy </vt:lpstr>
      <vt:lpstr>Pracovní právo pracovněprávní vztahy</vt:lpstr>
      <vt:lpstr>Pracovní právo pracovněprávní vztahy </vt:lpstr>
      <vt:lpstr>Pracovní právo pracovněprávní vztahy </vt:lpstr>
      <vt:lpstr>Pracovní právo pracovněprávní vztahy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78</cp:revision>
  <dcterms:created xsi:type="dcterms:W3CDTF">2012-06-18T15:15:37Z</dcterms:created>
  <dcterms:modified xsi:type="dcterms:W3CDTF">2013-01-14T11:46:23Z</dcterms:modified>
</cp:coreProperties>
</file>