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75" r:id="rId4"/>
    <p:sldId id="279" r:id="rId5"/>
    <p:sldId id="276" r:id="rId6"/>
    <p:sldId id="282" r:id="rId7"/>
    <p:sldId id="278" r:id="rId8"/>
    <p:sldId id="289" r:id="rId9"/>
    <p:sldId id="277" r:id="rId10"/>
    <p:sldId id="28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13298993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4. </a:t>
                      </a:r>
                      <a:r>
                        <a:rPr lang="cs-CZ" dirty="0" smtClean="0"/>
                        <a:t>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pracovní poměr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Zkušební </a:t>
            </a:r>
            <a:r>
              <a:rPr lang="cs-CZ" sz="4000" b="1" dirty="0" smtClean="0"/>
              <a:t>doba</a:t>
            </a:r>
            <a:r>
              <a:rPr lang="cs-CZ" sz="4000" b="1" dirty="0"/>
              <a:t/>
            </a:r>
            <a:br>
              <a:rPr lang="cs-CZ" sz="4000" b="1" dirty="0"/>
            </a:br>
            <a:endParaRPr lang="cs-CZ" sz="4000" b="1" dirty="0"/>
          </a:p>
          <a:p>
            <a:pPr marL="0" indent="0">
              <a:buNone/>
            </a:pPr>
            <a:r>
              <a:rPr lang="cs-CZ" sz="4000" dirty="0" smtClean="0"/>
              <a:t>- Je-li </a:t>
            </a:r>
            <a:r>
              <a:rPr lang="cs-CZ" sz="4000" dirty="0"/>
              <a:t>sjednána zkušební doba, nesmí být delší </a:t>
            </a:r>
            <a:r>
              <a:rPr lang="cs-CZ" sz="4000" dirty="0" smtClean="0"/>
              <a:t>než</a:t>
            </a: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/>
              <a:t>a) 3 měsíce po sobě jdoucí ode dne vzniku pracovního </a:t>
            </a:r>
            <a:r>
              <a:rPr lang="cs-CZ" sz="4000" dirty="0" smtClean="0"/>
              <a:t>poměru,</a:t>
            </a: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/>
              <a:t>b) 6 měsíců po sobě jdoucích ode dne vzniku pracovního </a:t>
            </a:r>
            <a:r>
              <a:rPr lang="cs-CZ" sz="4000" dirty="0" smtClean="0"/>
              <a:t>poměru </a:t>
            </a:r>
            <a:r>
              <a:rPr lang="cs-CZ" sz="4000" dirty="0"/>
              <a:t>u vedoucího zaměstnance</a:t>
            </a:r>
            <a:r>
              <a:rPr lang="cs-CZ" sz="4000" dirty="0" smtClean="0"/>
              <a:t>.</a:t>
            </a:r>
          </a:p>
          <a:p>
            <a:pPr marL="0" indent="0">
              <a:buNone/>
            </a:pP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 smtClean="0"/>
              <a:t>- Zkušební </a:t>
            </a:r>
            <a:r>
              <a:rPr lang="cs-CZ" sz="4000" dirty="0"/>
              <a:t>dobu je možné sjednat rovněž v souvislosti se jmenováním na vedoucí pracovní </a:t>
            </a:r>
            <a:r>
              <a:rPr lang="cs-CZ" sz="4000" dirty="0" smtClean="0"/>
              <a:t>místo.</a:t>
            </a: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 smtClean="0"/>
              <a:t>- Zkušební </a:t>
            </a:r>
            <a:r>
              <a:rPr lang="cs-CZ" sz="4000" dirty="0"/>
              <a:t>dobu je možné sjednat nejpozději v den, který byl sjednán jako den nástupu do práce</a:t>
            </a:r>
            <a:r>
              <a:rPr lang="cs-CZ" sz="4000" dirty="0" smtClean="0"/>
              <a:t>,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4000" dirty="0" smtClean="0"/>
              <a:t>   </a:t>
            </a:r>
            <a:r>
              <a:rPr lang="cs-CZ" sz="4000" dirty="0"/>
              <a:t>nebo v den, který byl uveden jako den jmenování na pracovní místo vedoucího zaměstnance.</a:t>
            </a:r>
            <a:br>
              <a:rPr lang="cs-CZ" sz="4000" dirty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 smtClean="0"/>
              <a:t>- Sjednaná </a:t>
            </a:r>
            <a:r>
              <a:rPr lang="cs-CZ" sz="4000" dirty="0"/>
              <a:t>zkušební doba nesmí být dodatečně prodlužována. O dobu celodenních překážek </a:t>
            </a:r>
            <a:endParaRPr lang="cs-CZ" sz="4000" dirty="0" smtClean="0"/>
          </a:p>
          <a:p>
            <a:pPr marL="0" indent="0">
              <a:buNone/>
            </a:pPr>
            <a:r>
              <a:rPr lang="cs-CZ" sz="4000" dirty="0" smtClean="0"/>
              <a:t>  v </a:t>
            </a:r>
            <a:r>
              <a:rPr lang="cs-CZ" sz="4000" dirty="0"/>
              <a:t>práci, pro které zaměstnanec nekoná práci v průběhu zkušební doby, a o dobu </a:t>
            </a:r>
            <a:r>
              <a:rPr lang="cs-CZ" sz="4000" dirty="0" smtClean="0"/>
              <a:t>celodenní</a:t>
            </a:r>
          </a:p>
          <a:p>
            <a:pPr marL="0" indent="0">
              <a:buNone/>
            </a:pPr>
            <a:r>
              <a:rPr lang="cs-CZ" sz="4000" dirty="0" smtClean="0"/>
              <a:t>  dovolené </a:t>
            </a:r>
            <a:r>
              <a:rPr lang="cs-CZ" sz="4000" dirty="0"/>
              <a:t>se však zkušební doba prodlužuje.</a:t>
            </a:r>
            <a:br>
              <a:rPr lang="cs-CZ" sz="4000" dirty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 smtClean="0"/>
              <a:t>- Zkušební </a:t>
            </a:r>
            <a:r>
              <a:rPr lang="cs-CZ" sz="4000" dirty="0"/>
              <a:t>doba nesmí být sjednána delší, než je polovina sjednané doby trvání pracovního </a:t>
            </a:r>
            <a:endParaRPr lang="cs-CZ" sz="4000" dirty="0" smtClean="0"/>
          </a:p>
          <a:p>
            <a:pPr marL="0" indent="0">
              <a:buNone/>
            </a:pPr>
            <a:r>
              <a:rPr lang="cs-CZ" sz="4000" dirty="0" smtClean="0"/>
              <a:t>  poměru</a:t>
            </a:r>
            <a:r>
              <a:rPr lang="cs-CZ" sz="4000" dirty="0"/>
              <a:t>.</a:t>
            </a:r>
            <a:br>
              <a:rPr lang="cs-CZ" sz="4000" dirty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 smtClean="0"/>
              <a:t>- Zkušební </a:t>
            </a:r>
            <a:r>
              <a:rPr lang="cs-CZ" sz="4000" dirty="0"/>
              <a:t>doba musí být sjednána písemně.</a:t>
            </a:r>
            <a:br>
              <a:rPr lang="cs-CZ" sz="4000" dirty="0"/>
            </a:br>
            <a:endParaRPr lang="cs-CZ" sz="4000" b="1" dirty="0"/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xmlns="" val="20589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Pracovní </a:t>
            </a:r>
            <a:r>
              <a:rPr lang="cs-CZ" b="1" dirty="0"/>
              <a:t>poměr 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se </a:t>
            </a:r>
            <a:r>
              <a:rPr lang="cs-CZ" dirty="0"/>
              <a:t>zakládá pracovní smlouvou mezi zaměstnavatelem a zaměstnancem, není-li </a:t>
            </a:r>
            <a:r>
              <a:rPr lang="cs-CZ" dirty="0" smtClean="0"/>
              <a:t>         v </a:t>
            </a:r>
            <a:r>
              <a:rPr lang="cs-CZ" dirty="0"/>
              <a:t>tomto zákoně dále stanoveno jinak.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b="1" dirty="0" smtClean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Jestliže </a:t>
            </a:r>
            <a:r>
              <a:rPr lang="cs-CZ" dirty="0"/>
              <a:t>zvláštní právní předpis nebo stanovy sdružení občanů podle zvláštního právního </a:t>
            </a:r>
            <a:r>
              <a:rPr lang="cs-CZ" dirty="0" smtClean="0"/>
              <a:t>předpisu </a:t>
            </a:r>
            <a:r>
              <a:rPr lang="cs-CZ" dirty="0"/>
              <a:t>vyžadují, aby se obsazení pracovního místa uskutečnilo </a:t>
            </a:r>
            <a:r>
              <a:rPr lang="cs-CZ" dirty="0">
                <a:solidFill>
                  <a:srgbClr val="00B0F0"/>
                </a:solidFill>
              </a:rPr>
              <a:t>na základě volby příslušným orgánem,</a:t>
            </a:r>
            <a:r>
              <a:rPr lang="cs-CZ" dirty="0"/>
              <a:t> považuje se zvolení za předpoklad, který </a:t>
            </a:r>
            <a:r>
              <a:rPr lang="cs-CZ" dirty="0">
                <a:solidFill>
                  <a:srgbClr val="00B0F0"/>
                </a:solidFill>
              </a:rPr>
              <a:t>předchází</a:t>
            </a:r>
            <a:r>
              <a:rPr lang="cs-CZ" dirty="0"/>
              <a:t> sjednání pracovní smlouvy.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3800" b="1" dirty="0"/>
              <a:t>Jmenováním</a:t>
            </a:r>
            <a:r>
              <a:rPr lang="cs-CZ" sz="3800" dirty="0"/>
              <a:t> na vedoucí pracovní místo se zakládá pracovní poměr v případech stanovených zvláštním právním </a:t>
            </a:r>
            <a:r>
              <a:rPr lang="cs-CZ" sz="3800" dirty="0" smtClean="0"/>
              <a:t>předpisem; </a:t>
            </a:r>
            <a:r>
              <a:rPr lang="cs-CZ" sz="3800" dirty="0"/>
              <a:t>nestanoví-li to zvláštní právní předpis, zakládá se pracovní poměr jmenováním pouze u </a:t>
            </a:r>
            <a:r>
              <a:rPr lang="cs-CZ" sz="3800" dirty="0" smtClean="0"/>
              <a:t>vedoucího</a:t>
            </a:r>
          </a:p>
          <a:p>
            <a:pPr marL="0" indent="0">
              <a:buNone/>
            </a:pPr>
            <a:r>
              <a:rPr lang="cs-CZ" sz="3800" dirty="0"/>
              <a:t/>
            </a:r>
            <a:br>
              <a:rPr lang="cs-CZ" sz="3800" dirty="0"/>
            </a:br>
            <a:r>
              <a:rPr lang="cs-CZ" sz="3800" dirty="0"/>
              <a:t>a) organizační složky </a:t>
            </a:r>
            <a:r>
              <a:rPr lang="cs-CZ" sz="3800" dirty="0" smtClean="0"/>
              <a:t>státu,</a:t>
            </a:r>
            <a:r>
              <a:rPr lang="cs-CZ" sz="3800" dirty="0"/>
              <a:t/>
            </a:r>
            <a:br>
              <a:rPr lang="cs-CZ" sz="3800" dirty="0"/>
            </a:br>
            <a:r>
              <a:rPr lang="cs-CZ" sz="3800" dirty="0"/>
              <a:t>b) organizačního útvaru organizační složky státu,</a:t>
            </a:r>
            <a:br>
              <a:rPr lang="cs-CZ" sz="3800" dirty="0"/>
            </a:br>
            <a:r>
              <a:rPr lang="cs-CZ" sz="3800" dirty="0" smtClean="0"/>
              <a:t>c</a:t>
            </a:r>
            <a:r>
              <a:rPr lang="cs-CZ" sz="3800" dirty="0"/>
              <a:t>) organizačního útvaru státního </a:t>
            </a:r>
            <a:r>
              <a:rPr lang="cs-CZ" sz="3800" dirty="0" smtClean="0"/>
              <a:t>podniku,</a:t>
            </a:r>
            <a:r>
              <a:rPr lang="cs-CZ" sz="3800" dirty="0"/>
              <a:t/>
            </a:r>
            <a:br>
              <a:rPr lang="cs-CZ" sz="3800" dirty="0"/>
            </a:br>
            <a:r>
              <a:rPr lang="cs-CZ" sz="3800" dirty="0" smtClean="0"/>
              <a:t>d</a:t>
            </a:r>
            <a:r>
              <a:rPr lang="cs-CZ" sz="3800" dirty="0"/>
              <a:t>) organizačního útvaru státního </a:t>
            </a:r>
            <a:r>
              <a:rPr lang="cs-CZ" sz="3800" dirty="0" smtClean="0"/>
              <a:t>fondu,</a:t>
            </a:r>
            <a:r>
              <a:rPr lang="cs-CZ" sz="3800" dirty="0"/>
              <a:t/>
            </a:r>
            <a:br>
              <a:rPr lang="cs-CZ" sz="3800" dirty="0"/>
            </a:br>
            <a:r>
              <a:rPr lang="cs-CZ" sz="3800" dirty="0" smtClean="0"/>
              <a:t>e</a:t>
            </a:r>
            <a:r>
              <a:rPr lang="cs-CZ" sz="3800" dirty="0"/>
              <a:t>) příspěvkové </a:t>
            </a:r>
            <a:r>
              <a:rPr lang="cs-CZ" sz="3800" dirty="0" smtClean="0"/>
              <a:t>organizace,</a:t>
            </a:r>
            <a:r>
              <a:rPr lang="cs-CZ" sz="3800" dirty="0"/>
              <a:t/>
            </a:r>
            <a:br>
              <a:rPr lang="cs-CZ" sz="3800" dirty="0"/>
            </a:br>
            <a:r>
              <a:rPr lang="cs-CZ" sz="3800" dirty="0" smtClean="0"/>
              <a:t>f</a:t>
            </a:r>
            <a:r>
              <a:rPr lang="cs-CZ" sz="3800" dirty="0"/>
              <a:t>) organizačního útvaru příspěvkové organizace,</a:t>
            </a:r>
            <a:br>
              <a:rPr lang="cs-CZ" sz="3800" dirty="0"/>
            </a:br>
            <a:r>
              <a:rPr lang="cs-CZ" sz="3800" dirty="0" smtClean="0"/>
              <a:t>g</a:t>
            </a:r>
            <a:r>
              <a:rPr lang="cs-CZ" sz="3800" dirty="0"/>
              <a:t>) organizačního útvaru v Policii České </a:t>
            </a:r>
            <a:r>
              <a:rPr lang="cs-CZ" sz="3800" dirty="0" smtClean="0"/>
              <a:t>republiky.</a:t>
            </a:r>
            <a:r>
              <a:rPr lang="cs-CZ" sz="3800" dirty="0"/>
              <a:t/>
            </a:r>
            <a:br>
              <a:rPr lang="cs-CZ" sz="3800" dirty="0"/>
            </a:br>
            <a:r>
              <a:rPr lang="cs-CZ" dirty="0"/>
              <a:t/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5100" b="1" dirty="0"/>
              <a:t>Pracovní smlouva </a:t>
            </a:r>
            <a:r>
              <a:rPr lang="cs-CZ" dirty="0"/>
              <a:t>musí obsahovat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a) druh práce, který má zaměstnanec pro zaměstnavatele vykonávat,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b) místo nebo místa výkonu práce, ve kterých má být práce podle písmene a) vykonávána,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c) den nástupu do práce.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77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Od pracovní smlouvy je možné odstoupit, jen dokud zaměstnanec nenastoupil do práce.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Nenastoupí-li zaměstnanec ve sjednaný den do práce, aniž mu </a:t>
            </a:r>
            <a:r>
              <a:rPr lang="cs-CZ" dirty="0" smtClean="0"/>
              <a:t>        v </a:t>
            </a:r>
            <a:r>
              <a:rPr lang="cs-CZ" dirty="0"/>
              <a:t>tom bránila překážka v práci, nebo se zaměstnavatel do týdne </a:t>
            </a:r>
            <a:r>
              <a:rPr lang="cs-CZ" dirty="0" smtClean="0"/>
              <a:t>nedozví </a:t>
            </a:r>
            <a:r>
              <a:rPr lang="cs-CZ" dirty="0"/>
              <a:t>o této překážce, může zaměstnavatel od pracovní smlouvy odstoupit.</a:t>
            </a:r>
            <a:br>
              <a:rPr lang="cs-CZ" dirty="0"/>
            </a:br>
            <a:endParaRPr lang="cs-CZ" dirty="0" smtClean="0"/>
          </a:p>
          <a:p>
            <a:r>
              <a:rPr lang="cs-CZ" dirty="0" smtClean="0"/>
              <a:t>Pracovní </a:t>
            </a:r>
            <a:r>
              <a:rPr lang="cs-CZ" dirty="0"/>
              <a:t>smlouva </a:t>
            </a:r>
            <a:r>
              <a:rPr lang="cs-CZ" dirty="0">
                <a:solidFill>
                  <a:srgbClr val="00B0F0"/>
                </a:solidFill>
              </a:rPr>
              <a:t>musí být uzavřena písemně</a:t>
            </a:r>
            <a:r>
              <a:rPr lang="cs-CZ" dirty="0"/>
              <a:t>; totéž platí o změně pracovní smlouvy a o odstoupení od ní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Každá </a:t>
            </a:r>
            <a:r>
              <a:rPr lang="cs-CZ" dirty="0"/>
              <a:t>smluvní strana musí obdržet jedno vyhotovení pracovní smlouvy.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9277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Otázka:</a:t>
            </a:r>
          </a:p>
          <a:p>
            <a:pPr marL="0" indent="0" algn="ctr">
              <a:buNone/>
            </a:pPr>
            <a:r>
              <a:rPr lang="cs-CZ" dirty="0" smtClean="0"/>
              <a:t> Co musí obsahovat pracovní smlouva?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011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Otázka:</a:t>
            </a:r>
          </a:p>
          <a:p>
            <a:pPr marL="0" indent="0" algn="ctr">
              <a:buNone/>
            </a:pPr>
            <a:r>
              <a:rPr lang="cs-CZ" dirty="0" smtClean="0"/>
              <a:t> Co musí obsahovat pracovní smlouva?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3100" dirty="0"/>
              <a:t>Pracovní smlouva</a:t>
            </a:r>
            <a:r>
              <a:rPr lang="cs-CZ" sz="3100" b="1" dirty="0"/>
              <a:t> </a:t>
            </a:r>
            <a:r>
              <a:rPr lang="cs-CZ" sz="3100" dirty="0"/>
              <a:t>musí obsahovat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a) </a:t>
            </a:r>
            <a:r>
              <a:rPr lang="cs-CZ" sz="3100" dirty="0">
                <a:solidFill>
                  <a:srgbClr val="00B0F0"/>
                </a:solidFill>
              </a:rPr>
              <a:t>druh práce</a:t>
            </a:r>
            <a:r>
              <a:rPr lang="cs-CZ" sz="3100" dirty="0"/>
              <a:t>, který má zaměstnanec pro zaměstnavatele vykonávat,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b) </a:t>
            </a:r>
            <a:r>
              <a:rPr lang="cs-CZ" sz="3100" dirty="0">
                <a:solidFill>
                  <a:srgbClr val="00B0F0"/>
                </a:solidFill>
              </a:rPr>
              <a:t>místo nebo místa výkonu práce</a:t>
            </a:r>
            <a:r>
              <a:rPr lang="cs-CZ" sz="3100" dirty="0"/>
              <a:t>, ve kterých má být práce podle písmene a) vykonávána,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c) </a:t>
            </a:r>
            <a:r>
              <a:rPr lang="cs-CZ" sz="3100" dirty="0">
                <a:solidFill>
                  <a:srgbClr val="00B0F0"/>
                </a:solidFill>
              </a:rPr>
              <a:t>den nástupu </a:t>
            </a:r>
            <a:r>
              <a:rPr lang="cs-CZ" sz="3100" dirty="0"/>
              <a:t>do práce.</a:t>
            </a:r>
            <a:br>
              <a:rPr lang="cs-CZ" sz="3100" dirty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/>
              <a:t>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8839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Vznik pracovního poměru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Pracovní </a:t>
            </a:r>
            <a:r>
              <a:rPr lang="cs-CZ" dirty="0"/>
              <a:t>poměr vzniká dnem, který byl sjednán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pracovní smlouvě jako den nástupu do práce nebo dnem, který byl uveden jako den jmenování na pracovní místo vedoucího zaměstnance.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7585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267</Words>
  <Application>Microsoft Office PowerPoint</Application>
  <PresentationFormat>Předvádění na obrazovce (4:3)</PresentationFormat>
  <Paragraphs>59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Název vzdělávacího materiálu</vt:lpstr>
      <vt:lpstr>Pracovní právo pracovní poměr </vt:lpstr>
      <vt:lpstr>Pracovní právo pracovní poměr </vt:lpstr>
      <vt:lpstr>Pracovní právo pracovní poměr </vt:lpstr>
      <vt:lpstr>Pracovní právo pracovní poměr </vt:lpstr>
      <vt:lpstr>Pracovní právo základní pojmy </vt:lpstr>
      <vt:lpstr>Pracovní právo pracovní poměr </vt:lpstr>
      <vt:lpstr>Pracovní právo pracovní poměr </vt:lpstr>
      <vt:lpstr>Pracovní právo pracovní poměr </vt:lpstr>
      <vt:lpstr>Pracovní právo pracovní poměr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gjszlin</cp:lastModifiedBy>
  <cp:revision>74</cp:revision>
  <dcterms:created xsi:type="dcterms:W3CDTF">2012-06-18T15:15:37Z</dcterms:created>
  <dcterms:modified xsi:type="dcterms:W3CDTF">2013-01-14T11:47:29Z</dcterms:modified>
</cp:coreProperties>
</file>