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2.7.2013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Název vzdělávacího materiálu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95573804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Pracovní a trestní právo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20.</a:t>
                      </a:r>
                      <a:r>
                        <a:rPr lang="cs-CZ" baseline="0" dirty="0" smtClean="0"/>
                        <a:t> 11. 2012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 ročník čtyřletého a 8. ročník osmiletého G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podpůrný text doplňující předchozí skupinovou práci – trestné 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činy podle charakteru chráněného společenského zájmu, jak jsou definovány ve zvláštní části trestního </a:t>
                      </a:r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zákoníku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slouží pro shrnutí v rámci hodiny a k domácí přípravě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Přemysl Šil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VY_32_INOVACE_20_ZSIL13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4. Trestné činy proti rodině a dětem</a:t>
            </a:r>
            <a:endParaRPr lang="cs-CZ" dirty="0"/>
          </a:p>
          <a:p>
            <a:r>
              <a:rPr lang="cs-CZ" dirty="0" smtClean="0"/>
              <a:t>dvojí </a:t>
            </a:r>
            <a:r>
              <a:rPr lang="cs-CZ" dirty="0"/>
              <a:t>manželství</a:t>
            </a:r>
          </a:p>
          <a:p>
            <a:r>
              <a:rPr lang="cs-CZ" dirty="0" smtClean="0"/>
              <a:t>zanedbání </a:t>
            </a:r>
            <a:r>
              <a:rPr lang="cs-CZ" dirty="0"/>
              <a:t>povinné výživy</a:t>
            </a:r>
          </a:p>
          <a:p>
            <a:r>
              <a:rPr lang="cs-CZ" dirty="0" smtClean="0"/>
              <a:t>týrání </a:t>
            </a:r>
            <a:r>
              <a:rPr lang="cs-CZ" dirty="0"/>
              <a:t>svěřené osoby</a:t>
            </a:r>
          </a:p>
          <a:p>
            <a:r>
              <a:rPr lang="cs-CZ" dirty="0" smtClean="0"/>
              <a:t>únos </a:t>
            </a:r>
            <a:r>
              <a:rPr lang="cs-CZ" dirty="0"/>
              <a:t>dítěte a osoby stižené duševní poruchou</a:t>
            </a:r>
          </a:p>
          <a:p>
            <a:r>
              <a:rPr lang="cs-CZ" dirty="0" smtClean="0"/>
              <a:t>podání </a:t>
            </a:r>
            <a:r>
              <a:rPr lang="cs-CZ" dirty="0"/>
              <a:t>alkoholu dítěti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8796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5. Trestné činy proti majetku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87966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5. Trestné činy proti majetku</a:t>
            </a:r>
            <a:endParaRPr lang="cs-CZ" dirty="0"/>
          </a:p>
          <a:p>
            <a:r>
              <a:rPr lang="cs-CZ" dirty="0" smtClean="0"/>
              <a:t>krádež</a:t>
            </a:r>
            <a:endParaRPr lang="cs-CZ" dirty="0"/>
          </a:p>
          <a:p>
            <a:r>
              <a:rPr lang="cs-CZ" dirty="0" smtClean="0"/>
              <a:t>zpronevěra</a:t>
            </a:r>
            <a:endParaRPr lang="cs-CZ" dirty="0"/>
          </a:p>
          <a:p>
            <a:r>
              <a:rPr lang="cs-CZ" dirty="0" smtClean="0"/>
              <a:t>podvod</a:t>
            </a:r>
            <a:endParaRPr lang="cs-CZ" dirty="0"/>
          </a:p>
          <a:p>
            <a:r>
              <a:rPr lang="cs-CZ" dirty="0" smtClean="0"/>
              <a:t>provozování </a:t>
            </a:r>
            <a:r>
              <a:rPr lang="cs-CZ" dirty="0"/>
              <a:t>nepoctivých her a sázek</a:t>
            </a:r>
          </a:p>
          <a:p>
            <a:r>
              <a:rPr lang="cs-CZ" dirty="0" smtClean="0"/>
              <a:t>legalizace </a:t>
            </a:r>
            <a:r>
              <a:rPr lang="cs-CZ" dirty="0"/>
              <a:t>výnosů z trestné činnosti</a:t>
            </a:r>
          </a:p>
          <a:p>
            <a:r>
              <a:rPr lang="cs-CZ" dirty="0" smtClean="0"/>
              <a:t>lichva</a:t>
            </a:r>
            <a:endParaRPr lang="cs-CZ" dirty="0"/>
          </a:p>
          <a:p>
            <a:r>
              <a:rPr lang="cs-CZ" dirty="0" smtClean="0"/>
              <a:t>poškození </a:t>
            </a:r>
            <a:r>
              <a:rPr lang="cs-CZ" dirty="0"/>
              <a:t>věřitele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7305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6. Trestné činy hospodářské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97305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6. Trestné činy hospodářské</a:t>
            </a:r>
            <a:endParaRPr lang="cs-CZ" dirty="0"/>
          </a:p>
          <a:p>
            <a:r>
              <a:rPr lang="cs-CZ" dirty="0" smtClean="0"/>
              <a:t>padělání </a:t>
            </a:r>
            <a:r>
              <a:rPr lang="cs-CZ" dirty="0"/>
              <a:t>a pozměnění peněz</a:t>
            </a:r>
          </a:p>
          <a:p>
            <a:r>
              <a:rPr lang="cs-CZ" dirty="0" smtClean="0"/>
              <a:t>zkrácení </a:t>
            </a:r>
            <a:r>
              <a:rPr lang="cs-CZ" dirty="0"/>
              <a:t>daně, poplatku a podobné povinné platby</a:t>
            </a:r>
          </a:p>
          <a:p>
            <a:r>
              <a:rPr lang="cs-CZ" dirty="0" smtClean="0"/>
              <a:t>neoprávněné </a:t>
            </a:r>
            <a:r>
              <a:rPr lang="cs-CZ" dirty="0"/>
              <a:t>podnikání</a:t>
            </a:r>
          </a:p>
          <a:p>
            <a:r>
              <a:rPr lang="cs-CZ" dirty="0" smtClean="0"/>
              <a:t>poškozování </a:t>
            </a:r>
            <a:r>
              <a:rPr lang="cs-CZ" dirty="0"/>
              <a:t>spotřebitele</a:t>
            </a:r>
          </a:p>
          <a:p>
            <a:r>
              <a:rPr lang="cs-CZ" dirty="0" smtClean="0"/>
              <a:t>zneužití </a:t>
            </a:r>
            <a:r>
              <a:rPr lang="cs-CZ" dirty="0"/>
              <a:t>informace a postavení v obchodním styku</a:t>
            </a:r>
          </a:p>
          <a:p>
            <a:r>
              <a:rPr lang="cs-CZ" dirty="0" smtClean="0"/>
              <a:t>porušení </a:t>
            </a:r>
            <a:r>
              <a:rPr lang="cs-CZ" dirty="0"/>
              <a:t>autorského práva, práv souvisejících s právem autorským a práv k databázi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8700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7. Trestné činy obecně nebezpečné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78700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7. Trestné činy obecně nebezpečné</a:t>
            </a:r>
            <a:endParaRPr lang="cs-CZ" dirty="0"/>
          </a:p>
          <a:p>
            <a:r>
              <a:rPr lang="cs-CZ" dirty="0" smtClean="0"/>
              <a:t>obecné </a:t>
            </a:r>
            <a:r>
              <a:rPr lang="cs-CZ" dirty="0"/>
              <a:t>ohrožení</a:t>
            </a:r>
          </a:p>
          <a:p>
            <a:r>
              <a:rPr lang="cs-CZ" dirty="0" smtClean="0"/>
              <a:t>nedovolené </a:t>
            </a:r>
            <a:r>
              <a:rPr lang="cs-CZ" dirty="0"/>
              <a:t>ozbrojování</a:t>
            </a:r>
          </a:p>
          <a:p>
            <a:r>
              <a:rPr lang="cs-CZ" dirty="0" smtClean="0"/>
              <a:t>šíření </a:t>
            </a:r>
            <a:r>
              <a:rPr lang="cs-CZ" dirty="0"/>
              <a:t>toxikomanie</a:t>
            </a:r>
          </a:p>
          <a:p>
            <a:r>
              <a:rPr lang="cs-CZ" dirty="0" smtClean="0"/>
              <a:t>získání </a:t>
            </a:r>
            <a:r>
              <a:rPr lang="cs-CZ" dirty="0"/>
              <a:t>kontroly nad vzdušným dopravním prostředkem, civilním plavidlem a pevnou plošinou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0555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8. Trestné činy proti životnímu </a:t>
            </a:r>
            <a:r>
              <a:rPr lang="cs-CZ" b="1" dirty="0" smtClean="0"/>
              <a:t>prostředí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605555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8. Trestné činy proti životnímu prostředí</a:t>
            </a:r>
            <a:endParaRPr lang="cs-CZ" dirty="0"/>
          </a:p>
          <a:p>
            <a:r>
              <a:rPr lang="cs-CZ" dirty="0" smtClean="0"/>
              <a:t>poškození </a:t>
            </a:r>
            <a:r>
              <a:rPr lang="cs-CZ" dirty="0"/>
              <a:t>a ohrožení životního prostředí</a:t>
            </a:r>
          </a:p>
          <a:p>
            <a:r>
              <a:rPr lang="cs-CZ" dirty="0" smtClean="0"/>
              <a:t>neoprávněné </a:t>
            </a:r>
            <a:r>
              <a:rPr lang="cs-CZ" dirty="0"/>
              <a:t>vypuštění znečišťujících látek</a:t>
            </a:r>
          </a:p>
          <a:p>
            <a:r>
              <a:rPr lang="cs-CZ" dirty="0" smtClean="0"/>
              <a:t>neoprávněné </a:t>
            </a:r>
            <a:r>
              <a:rPr lang="cs-CZ" dirty="0"/>
              <a:t>nakládání s odpady</a:t>
            </a:r>
          </a:p>
          <a:p>
            <a:r>
              <a:rPr lang="cs-CZ" dirty="0" smtClean="0"/>
              <a:t>týrání </a:t>
            </a:r>
            <a:r>
              <a:rPr lang="cs-CZ" dirty="0"/>
              <a:t>zvířat</a:t>
            </a:r>
          </a:p>
          <a:p>
            <a:r>
              <a:rPr lang="cs-CZ" dirty="0" smtClean="0"/>
              <a:t>pytláctví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3234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9. Trestné činy proti České republice,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cizímu </a:t>
            </a:r>
            <a:r>
              <a:rPr lang="cs-CZ" b="1" dirty="0"/>
              <a:t>státu a mezinárodní </a:t>
            </a:r>
            <a:r>
              <a:rPr lang="cs-CZ" b="1" dirty="0" smtClean="0"/>
              <a:t>organizaci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632341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Vybrané trestné činy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/>
              <a:t>r</a:t>
            </a:r>
            <a:r>
              <a:rPr lang="cs-CZ" b="1" dirty="0" smtClean="0"/>
              <a:t>ozdělené</a:t>
            </a:r>
            <a:r>
              <a:rPr lang="cs-CZ" dirty="0" smtClean="0"/>
              <a:t> </a:t>
            </a:r>
            <a:r>
              <a:rPr lang="cs-CZ" b="1" dirty="0" smtClean="0"/>
              <a:t>podle </a:t>
            </a:r>
            <a:r>
              <a:rPr lang="cs-CZ" b="1" dirty="0"/>
              <a:t>charakteru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chráněného </a:t>
            </a:r>
            <a:r>
              <a:rPr lang="cs-CZ" b="1" dirty="0"/>
              <a:t>společenského zájmu: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263291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9. Trestné činy proti České republice,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cizímu </a:t>
            </a:r>
            <a:r>
              <a:rPr lang="cs-CZ" b="1" dirty="0"/>
              <a:t>státu a mezinárodní organizaci</a:t>
            </a:r>
            <a:endParaRPr lang="cs-CZ" dirty="0"/>
          </a:p>
          <a:p>
            <a:r>
              <a:rPr lang="cs-CZ" dirty="0" smtClean="0"/>
              <a:t>vlastizrada</a:t>
            </a:r>
            <a:endParaRPr lang="cs-CZ" dirty="0"/>
          </a:p>
          <a:p>
            <a:r>
              <a:rPr lang="cs-CZ" dirty="0" smtClean="0"/>
              <a:t>teroristický </a:t>
            </a:r>
            <a:r>
              <a:rPr lang="cs-CZ" dirty="0"/>
              <a:t>útok</a:t>
            </a:r>
          </a:p>
          <a:p>
            <a:r>
              <a:rPr lang="cs-CZ" dirty="0" smtClean="0"/>
              <a:t>sabotáž</a:t>
            </a:r>
            <a:endParaRPr lang="cs-CZ" dirty="0"/>
          </a:p>
          <a:p>
            <a:r>
              <a:rPr lang="cs-CZ" dirty="0" smtClean="0"/>
              <a:t>vyzvědačství</a:t>
            </a:r>
            <a:endParaRPr lang="cs-CZ" dirty="0"/>
          </a:p>
          <a:p>
            <a:r>
              <a:rPr lang="cs-CZ" dirty="0" smtClean="0"/>
              <a:t>válečná </a:t>
            </a:r>
            <a:r>
              <a:rPr lang="cs-CZ" dirty="0"/>
              <a:t>zrada</a:t>
            </a:r>
          </a:p>
        </p:txBody>
      </p:sp>
    </p:spTree>
    <p:extLst>
      <p:ext uri="{BB962C8B-B14F-4D97-AF65-F5344CB8AC3E}">
        <p14:creationId xmlns:p14="http://schemas.microsoft.com/office/powerpoint/2010/main" xmlns="" val="18078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10. Trestné činy proti pořádku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ve </a:t>
            </a:r>
            <a:r>
              <a:rPr lang="cs-CZ" b="1" dirty="0"/>
              <a:t>věcech </a:t>
            </a:r>
            <a:r>
              <a:rPr lang="cs-CZ" b="1" dirty="0" smtClean="0"/>
              <a:t>veřejných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80789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10. Trestné činy proti pořádku ve věcech veřejných</a:t>
            </a:r>
            <a:endParaRPr lang="cs-CZ" dirty="0"/>
          </a:p>
          <a:p>
            <a:r>
              <a:rPr lang="cs-CZ" dirty="0" smtClean="0"/>
              <a:t>násilí </a:t>
            </a:r>
            <a:r>
              <a:rPr lang="cs-CZ" dirty="0"/>
              <a:t>proti orgánu veřejné moci</a:t>
            </a:r>
          </a:p>
          <a:p>
            <a:r>
              <a:rPr lang="cs-CZ" dirty="0" smtClean="0"/>
              <a:t>zneužití </a:t>
            </a:r>
            <a:r>
              <a:rPr lang="cs-CZ" dirty="0"/>
              <a:t>pravomoci úřední osoby</a:t>
            </a:r>
          </a:p>
          <a:p>
            <a:r>
              <a:rPr lang="cs-CZ" dirty="0" smtClean="0"/>
              <a:t>přijetí </a:t>
            </a:r>
            <a:r>
              <a:rPr lang="cs-CZ" dirty="0"/>
              <a:t>úplatku</a:t>
            </a:r>
          </a:p>
          <a:p>
            <a:r>
              <a:rPr lang="cs-CZ" dirty="0" smtClean="0"/>
              <a:t>podplacení</a:t>
            </a:r>
            <a:endParaRPr lang="cs-CZ" dirty="0"/>
          </a:p>
          <a:p>
            <a:r>
              <a:rPr lang="cs-CZ" dirty="0" smtClean="0"/>
              <a:t>hanobení </a:t>
            </a:r>
            <a:r>
              <a:rPr lang="cs-CZ" dirty="0"/>
              <a:t>národa, rasy, etnické nebo jiné skupiny osob</a:t>
            </a:r>
          </a:p>
          <a:p>
            <a:r>
              <a:rPr lang="cs-CZ" dirty="0" smtClean="0"/>
              <a:t>šíření </a:t>
            </a:r>
            <a:r>
              <a:rPr lang="cs-CZ" dirty="0"/>
              <a:t>poplašné zprávy</a:t>
            </a:r>
          </a:p>
          <a:p>
            <a:r>
              <a:rPr lang="cs-CZ" dirty="0" smtClean="0"/>
              <a:t>účast </a:t>
            </a:r>
            <a:r>
              <a:rPr lang="cs-CZ" dirty="0"/>
              <a:t>na organizované zločinecké skupině</a:t>
            </a:r>
          </a:p>
        </p:txBody>
      </p:sp>
    </p:spTree>
    <p:extLst>
      <p:ext uri="{BB962C8B-B14F-4D97-AF65-F5344CB8AC3E}">
        <p14:creationId xmlns:p14="http://schemas.microsoft.com/office/powerpoint/2010/main" xmlns="" val="141672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11. Trestné činy proti branné povinnosti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  <a:r>
              <a:rPr lang="cs-CZ" b="1" dirty="0" smtClean="0"/>
              <a:t>12</a:t>
            </a:r>
            <a:r>
              <a:rPr lang="cs-CZ" b="1" dirty="0"/>
              <a:t>. Trestné činy </a:t>
            </a:r>
            <a:r>
              <a:rPr lang="cs-CZ" b="1" dirty="0" smtClean="0"/>
              <a:t>vojenské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41672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11. Trestné činy proti branné povinnosti</a:t>
            </a:r>
            <a:endParaRPr lang="cs-CZ" dirty="0"/>
          </a:p>
          <a:p>
            <a:r>
              <a:rPr lang="cs-CZ" dirty="0" smtClean="0"/>
              <a:t>neplnění </a:t>
            </a:r>
            <a:r>
              <a:rPr lang="cs-CZ" dirty="0"/>
              <a:t>odvodní povinnosti</a:t>
            </a:r>
          </a:p>
          <a:p>
            <a:r>
              <a:rPr lang="cs-CZ" dirty="0" smtClean="0"/>
              <a:t>nenastoupení </a:t>
            </a:r>
            <a:r>
              <a:rPr lang="cs-CZ" dirty="0"/>
              <a:t>služby v ozbrojených silách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12. Trestné činy vojenské</a:t>
            </a:r>
            <a:endParaRPr lang="cs-CZ" dirty="0"/>
          </a:p>
          <a:p>
            <a:r>
              <a:rPr lang="cs-CZ" dirty="0" smtClean="0"/>
              <a:t>neuposlechnutí </a:t>
            </a:r>
            <a:r>
              <a:rPr lang="cs-CZ" dirty="0"/>
              <a:t>rozkazu</a:t>
            </a:r>
          </a:p>
          <a:p>
            <a:r>
              <a:rPr lang="cs-CZ" dirty="0" smtClean="0"/>
              <a:t>zprotivení </a:t>
            </a:r>
            <a:r>
              <a:rPr lang="cs-CZ" dirty="0"/>
              <a:t>a donucení k porušení vojenské povinnosti</a:t>
            </a:r>
          </a:p>
        </p:txBody>
      </p:sp>
    </p:spTree>
    <p:extLst>
      <p:ext uri="{BB962C8B-B14F-4D97-AF65-F5344CB8AC3E}">
        <p14:creationId xmlns:p14="http://schemas.microsoft.com/office/powerpoint/2010/main" xmlns="" val="251109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13. Trestné činy proti lidskosti,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proti </a:t>
            </a:r>
            <a:r>
              <a:rPr lang="cs-CZ" b="1" dirty="0"/>
              <a:t>míru a válečné trestné </a:t>
            </a:r>
            <a:r>
              <a:rPr lang="cs-CZ" b="1" dirty="0" smtClean="0"/>
              <a:t>činy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51109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b="1" dirty="0"/>
              <a:t>13. Trestné činy proti lidskosti, proti míru a válečné trestné činy</a:t>
            </a:r>
            <a:endParaRPr lang="cs-CZ" dirty="0"/>
          </a:p>
          <a:p>
            <a:r>
              <a:rPr lang="cs-CZ" dirty="0" err="1" smtClean="0"/>
              <a:t>genocidium</a:t>
            </a:r>
            <a:endParaRPr lang="cs-CZ" dirty="0"/>
          </a:p>
          <a:p>
            <a:r>
              <a:rPr lang="cs-CZ" dirty="0" smtClean="0"/>
              <a:t>apartheid </a:t>
            </a:r>
            <a:r>
              <a:rPr lang="cs-CZ" dirty="0"/>
              <a:t>a diskriminace skupiny lidí</a:t>
            </a:r>
          </a:p>
          <a:p>
            <a:r>
              <a:rPr lang="cs-CZ" dirty="0" smtClean="0"/>
              <a:t>založení</a:t>
            </a:r>
            <a:r>
              <a:rPr lang="cs-CZ" dirty="0"/>
              <a:t>, podpora a propagace hnutí směřujícího k potlačení práv a svobod člověka</a:t>
            </a:r>
          </a:p>
          <a:p>
            <a:r>
              <a:rPr lang="cs-CZ" dirty="0" smtClean="0"/>
              <a:t>popírání</a:t>
            </a:r>
            <a:r>
              <a:rPr lang="cs-CZ" dirty="0"/>
              <a:t>, zpochybňování, schvalování a ospravedlňování </a:t>
            </a:r>
            <a:r>
              <a:rPr lang="cs-CZ" dirty="0" err="1"/>
              <a:t>genocidia</a:t>
            </a:r>
            <a:endParaRPr lang="cs-CZ" dirty="0"/>
          </a:p>
          <a:p>
            <a:r>
              <a:rPr lang="cs-CZ" dirty="0" smtClean="0"/>
              <a:t>příprava </a:t>
            </a:r>
            <a:r>
              <a:rPr lang="cs-CZ" dirty="0"/>
              <a:t>a podněcování útočné války</a:t>
            </a:r>
          </a:p>
          <a:p>
            <a:r>
              <a:rPr lang="cs-CZ" dirty="0" smtClean="0"/>
              <a:t>válečná </a:t>
            </a:r>
            <a:r>
              <a:rPr lang="cs-CZ" dirty="0"/>
              <a:t>krutost</a:t>
            </a:r>
          </a:p>
          <a:p>
            <a:r>
              <a:rPr lang="cs-CZ" dirty="0" smtClean="0"/>
              <a:t>perzekuce </a:t>
            </a:r>
            <a:r>
              <a:rPr lang="cs-CZ" dirty="0"/>
              <a:t>obyvatelstva</a:t>
            </a:r>
          </a:p>
        </p:txBody>
      </p:sp>
    </p:spTree>
    <p:extLst>
      <p:ext uri="{BB962C8B-B14F-4D97-AF65-F5344CB8AC3E}">
        <p14:creationId xmlns:p14="http://schemas.microsoft.com/office/powerpoint/2010/main" xmlns="" val="134789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cs-CZ" sz="5400" b="1" dirty="0" smtClean="0"/>
              <a:t>Shrnutí:</a:t>
            </a:r>
            <a:endParaRPr lang="cs-CZ" sz="5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</p:txBody>
      </p:sp>
    </p:spTree>
    <p:extLst>
      <p:ext uri="{BB962C8B-B14F-4D97-AF65-F5344CB8AC3E}">
        <p14:creationId xmlns:p14="http://schemas.microsoft.com/office/powerpoint/2010/main" xmlns="" val="1347894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6000" b="1" dirty="0"/>
              <a:t>Trestní zákoník rozděluje trestné činy</a:t>
            </a:r>
            <a:endParaRPr lang="cs-CZ" sz="6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6000" b="1" dirty="0"/>
              <a:t>podle charakteru chráněného společenského zájmu:</a:t>
            </a:r>
            <a:endParaRPr lang="cs-CZ" sz="60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6000" b="1" dirty="0"/>
              <a:t>1. </a:t>
            </a:r>
            <a:r>
              <a:rPr lang="cs-CZ" sz="6000" dirty="0"/>
              <a:t>Trestné činy proti životu a zdraví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6000" b="1" dirty="0"/>
              <a:t>2. </a:t>
            </a:r>
            <a:r>
              <a:rPr lang="cs-CZ" sz="6000" dirty="0"/>
              <a:t>Trestné činy proti svobodě </a:t>
            </a:r>
            <a:endParaRPr lang="cs-CZ" sz="6000" dirty="0" smtClean="0"/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6000" dirty="0" smtClean="0"/>
              <a:t>a </a:t>
            </a:r>
            <a:r>
              <a:rPr lang="cs-CZ" sz="6000" dirty="0"/>
              <a:t>právům na ochranu osobnosti, soukromí a listovního tajemství</a:t>
            </a:r>
          </a:p>
        </p:txBody>
      </p:sp>
    </p:spTree>
    <p:extLst>
      <p:ext uri="{BB962C8B-B14F-4D97-AF65-F5344CB8AC3E}">
        <p14:creationId xmlns:p14="http://schemas.microsoft.com/office/powerpoint/2010/main" xmlns="" val="4080720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4000" b="1" dirty="0" smtClean="0"/>
              <a:t>3</a:t>
            </a:r>
            <a:r>
              <a:rPr lang="cs-CZ" sz="4000" b="1" dirty="0"/>
              <a:t>. </a:t>
            </a:r>
            <a:r>
              <a:rPr lang="cs-CZ" sz="4000" dirty="0"/>
              <a:t>Trestné činy proti lidské důstojnosti v sexuální oblasti</a:t>
            </a:r>
          </a:p>
          <a:p>
            <a:pPr marL="0" indent="0">
              <a:buNone/>
            </a:pPr>
            <a:r>
              <a:rPr lang="cs-CZ" sz="4000" b="1" dirty="0"/>
              <a:t>4. </a:t>
            </a:r>
            <a:r>
              <a:rPr lang="cs-CZ" sz="4000" dirty="0"/>
              <a:t>Trestné činy proti rodině a dětem</a:t>
            </a:r>
          </a:p>
          <a:p>
            <a:pPr marL="0" indent="0">
              <a:buNone/>
            </a:pPr>
            <a:r>
              <a:rPr lang="cs-CZ" sz="4000" b="1" dirty="0"/>
              <a:t>5. </a:t>
            </a:r>
            <a:r>
              <a:rPr lang="cs-CZ" sz="4000" dirty="0"/>
              <a:t>Trestné činy proti majetku</a:t>
            </a:r>
          </a:p>
          <a:p>
            <a:pPr marL="0" indent="0">
              <a:buNone/>
            </a:pPr>
            <a:r>
              <a:rPr lang="cs-CZ" sz="4000" b="1" dirty="0"/>
              <a:t>6. </a:t>
            </a:r>
            <a:r>
              <a:rPr lang="cs-CZ" sz="4000" dirty="0"/>
              <a:t>Trestné činy hospodářské</a:t>
            </a:r>
          </a:p>
        </p:txBody>
      </p:sp>
    </p:spTree>
    <p:extLst>
      <p:ext uri="{BB962C8B-B14F-4D97-AF65-F5344CB8AC3E}">
        <p14:creationId xmlns:p14="http://schemas.microsoft.com/office/powerpoint/2010/main" xmlns="" val="403886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1</a:t>
            </a:r>
            <a:r>
              <a:rPr lang="cs-CZ" b="1" dirty="0"/>
              <a:t>. Trestné činy proti životu a zdraví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6446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4000" b="1" dirty="0"/>
              <a:t>7. </a:t>
            </a:r>
            <a:r>
              <a:rPr lang="cs-CZ" sz="4000" dirty="0"/>
              <a:t>Trestné činy obecně nebezpečné</a:t>
            </a:r>
          </a:p>
          <a:p>
            <a:pPr marL="0" indent="0">
              <a:buNone/>
            </a:pPr>
            <a:r>
              <a:rPr lang="cs-CZ" sz="4000" b="1" dirty="0"/>
              <a:t>8. </a:t>
            </a:r>
            <a:r>
              <a:rPr lang="cs-CZ" sz="4000" dirty="0"/>
              <a:t>Trestné činy proti životnímu prostředí</a:t>
            </a:r>
          </a:p>
          <a:p>
            <a:pPr marL="0" indent="0">
              <a:buNone/>
            </a:pPr>
            <a:r>
              <a:rPr lang="cs-CZ" sz="4000" b="1" dirty="0"/>
              <a:t>9. </a:t>
            </a:r>
            <a:r>
              <a:rPr lang="cs-CZ" sz="4000" dirty="0"/>
              <a:t>Trestné činy proti České republice, cizímu státu a mezinárodní organizaci</a:t>
            </a:r>
          </a:p>
        </p:txBody>
      </p:sp>
    </p:spTree>
    <p:extLst>
      <p:ext uri="{BB962C8B-B14F-4D97-AF65-F5344CB8AC3E}">
        <p14:creationId xmlns:p14="http://schemas.microsoft.com/office/powerpoint/2010/main" xmlns="" val="403886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4000" b="1" dirty="0"/>
              <a:t>10. </a:t>
            </a:r>
            <a:r>
              <a:rPr lang="cs-CZ" sz="4000" dirty="0"/>
              <a:t>Trestné činy proti pořádku ve věcech veřejných</a:t>
            </a:r>
          </a:p>
          <a:p>
            <a:pPr marL="0" indent="0">
              <a:buNone/>
            </a:pPr>
            <a:r>
              <a:rPr lang="cs-CZ" sz="4000" b="1" dirty="0"/>
              <a:t>11. </a:t>
            </a:r>
            <a:r>
              <a:rPr lang="cs-CZ" sz="4000" dirty="0"/>
              <a:t>Trestné činy proti branné povinnosti</a:t>
            </a:r>
          </a:p>
          <a:p>
            <a:pPr marL="0" indent="0">
              <a:buNone/>
            </a:pPr>
            <a:r>
              <a:rPr lang="cs-CZ" sz="4000" b="1" dirty="0"/>
              <a:t>12. </a:t>
            </a:r>
            <a:r>
              <a:rPr lang="cs-CZ" sz="4000" dirty="0"/>
              <a:t>Trestné činy vojenské</a:t>
            </a:r>
          </a:p>
          <a:p>
            <a:pPr marL="0" indent="0">
              <a:buNone/>
            </a:pPr>
            <a:r>
              <a:rPr lang="cs-CZ" sz="4000" b="1" dirty="0"/>
              <a:t>13. </a:t>
            </a:r>
            <a:r>
              <a:rPr lang="cs-CZ" sz="4000" dirty="0"/>
              <a:t>Trestné činy proti lidskosti, proti míru a válečné trestné činy</a:t>
            </a:r>
          </a:p>
        </p:txBody>
      </p:sp>
    </p:spTree>
    <p:extLst>
      <p:ext uri="{BB962C8B-B14F-4D97-AF65-F5344CB8AC3E}">
        <p14:creationId xmlns:p14="http://schemas.microsoft.com/office/powerpoint/2010/main" xmlns="" val="276077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b="1" dirty="0"/>
              <a:t>1. Trestné činy proti životu a zdraví</a:t>
            </a:r>
            <a:endParaRPr lang="cs-CZ" dirty="0"/>
          </a:p>
          <a:p>
            <a:r>
              <a:rPr lang="cs-CZ" dirty="0" smtClean="0"/>
              <a:t>vražda</a:t>
            </a:r>
            <a:endParaRPr lang="cs-CZ" dirty="0"/>
          </a:p>
          <a:p>
            <a:r>
              <a:rPr lang="cs-CZ" dirty="0" smtClean="0"/>
              <a:t>zabití</a:t>
            </a:r>
            <a:endParaRPr lang="cs-CZ" dirty="0"/>
          </a:p>
          <a:p>
            <a:r>
              <a:rPr lang="cs-CZ" dirty="0" smtClean="0"/>
              <a:t>ublížení </a:t>
            </a:r>
            <a:r>
              <a:rPr lang="cs-CZ" dirty="0"/>
              <a:t>na zdraví</a:t>
            </a:r>
          </a:p>
          <a:p>
            <a:r>
              <a:rPr lang="cs-CZ" dirty="0" smtClean="0"/>
              <a:t>mučení </a:t>
            </a:r>
            <a:r>
              <a:rPr lang="cs-CZ" dirty="0"/>
              <a:t>a jiné nelidské a kruté zacházení</a:t>
            </a:r>
          </a:p>
          <a:p>
            <a:r>
              <a:rPr lang="cs-CZ" dirty="0" smtClean="0"/>
              <a:t>neposkytnutí </a:t>
            </a:r>
            <a:r>
              <a:rPr lang="cs-CZ" dirty="0"/>
              <a:t>pomoci</a:t>
            </a:r>
          </a:p>
          <a:p>
            <a:r>
              <a:rPr lang="cs-CZ" dirty="0" smtClean="0"/>
              <a:t>ohrožování </a:t>
            </a:r>
            <a:r>
              <a:rPr lang="cs-CZ" dirty="0"/>
              <a:t>zdraví závadnými potravinami a jinými předměty</a:t>
            </a:r>
          </a:p>
          <a:p>
            <a:r>
              <a:rPr lang="cs-CZ" dirty="0" smtClean="0"/>
              <a:t>nedovolené </a:t>
            </a:r>
            <a:r>
              <a:rPr lang="cs-CZ" dirty="0"/>
              <a:t>nakládání s tkáněmi a orgány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87404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2. Trestné činy proti svobodě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a </a:t>
            </a:r>
            <a:r>
              <a:rPr lang="cs-CZ" b="1" dirty="0"/>
              <a:t>právům na ochranu osobnosti, </a:t>
            </a:r>
            <a:endParaRPr lang="cs-CZ" b="1" dirty="0" smtClean="0"/>
          </a:p>
          <a:p>
            <a:pPr marL="0" indent="0">
              <a:buNone/>
            </a:pPr>
            <a:r>
              <a:rPr lang="cs-CZ" b="1" dirty="0" smtClean="0"/>
              <a:t>soukromí </a:t>
            </a:r>
            <a:r>
              <a:rPr lang="cs-CZ" b="1" dirty="0"/>
              <a:t>a listovního tajemství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34239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b="1" dirty="0"/>
              <a:t>2. Trestné činy proti svobodě a právům na ochranu osobnosti, soukromí a listovního tajemství</a:t>
            </a:r>
            <a:endParaRPr lang="cs-CZ" dirty="0"/>
          </a:p>
          <a:p>
            <a:r>
              <a:rPr lang="cs-CZ" dirty="0" smtClean="0"/>
              <a:t>obchodování </a:t>
            </a:r>
            <a:r>
              <a:rPr lang="cs-CZ" dirty="0"/>
              <a:t>s lidmi</a:t>
            </a:r>
          </a:p>
          <a:p>
            <a:r>
              <a:rPr lang="cs-CZ" dirty="0" smtClean="0"/>
              <a:t>omezování </a:t>
            </a:r>
            <a:r>
              <a:rPr lang="cs-CZ" dirty="0"/>
              <a:t>osobní svobody</a:t>
            </a:r>
          </a:p>
          <a:p>
            <a:r>
              <a:rPr lang="cs-CZ" dirty="0" smtClean="0"/>
              <a:t>loupež</a:t>
            </a:r>
            <a:endParaRPr lang="cs-CZ" dirty="0"/>
          </a:p>
          <a:p>
            <a:r>
              <a:rPr lang="cs-CZ" dirty="0" smtClean="0"/>
              <a:t>vydírání</a:t>
            </a:r>
            <a:endParaRPr lang="cs-CZ" dirty="0"/>
          </a:p>
          <a:p>
            <a:r>
              <a:rPr lang="cs-CZ" dirty="0" smtClean="0"/>
              <a:t>omezování </a:t>
            </a:r>
            <a:r>
              <a:rPr lang="cs-CZ" dirty="0"/>
              <a:t>svobody vyznání</a:t>
            </a:r>
          </a:p>
          <a:p>
            <a:r>
              <a:rPr lang="cs-CZ" dirty="0" smtClean="0"/>
              <a:t>porušování </a:t>
            </a:r>
            <a:r>
              <a:rPr lang="cs-CZ" dirty="0"/>
              <a:t>domovní svobody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3494588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3. Trestné činy proti lidské důstojnosti v sexuální oblasti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118050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3. Trestné činy proti lidské důstojnosti v sexuální oblasti</a:t>
            </a:r>
            <a:endParaRPr lang="cs-CZ" dirty="0"/>
          </a:p>
          <a:p>
            <a:r>
              <a:rPr lang="cs-CZ" dirty="0" smtClean="0"/>
              <a:t>znásilnění</a:t>
            </a:r>
            <a:endParaRPr lang="cs-CZ" dirty="0"/>
          </a:p>
          <a:p>
            <a:r>
              <a:rPr lang="cs-CZ" dirty="0" smtClean="0"/>
              <a:t>sexuální </a:t>
            </a:r>
            <a:r>
              <a:rPr lang="cs-CZ" dirty="0"/>
              <a:t>nátlak</a:t>
            </a:r>
          </a:p>
          <a:p>
            <a:r>
              <a:rPr lang="cs-CZ" dirty="0" smtClean="0"/>
              <a:t>pohlavní </a:t>
            </a:r>
            <a:r>
              <a:rPr lang="cs-CZ" dirty="0"/>
              <a:t>zneužití</a:t>
            </a:r>
          </a:p>
          <a:p>
            <a:r>
              <a:rPr lang="cs-CZ" dirty="0" smtClean="0"/>
              <a:t>kuplířství</a:t>
            </a:r>
            <a:endParaRPr lang="cs-CZ" dirty="0"/>
          </a:p>
          <a:p>
            <a:r>
              <a:rPr lang="cs-CZ" dirty="0" smtClean="0"/>
              <a:t>zneužití </a:t>
            </a:r>
            <a:r>
              <a:rPr lang="cs-CZ" dirty="0"/>
              <a:t>dítěte k výrobě pornografie</a:t>
            </a:r>
          </a:p>
          <a:p>
            <a:r>
              <a:rPr lang="cs-CZ" dirty="0" smtClean="0"/>
              <a:t>porušování </a:t>
            </a:r>
            <a:r>
              <a:rPr lang="cs-CZ" dirty="0"/>
              <a:t>domovní svobody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45828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>
              <a:solidFill>
                <a:prstClr val="black"/>
              </a:solidFill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5. Rozdělení trestných činů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/>
              <a:t>4. Trestné činy proti rodině a dětem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2488913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760</Words>
  <Application>Microsoft Office PowerPoint</Application>
  <PresentationFormat>Předvádění na obrazovce (4:3)</PresentationFormat>
  <Paragraphs>174</Paragraphs>
  <Slides>31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31</vt:i4>
      </vt:variant>
    </vt:vector>
  </HeadingPairs>
  <TitlesOfParts>
    <vt:vector size="32" baseType="lpstr">
      <vt:lpstr>Motiv systému Office</vt:lpstr>
      <vt:lpstr>Název vzdělávacího materiálu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5. Rozdělení trestných činů</vt:lpstr>
      <vt:lpstr>Shrnutí:</vt:lpstr>
      <vt:lpstr>5. Rozdělení trestných činů</vt:lpstr>
      <vt:lpstr>5. Rozdělení trestných činů</vt:lpstr>
      <vt:lpstr>5. Rozdělení trestných činů</vt:lpstr>
      <vt:lpstr>5. Rozdělení trestných činů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sil</cp:lastModifiedBy>
  <cp:revision>39</cp:revision>
  <dcterms:created xsi:type="dcterms:W3CDTF">2012-06-18T15:15:37Z</dcterms:created>
  <dcterms:modified xsi:type="dcterms:W3CDTF">2013-07-02T08:15:35Z</dcterms:modified>
</cp:coreProperties>
</file>