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9" r:id="rId5"/>
    <p:sldId id="265" r:id="rId6"/>
    <p:sldId id="266" r:id="rId7"/>
    <p:sldId id="267" r:id="rId8"/>
    <p:sldId id="268" r:id="rId9"/>
    <p:sldId id="270" r:id="rId10"/>
    <p:sldId id="271" r:id="rId11"/>
    <p:sldId id="272" r:id="rId12"/>
    <p:sldId id="273" r:id="rId13"/>
    <p:sldId id="278" r:id="rId14"/>
    <p:sldId id="274" r:id="rId15"/>
    <p:sldId id="275" r:id="rId16"/>
    <p:sldId id="276" r:id="rId17"/>
    <p:sldId id="277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97972025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23.</a:t>
                      </a:r>
                      <a:r>
                        <a:rPr lang="cs-CZ" baseline="0" dirty="0" smtClean="0"/>
                        <a:t>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vina, okolnosti vylučující trestnost a trestní odpovědnost nezletilých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</a:t>
                      </a:r>
                      <a:r>
                        <a:rPr lang="cs-CZ" dirty="0" smtClean="0"/>
                        <a:t>podpůrný materiál pro práci v hodině a domácí přípravu</a:t>
                      </a:r>
                      <a:r>
                        <a:rPr lang="cs-CZ" baseline="0" dirty="0" smtClean="0"/>
                        <a:t> žáků, </a:t>
                      </a:r>
                      <a:r>
                        <a:rPr lang="cs-CZ" baseline="0" dirty="0" smtClean="0"/>
                        <a:t>první strana obsahuje námět k diskuzi, jako motivační text lze využít úryvek z románu Zločin a trest (úvahy </a:t>
                      </a:r>
                      <a:r>
                        <a:rPr lang="cs-CZ" baseline="0" dirty="0" err="1" smtClean="0"/>
                        <a:t>Raskolnikova</a:t>
                      </a:r>
                      <a:r>
                        <a:rPr lang="cs-CZ" baseline="0" dirty="0" smtClean="0"/>
                        <a:t>)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Trestní odpovědnost nezletilých: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2. Mladiství (15 – 18 let) jsou trestně odpovědní,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avšak nejsou trestáni v plném rozsahu:</a:t>
            </a:r>
            <a:r>
              <a:rPr lang="cs-CZ" dirty="0"/>
              <a:t> </a:t>
            </a:r>
          </a:p>
          <a:p>
            <a:r>
              <a:rPr lang="cs-CZ" dirty="0" smtClean="0"/>
              <a:t>může </a:t>
            </a:r>
            <a:r>
              <a:rPr lang="cs-CZ" dirty="0"/>
              <a:t>jim být uložen trest odnětí svobody (sazby stanovené zákonem se snižují na polovinu, nesmí však převyšovat 5 let)</a:t>
            </a:r>
          </a:p>
          <a:p>
            <a:r>
              <a:rPr lang="cs-CZ" dirty="0" smtClean="0"/>
              <a:t>trest </a:t>
            </a:r>
            <a:r>
              <a:rPr lang="cs-CZ" dirty="0"/>
              <a:t>propadnutí věci</a:t>
            </a:r>
          </a:p>
          <a:p>
            <a:r>
              <a:rPr lang="cs-CZ" dirty="0" smtClean="0"/>
              <a:t>zákaz </a:t>
            </a:r>
            <a:r>
              <a:rPr lang="cs-CZ" dirty="0"/>
              <a:t>činnosti až na 5 let</a:t>
            </a:r>
          </a:p>
          <a:p>
            <a:r>
              <a:rPr lang="cs-CZ" dirty="0" smtClean="0"/>
              <a:t>pokud </a:t>
            </a:r>
            <a:r>
              <a:rPr lang="cs-CZ" dirty="0"/>
              <a:t>pracují, i peněžitý trest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3117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Účastníkem řízení s nezletilým musí být vždy:</a:t>
            </a:r>
            <a:endParaRPr lang="cs-CZ" dirty="0"/>
          </a:p>
          <a:p>
            <a:r>
              <a:rPr lang="cs-CZ" dirty="0" smtClean="0"/>
              <a:t>rodiče</a:t>
            </a:r>
            <a:endParaRPr lang="cs-CZ" dirty="0"/>
          </a:p>
          <a:p>
            <a:r>
              <a:rPr lang="cs-CZ" dirty="0" smtClean="0"/>
              <a:t>obhájce</a:t>
            </a:r>
            <a:endParaRPr lang="cs-CZ" dirty="0"/>
          </a:p>
          <a:p>
            <a:r>
              <a:rPr lang="cs-CZ" dirty="0" smtClean="0"/>
              <a:t>zastoupení </a:t>
            </a:r>
            <a:r>
              <a:rPr lang="cs-CZ" dirty="0"/>
              <a:t>státu orgánem péče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 </a:t>
            </a:r>
            <a:r>
              <a:rPr lang="cs-CZ" dirty="0"/>
              <a:t>děti a mládež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2746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Účastníkem řízení s nezletilým musí být vždy:</a:t>
            </a:r>
            <a:endParaRPr lang="cs-CZ" dirty="0"/>
          </a:p>
          <a:p>
            <a:r>
              <a:rPr lang="cs-CZ" dirty="0" smtClean="0"/>
              <a:t>rodiče</a:t>
            </a:r>
            <a:endParaRPr lang="cs-CZ" dirty="0"/>
          </a:p>
          <a:p>
            <a:r>
              <a:rPr lang="cs-CZ" dirty="0" smtClean="0"/>
              <a:t>obhájce</a:t>
            </a:r>
            <a:endParaRPr lang="cs-CZ" dirty="0"/>
          </a:p>
          <a:p>
            <a:r>
              <a:rPr lang="cs-CZ" dirty="0" smtClean="0"/>
              <a:t>zastoupení </a:t>
            </a:r>
            <a:r>
              <a:rPr lang="cs-CZ" dirty="0"/>
              <a:t>státu orgánem péče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 </a:t>
            </a:r>
            <a:r>
              <a:rPr lang="cs-CZ" dirty="0"/>
              <a:t>děti a mládež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2984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Kontrolní otázky: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je právní výklad pojmu vina a jak vinu rozdělujeme?</a:t>
            </a:r>
          </a:p>
          <a:p>
            <a:r>
              <a:rPr lang="cs-CZ" dirty="0" smtClean="0"/>
              <a:t>Jsou nezletilí právně (trestně) odpovědní za své jednání?</a:t>
            </a:r>
          </a:p>
          <a:p>
            <a:r>
              <a:rPr lang="cs-CZ" dirty="0" smtClean="0"/>
              <a:t>Jaké okolnosti vylučují protiprávnost i v situaci, kdy došlo k naplnění skutkové podstaty trestného činu?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6000" b="1" dirty="0" smtClean="0"/>
              <a:t>Shrnutí</a:t>
            </a:r>
            <a:r>
              <a:rPr lang="cs-CZ" sz="6000" b="1" dirty="0"/>
              <a:t>:</a:t>
            </a:r>
            <a:endParaRPr lang="cs-CZ" sz="6000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9518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6000" b="1" dirty="0" smtClean="0"/>
              <a:t>Vina </a:t>
            </a:r>
            <a:endParaRPr lang="cs-CZ" sz="6000" dirty="0"/>
          </a:p>
          <a:p>
            <a:r>
              <a:rPr lang="cs-CZ" sz="6000" dirty="0"/>
              <a:t>je </a:t>
            </a:r>
            <a:r>
              <a:rPr lang="cs-CZ" sz="6000" b="1" dirty="0"/>
              <a:t>vztah pachatele</a:t>
            </a:r>
            <a:r>
              <a:rPr lang="cs-CZ" sz="6000" dirty="0"/>
              <a:t> </a:t>
            </a:r>
            <a:r>
              <a:rPr lang="cs-CZ" sz="6000" dirty="0" smtClean="0"/>
              <a:t>            k </a:t>
            </a:r>
            <a:r>
              <a:rPr lang="cs-CZ" sz="6000" dirty="0"/>
              <a:t>trestnému činu. </a:t>
            </a:r>
          </a:p>
          <a:p>
            <a:r>
              <a:rPr lang="cs-CZ" sz="6000" dirty="0"/>
              <a:t>Má dvě formy: </a:t>
            </a:r>
            <a:r>
              <a:rPr lang="cs-CZ" sz="6000" dirty="0" smtClean="0"/>
              <a:t>           </a:t>
            </a:r>
            <a:r>
              <a:rPr lang="cs-CZ" sz="6000" b="1" dirty="0" smtClean="0"/>
              <a:t>úmysl</a:t>
            </a:r>
            <a:r>
              <a:rPr lang="cs-CZ" sz="6000" dirty="0" smtClean="0"/>
              <a:t> </a:t>
            </a:r>
            <a:r>
              <a:rPr lang="cs-CZ" sz="6000" dirty="0"/>
              <a:t>a </a:t>
            </a:r>
            <a:r>
              <a:rPr lang="cs-CZ" sz="6000" b="1" dirty="0"/>
              <a:t>nedbalost</a:t>
            </a:r>
            <a:endParaRPr lang="cs-CZ" sz="6000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8343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6000" b="1" dirty="0"/>
              <a:t>5 okolností</a:t>
            </a:r>
            <a:r>
              <a:rPr lang="cs-CZ" sz="6000" dirty="0"/>
              <a:t> </a:t>
            </a:r>
            <a:r>
              <a:rPr lang="cs-CZ" sz="6000" b="1" dirty="0"/>
              <a:t>vylučujících protiprávnost:</a:t>
            </a:r>
            <a:endParaRPr lang="cs-CZ" sz="6000" dirty="0"/>
          </a:p>
          <a:p>
            <a:r>
              <a:rPr lang="cs-CZ" sz="6000" dirty="0" smtClean="0"/>
              <a:t>krajní </a:t>
            </a:r>
            <a:r>
              <a:rPr lang="cs-CZ" sz="6000" dirty="0"/>
              <a:t>nouze </a:t>
            </a:r>
          </a:p>
          <a:p>
            <a:r>
              <a:rPr lang="cs-CZ" sz="6000" dirty="0" smtClean="0"/>
              <a:t>nutná </a:t>
            </a:r>
            <a:r>
              <a:rPr lang="cs-CZ" sz="6000" dirty="0"/>
              <a:t>obrana </a:t>
            </a:r>
          </a:p>
          <a:p>
            <a:r>
              <a:rPr lang="cs-CZ" sz="6000" dirty="0" smtClean="0"/>
              <a:t>svolení </a:t>
            </a:r>
            <a:r>
              <a:rPr lang="cs-CZ" sz="6000" dirty="0"/>
              <a:t>poškozeného </a:t>
            </a:r>
          </a:p>
          <a:p>
            <a:r>
              <a:rPr lang="cs-CZ" sz="6000" dirty="0" smtClean="0"/>
              <a:t>přípustné </a:t>
            </a:r>
            <a:r>
              <a:rPr lang="cs-CZ" sz="6000" dirty="0"/>
              <a:t>riziko </a:t>
            </a:r>
          </a:p>
          <a:p>
            <a:r>
              <a:rPr lang="cs-CZ" sz="6000" dirty="0" smtClean="0"/>
              <a:t>oprávněné </a:t>
            </a:r>
            <a:r>
              <a:rPr lang="cs-CZ" sz="6000" dirty="0"/>
              <a:t>použití zbraně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2721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4400" b="1" dirty="0"/>
              <a:t>Trestní odpovědnost nezletilých:</a:t>
            </a:r>
            <a:endParaRPr lang="cs-CZ" sz="4400" dirty="0"/>
          </a:p>
          <a:p>
            <a:r>
              <a:rPr lang="cs-CZ" sz="4400" b="1" dirty="0" smtClean="0"/>
              <a:t>Děti</a:t>
            </a:r>
            <a:r>
              <a:rPr lang="cs-CZ" sz="4400" dirty="0" smtClean="0"/>
              <a:t> </a:t>
            </a:r>
            <a:r>
              <a:rPr lang="cs-CZ" sz="4400" dirty="0"/>
              <a:t>do 15 let </a:t>
            </a:r>
            <a:r>
              <a:rPr lang="cs-CZ" sz="4400" b="1" dirty="0"/>
              <a:t>nejsou</a:t>
            </a:r>
            <a:r>
              <a:rPr lang="cs-CZ" sz="4400" dirty="0"/>
              <a:t> trestně odpovědné.</a:t>
            </a:r>
          </a:p>
          <a:p>
            <a:r>
              <a:rPr lang="cs-CZ" sz="4400" b="1" dirty="0" smtClean="0"/>
              <a:t>Mladiství</a:t>
            </a:r>
            <a:r>
              <a:rPr lang="cs-CZ" sz="4400" dirty="0" smtClean="0"/>
              <a:t> </a:t>
            </a:r>
            <a:r>
              <a:rPr lang="cs-CZ" sz="4400" dirty="0"/>
              <a:t>(15 – 18 let) </a:t>
            </a:r>
            <a:r>
              <a:rPr lang="cs-CZ" sz="4400" b="1" dirty="0"/>
              <a:t>jsou</a:t>
            </a:r>
            <a:r>
              <a:rPr lang="cs-CZ" sz="4400" dirty="0"/>
              <a:t> trestně odpovědní,</a:t>
            </a:r>
          </a:p>
          <a:p>
            <a:r>
              <a:rPr lang="cs-CZ" sz="4400" dirty="0"/>
              <a:t>avšak nejsou trestáni v plném rozsahu.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2096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 diskuzi</a:t>
            </a:r>
            <a:r>
              <a:rPr lang="cs-CZ" dirty="0"/>
              <a:t> se pokuste definovat </a:t>
            </a:r>
            <a:r>
              <a:rPr lang="cs-CZ" dirty="0" smtClean="0"/>
              <a:t>pojem </a:t>
            </a:r>
            <a:r>
              <a:rPr lang="cs-CZ" b="1" dirty="0"/>
              <a:t>vina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Vina </a:t>
            </a:r>
            <a:endParaRPr lang="cs-CZ" dirty="0"/>
          </a:p>
          <a:p>
            <a:r>
              <a:rPr lang="cs-CZ" dirty="0"/>
              <a:t>je </a:t>
            </a:r>
            <a:r>
              <a:rPr lang="cs-CZ" b="1" dirty="0"/>
              <a:t>vztah pachatele</a:t>
            </a:r>
            <a:r>
              <a:rPr lang="cs-CZ" dirty="0"/>
              <a:t> ke skutečnostem</a:t>
            </a:r>
          </a:p>
          <a:p>
            <a:r>
              <a:rPr lang="cs-CZ" b="1" dirty="0"/>
              <a:t>naplňujícím skutkovou podstatu</a:t>
            </a:r>
            <a:r>
              <a:rPr lang="cs-CZ" dirty="0"/>
              <a:t> trestného činu.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1135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Vina </a:t>
            </a:r>
            <a:endParaRPr lang="cs-CZ" dirty="0"/>
          </a:p>
          <a:p>
            <a:r>
              <a:rPr lang="cs-CZ" dirty="0"/>
              <a:t>je </a:t>
            </a:r>
            <a:r>
              <a:rPr lang="cs-CZ" b="1" dirty="0"/>
              <a:t>vztah pachatele</a:t>
            </a:r>
            <a:r>
              <a:rPr lang="cs-CZ" dirty="0"/>
              <a:t> ke skutečnostem</a:t>
            </a:r>
          </a:p>
          <a:p>
            <a:r>
              <a:rPr lang="cs-CZ" b="1" dirty="0"/>
              <a:t>naplňujícím skutkovou podstatu</a:t>
            </a:r>
            <a:r>
              <a:rPr lang="cs-CZ" dirty="0"/>
              <a:t> trestného činu.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Vina má </a:t>
            </a:r>
            <a:r>
              <a:rPr lang="cs-CZ" b="1" dirty="0" smtClean="0"/>
              <a:t>dvě formy:</a:t>
            </a:r>
            <a:endParaRPr lang="cs-CZ" dirty="0" smtClean="0"/>
          </a:p>
          <a:p>
            <a:r>
              <a:rPr lang="cs-CZ" b="1" dirty="0" smtClean="0"/>
              <a:t>úmysl</a:t>
            </a:r>
            <a:endParaRPr lang="cs-CZ" dirty="0" smtClean="0"/>
          </a:p>
          <a:p>
            <a:r>
              <a:rPr lang="cs-CZ" dirty="0" smtClean="0"/>
              <a:t>a </a:t>
            </a:r>
            <a:r>
              <a:rPr lang="cs-CZ" b="1" dirty="0" smtClean="0"/>
              <a:t>nedbalost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 trestním zákoníku je u většiny trestných činů </a:t>
            </a:r>
            <a:r>
              <a:rPr lang="cs-CZ" b="1" dirty="0" smtClean="0"/>
              <a:t>trestný pouze úmysl</a:t>
            </a:r>
            <a:r>
              <a:rPr lang="cs-CZ" dirty="0" smtClean="0"/>
              <a:t>. 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4844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Přestože </a:t>
            </a:r>
            <a:r>
              <a:rPr lang="cs-CZ" b="1" dirty="0"/>
              <a:t>byla zjištěna vina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a došlo </a:t>
            </a:r>
            <a:r>
              <a:rPr lang="cs-CZ" b="1" dirty="0"/>
              <a:t>k naplnění skutkové podstaty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trestného </a:t>
            </a:r>
            <a:r>
              <a:rPr lang="cs-CZ" dirty="0"/>
              <a:t>činu,</a:t>
            </a:r>
          </a:p>
          <a:p>
            <a:pPr marL="0" indent="0">
              <a:buNone/>
            </a:pPr>
            <a:r>
              <a:rPr lang="cs-CZ" dirty="0"/>
              <a:t>existuje </a:t>
            </a:r>
            <a:r>
              <a:rPr lang="cs-CZ" b="1" dirty="0"/>
              <a:t>5 okolností</a:t>
            </a:r>
            <a:r>
              <a:rPr lang="cs-CZ" dirty="0"/>
              <a:t>,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které </a:t>
            </a:r>
            <a:r>
              <a:rPr lang="cs-CZ" b="1" dirty="0" smtClean="0"/>
              <a:t>vylučují protiprávnost</a:t>
            </a:r>
            <a:r>
              <a:rPr lang="cs-CZ" b="1" dirty="0"/>
              <a:t>: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8906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krajní </a:t>
            </a:r>
            <a:r>
              <a:rPr lang="cs-CZ" b="1" dirty="0"/>
              <a:t>nouze</a:t>
            </a:r>
            <a:r>
              <a:rPr lang="cs-CZ" dirty="0"/>
              <a:t> (odvrácení přímo hrozícího nebezpečí)</a:t>
            </a:r>
          </a:p>
          <a:p>
            <a:r>
              <a:rPr lang="cs-CZ" b="1" dirty="0" smtClean="0"/>
              <a:t>nutná </a:t>
            </a:r>
            <a:r>
              <a:rPr lang="cs-CZ" b="1" dirty="0"/>
              <a:t>obrana</a:t>
            </a:r>
            <a:r>
              <a:rPr lang="cs-CZ" dirty="0"/>
              <a:t> (odvrácení přímo hrozícího nebo trvajícího útoku)</a:t>
            </a:r>
          </a:p>
          <a:p>
            <a:r>
              <a:rPr lang="cs-CZ" b="1" dirty="0" smtClean="0"/>
              <a:t>svolení </a:t>
            </a:r>
            <a:r>
              <a:rPr lang="cs-CZ" b="1" dirty="0"/>
              <a:t>poškozeného</a:t>
            </a:r>
            <a:r>
              <a:rPr lang="cs-CZ" dirty="0"/>
              <a:t> (jednání na základě svolení osoby, jejíž zájmy jsou činem dotčeny, s výjimkou souhlasu k ublížení na zdraví nebo usmrcení)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9284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přípustné </a:t>
            </a:r>
            <a:r>
              <a:rPr lang="cs-CZ" b="1" dirty="0"/>
              <a:t>riziko</a:t>
            </a:r>
            <a:r>
              <a:rPr lang="cs-CZ" dirty="0"/>
              <a:t> (jednání v rámci zaměstnání nebo funkce, které ohrozí nebo poruší zájem chráněný trestním zákoníkem, nelze-li společensky prospěšného výsledku dosáhnout jinak, s výjimkou takové činnosti, která ohrozí život nebo zdraví člověka)</a:t>
            </a:r>
          </a:p>
          <a:p>
            <a:r>
              <a:rPr lang="cs-CZ" b="1" dirty="0" smtClean="0"/>
              <a:t>oprávněné </a:t>
            </a:r>
            <a:r>
              <a:rPr lang="cs-CZ" b="1" dirty="0"/>
              <a:t>použití zbraně</a:t>
            </a:r>
            <a:r>
              <a:rPr lang="cs-CZ" dirty="0"/>
              <a:t> (v mezích zákonných předpisů – např. policista při výkonu služby)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710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Trestní odpovědnost nezletilých: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605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Trestní odpovědnost nezletilých: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1. Děti do 15 let nejsou trestně odpovědné.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Soud může nařídit tato </a:t>
            </a:r>
            <a:r>
              <a:rPr lang="cs-CZ" b="1" dirty="0"/>
              <a:t>výchovná opatření:</a:t>
            </a:r>
            <a:endParaRPr lang="cs-CZ" dirty="0"/>
          </a:p>
          <a:p>
            <a:r>
              <a:rPr lang="cs-CZ" dirty="0" smtClean="0"/>
              <a:t>napomenutí</a:t>
            </a:r>
            <a:endParaRPr lang="cs-CZ" dirty="0"/>
          </a:p>
          <a:p>
            <a:r>
              <a:rPr lang="cs-CZ" dirty="0" smtClean="0"/>
              <a:t>stanovení </a:t>
            </a:r>
            <a:r>
              <a:rPr lang="cs-CZ" dirty="0"/>
              <a:t>dohledu</a:t>
            </a:r>
          </a:p>
          <a:p>
            <a:r>
              <a:rPr lang="cs-CZ" dirty="0" smtClean="0"/>
              <a:t>omezení </a:t>
            </a:r>
            <a:r>
              <a:rPr lang="cs-CZ" dirty="0"/>
              <a:t>(např. návštěv restaurací, zábav)</a:t>
            </a:r>
          </a:p>
          <a:p>
            <a:r>
              <a:rPr lang="cs-CZ" dirty="0" smtClean="0"/>
              <a:t>omezení </a:t>
            </a:r>
            <a:r>
              <a:rPr lang="cs-CZ" dirty="0"/>
              <a:t>rodičovských práv</a:t>
            </a:r>
          </a:p>
          <a:p>
            <a:r>
              <a:rPr lang="cs-CZ" dirty="0" smtClean="0"/>
              <a:t>zbavení </a:t>
            </a:r>
            <a:r>
              <a:rPr lang="cs-CZ" dirty="0"/>
              <a:t>rodičovských práv a nařízení ústavní výchovy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3178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501</Words>
  <Application>Microsoft Office PowerPoint</Application>
  <PresentationFormat>Předvádění na obrazovce (4:3)</PresentationFormat>
  <Paragraphs>105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Název vzdělávacího materiálu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Kontrolní otázky:</vt:lpstr>
      <vt:lpstr>6. Vina a trestní odpovědnost</vt:lpstr>
      <vt:lpstr>6. Vina a trestní odpovědnost</vt:lpstr>
      <vt:lpstr>6. Vina a trestní odpovědnost</vt:lpstr>
      <vt:lpstr>6. Vina a trestní odpovědnost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sil</cp:lastModifiedBy>
  <cp:revision>40</cp:revision>
  <dcterms:created xsi:type="dcterms:W3CDTF">2012-06-18T15:15:37Z</dcterms:created>
  <dcterms:modified xsi:type="dcterms:W3CDTF">2013-07-02T08:20:53Z</dcterms:modified>
</cp:coreProperties>
</file>