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39584650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</a:t>
                      </a:r>
                      <a:r>
                        <a:rPr lang="cs-CZ" baseline="0" dirty="0" smtClean="0"/>
                        <a:t>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druhy trestů používané v České republice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</a:t>
                      </a:r>
                      <a:r>
                        <a:rPr lang="cs-CZ" dirty="0" smtClean="0"/>
                        <a:t>jako podpůrný materiál pro práci v hodině         a k domácí přípravě žáků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</a:t>
            </a:r>
            <a:r>
              <a:rPr lang="cs-CZ" sz="4800" b="1" dirty="0" smtClean="0"/>
              <a:t>republice:</a:t>
            </a:r>
          </a:p>
          <a:p>
            <a:pPr marL="0" indent="0">
              <a:buNone/>
            </a:pPr>
            <a:r>
              <a:rPr lang="cs-CZ" sz="3600" b="1" dirty="0"/>
              <a:t>8. Zákaz pobytu</a:t>
            </a:r>
            <a:endParaRPr lang="cs-CZ" sz="3600" dirty="0"/>
          </a:p>
          <a:p>
            <a:r>
              <a:rPr lang="cs-CZ" sz="3600" dirty="0" smtClean="0"/>
              <a:t>na </a:t>
            </a:r>
            <a:r>
              <a:rPr lang="cs-CZ" sz="3600" dirty="0"/>
              <a:t>1 až 10 let</a:t>
            </a:r>
          </a:p>
          <a:p>
            <a:r>
              <a:rPr lang="cs-CZ" sz="3600" dirty="0" smtClean="0"/>
              <a:t>vztahuje </a:t>
            </a:r>
            <a:r>
              <a:rPr lang="cs-CZ" sz="3600" dirty="0"/>
              <a:t>se na určité místo nebo obvod v zájmu ochrany veřejného pořádku</a:t>
            </a:r>
          </a:p>
        </p:txBody>
      </p:sp>
    </p:spTree>
    <p:extLst>
      <p:ext uri="{BB962C8B-B14F-4D97-AF65-F5344CB8AC3E}">
        <p14:creationId xmlns:p14="http://schemas.microsoft.com/office/powerpoint/2010/main" xmlns="" val="207857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</a:t>
            </a:r>
            <a:r>
              <a:rPr lang="cs-CZ" sz="4800" b="1" dirty="0" smtClean="0"/>
              <a:t>republice:</a:t>
            </a:r>
          </a:p>
          <a:p>
            <a:pPr marL="0" indent="0">
              <a:buNone/>
            </a:pPr>
            <a:r>
              <a:rPr lang="cs-CZ" sz="3600" b="1" dirty="0"/>
              <a:t>9. Zákaz vstupu na sportovní, kulturní a jiné společenské akce</a:t>
            </a:r>
            <a:r>
              <a:rPr lang="cs-CZ" sz="3600" dirty="0"/>
              <a:t> </a:t>
            </a:r>
          </a:p>
          <a:p>
            <a:r>
              <a:rPr lang="cs-CZ" sz="3600" dirty="0" smtClean="0"/>
              <a:t>až </a:t>
            </a:r>
            <a:r>
              <a:rPr lang="cs-CZ" sz="3600" dirty="0"/>
              <a:t>na 10 let</a:t>
            </a:r>
          </a:p>
          <a:p>
            <a:r>
              <a:rPr lang="cs-CZ" sz="3600" dirty="0" smtClean="0"/>
              <a:t>dopustil-li </a:t>
            </a:r>
            <a:r>
              <a:rPr lang="cs-CZ" sz="3600" dirty="0"/>
              <a:t>se pachatel úmyslného trestného činu v souvislosti s návštěvou takové akce</a:t>
            </a:r>
          </a:p>
        </p:txBody>
      </p:sp>
    </p:spTree>
    <p:extLst>
      <p:ext uri="{BB962C8B-B14F-4D97-AF65-F5344CB8AC3E}">
        <p14:creationId xmlns:p14="http://schemas.microsoft.com/office/powerpoint/2010/main" xmlns="" val="145366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</a:t>
            </a:r>
            <a:r>
              <a:rPr lang="cs-CZ" sz="4800" b="1" dirty="0" smtClean="0"/>
              <a:t>republice:</a:t>
            </a:r>
          </a:p>
          <a:p>
            <a:pPr marL="0" indent="0">
              <a:buNone/>
            </a:pPr>
            <a:r>
              <a:rPr lang="cs-CZ" sz="3600" b="1" dirty="0"/>
              <a:t>10. Ztráta čestných titulů, vyznamenání a vojenské hodnosti</a:t>
            </a:r>
            <a:endParaRPr lang="cs-CZ" sz="3600" dirty="0"/>
          </a:p>
          <a:p>
            <a:r>
              <a:rPr lang="cs-CZ" sz="3600" dirty="0" smtClean="0"/>
              <a:t>za </a:t>
            </a:r>
            <a:r>
              <a:rPr lang="cs-CZ" sz="3600" dirty="0"/>
              <a:t>úmyslný trestný čin spáchaný ze zvlášť zavrženíhodné pohnutky</a:t>
            </a:r>
          </a:p>
          <a:p>
            <a:r>
              <a:rPr lang="cs-CZ" sz="3600" dirty="0" smtClean="0"/>
              <a:t>při </a:t>
            </a:r>
            <a:r>
              <a:rPr lang="cs-CZ" sz="3600" dirty="0"/>
              <a:t>nepodmíněnému trestu odnětí svobody nejméně na 2 roky</a:t>
            </a:r>
          </a:p>
        </p:txBody>
      </p:sp>
    </p:spTree>
    <p:extLst>
      <p:ext uri="{BB962C8B-B14F-4D97-AF65-F5344CB8AC3E}">
        <p14:creationId xmlns:p14="http://schemas.microsoft.com/office/powerpoint/2010/main" xmlns="" val="250591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</a:t>
            </a:r>
            <a:r>
              <a:rPr lang="cs-CZ" sz="4800" b="1" dirty="0" smtClean="0"/>
              <a:t>republice:</a:t>
            </a:r>
          </a:p>
          <a:p>
            <a:pPr marL="0" indent="0">
              <a:buNone/>
            </a:pPr>
            <a:r>
              <a:rPr lang="cs-CZ" sz="3600" b="1" dirty="0"/>
              <a:t>11. Vyhoštění</a:t>
            </a:r>
            <a:endParaRPr lang="cs-CZ" sz="3600" dirty="0"/>
          </a:p>
          <a:p>
            <a:r>
              <a:rPr lang="cs-CZ" sz="3600" dirty="0" smtClean="0"/>
              <a:t>lze </a:t>
            </a:r>
            <a:r>
              <a:rPr lang="cs-CZ" sz="3600" dirty="0"/>
              <a:t>uložit pouze cizinci</a:t>
            </a:r>
          </a:p>
        </p:txBody>
      </p:sp>
    </p:spTree>
    <p:extLst>
      <p:ext uri="{BB962C8B-B14F-4D97-AF65-F5344CB8AC3E}">
        <p14:creationId xmlns:p14="http://schemas.microsoft.com/office/powerpoint/2010/main" xmlns="" val="276977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6000" b="1" dirty="0" smtClean="0"/>
              <a:t>Shrnutí: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r>
              <a:rPr lang="cs-CZ" sz="3600" b="1" dirty="0" smtClean="0"/>
              <a:t>Úkoly </a:t>
            </a:r>
            <a:r>
              <a:rPr lang="cs-CZ" sz="3600" b="1" dirty="0" smtClean="0"/>
              <a:t>k opakování </a:t>
            </a:r>
          </a:p>
          <a:p>
            <a:pPr marL="0" indent="0">
              <a:buNone/>
            </a:pPr>
            <a:r>
              <a:rPr lang="cs-CZ" sz="3600" dirty="0" smtClean="0"/>
              <a:t>• U </a:t>
            </a:r>
            <a:r>
              <a:rPr lang="cs-CZ" sz="3600" dirty="0" smtClean="0"/>
              <a:t>každého z druhů trestu si společně </a:t>
            </a:r>
            <a:r>
              <a:rPr lang="cs-CZ" sz="3600" dirty="0" smtClean="0"/>
              <a:t>      připomeňte </a:t>
            </a:r>
            <a:r>
              <a:rPr lang="cs-CZ" sz="3600" dirty="0" smtClean="0"/>
              <a:t>základní údaje podle předchozího výkladu</a:t>
            </a:r>
            <a:r>
              <a:rPr lang="cs-CZ" sz="3600" dirty="0" smtClean="0"/>
              <a:t>.</a:t>
            </a:r>
          </a:p>
          <a:p>
            <a:pPr marL="0" indent="0">
              <a:buNone/>
            </a:pPr>
            <a:r>
              <a:rPr lang="cs-CZ" sz="3600" dirty="0" smtClean="0"/>
              <a:t>• Existuje nějaká okolnost, která by soudu znemožnila uložit v konkrétním případě určitý druh trestu (např. peněžitý trest)?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xmlns="" val="93966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4800" b="1" dirty="0"/>
              <a:t>V České republice může soud uložit následující tresty:</a:t>
            </a:r>
            <a:endParaRPr lang="cs-CZ" sz="4800" dirty="0"/>
          </a:p>
          <a:p>
            <a:pPr marL="0" indent="0">
              <a:buNone/>
            </a:pPr>
            <a:r>
              <a:rPr lang="cs-CZ" sz="4800" b="1" dirty="0"/>
              <a:t>1. </a:t>
            </a:r>
            <a:r>
              <a:rPr lang="cs-CZ" sz="4800" dirty="0"/>
              <a:t>Trest odnětí svobody</a:t>
            </a:r>
          </a:p>
          <a:p>
            <a:pPr marL="0" indent="0">
              <a:buNone/>
            </a:pPr>
            <a:r>
              <a:rPr lang="cs-CZ" sz="4800" b="1" dirty="0"/>
              <a:t>2. </a:t>
            </a:r>
            <a:r>
              <a:rPr lang="cs-CZ" sz="4800" dirty="0"/>
              <a:t>Domácí vězení</a:t>
            </a:r>
            <a:r>
              <a:rPr lang="cs-CZ" sz="4800" b="1" dirty="0"/>
              <a:t> </a:t>
            </a:r>
            <a:endParaRPr lang="cs-CZ" sz="4800" dirty="0"/>
          </a:p>
          <a:p>
            <a:pPr marL="0" indent="0">
              <a:buNone/>
            </a:pPr>
            <a:r>
              <a:rPr lang="cs-CZ" sz="4800" b="1" dirty="0"/>
              <a:t>3. </a:t>
            </a:r>
            <a:r>
              <a:rPr lang="cs-CZ" sz="4800" dirty="0"/>
              <a:t>Obecně prospěšné práce</a:t>
            </a:r>
          </a:p>
          <a:p>
            <a:pPr marL="0" indent="0">
              <a:buNone/>
            </a:pPr>
            <a:r>
              <a:rPr lang="cs-CZ" sz="4800" b="1" dirty="0"/>
              <a:t>4. </a:t>
            </a:r>
            <a:r>
              <a:rPr lang="cs-CZ" sz="4800" dirty="0"/>
              <a:t>Propadnutí majetku</a:t>
            </a:r>
          </a:p>
          <a:p>
            <a:pPr marL="0" indent="0">
              <a:buNone/>
            </a:pPr>
            <a:r>
              <a:rPr lang="cs-CZ" sz="4800" b="1" dirty="0"/>
              <a:t>5. </a:t>
            </a:r>
            <a:r>
              <a:rPr lang="cs-CZ" sz="4800" dirty="0"/>
              <a:t>Peněžitý trest</a:t>
            </a:r>
          </a:p>
          <a:p>
            <a:pPr marL="0" indent="0">
              <a:buNone/>
            </a:pPr>
            <a:r>
              <a:rPr lang="cs-CZ" sz="4800" b="1" dirty="0"/>
              <a:t>6. </a:t>
            </a:r>
            <a:r>
              <a:rPr lang="cs-CZ" sz="4800" dirty="0"/>
              <a:t>Propadnutí věci nebo jiné majetkové </a:t>
            </a:r>
            <a:r>
              <a:rPr lang="cs-CZ" sz="4800" dirty="0" smtClean="0"/>
              <a:t>hodnoty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xmlns="" val="93966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b="1" dirty="0"/>
              <a:t>7. </a:t>
            </a:r>
            <a:r>
              <a:rPr lang="cs-CZ" sz="3600" dirty="0"/>
              <a:t>Zákaz činnosti</a:t>
            </a:r>
          </a:p>
          <a:p>
            <a:pPr marL="0" indent="0">
              <a:buNone/>
            </a:pPr>
            <a:r>
              <a:rPr lang="cs-CZ" sz="3600" b="1" dirty="0"/>
              <a:t>8. </a:t>
            </a:r>
            <a:r>
              <a:rPr lang="cs-CZ" sz="3600" dirty="0"/>
              <a:t>Zákaz pobytu</a:t>
            </a:r>
          </a:p>
          <a:p>
            <a:pPr marL="0" indent="0">
              <a:buNone/>
            </a:pPr>
            <a:r>
              <a:rPr lang="cs-CZ" sz="3600" b="1" dirty="0"/>
              <a:t>9. </a:t>
            </a:r>
            <a:r>
              <a:rPr lang="cs-CZ" sz="3600" dirty="0"/>
              <a:t>Zákaz vstupu na sportovní, kulturní a jiné společenské akce </a:t>
            </a:r>
          </a:p>
          <a:p>
            <a:pPr marL="0" indent="0">
              <a:buNone/>
            </a:pPr>
            <a:r>
              <a:rPr lang="cs-CZ" sz="3600" b="1" dirty="0"/>
              <a:t>10. </a:t>
            </a:r>
            <a:r>
              <a:rPr lang="cs-CZ" sz="3600" dirty="0"/>
              <a:t>Ztráta čestných titulů, vyznamenání a vojenské hodnosti</a:t>
            </a:r>
          </a:p>
          <a:p>
            <a:pPr marL="0" indent="0">
              <a:buNone/>
            </a:pPr>
            <a:r>
              <a:rPr lang="cs-CZ" sz="3600" b="1" dirty="0"/>
              <a:t>11. </a:t>
            </a:r>
            <a:r>
              <a:rPr lang="cs-CZ" sz="3600" dirty="0" smtClean="0"/>
              <a:t>Vyhoštění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xmlns="" val="310661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600" dirty="0"/>
              <a:t>Tyto tresty může soud uložit </a:t>
            </a:r>
            <a:r>
              <a:rPr lang="cs-CZ" sz="3600" b="1" dirty="0"/>
              <a:t>ve vzájemné </a:t>
            </a:r>
            <a:r>
              <a:rPr lang="cs-CZ" sz="3600" b="1" dirty="0" smtClean="0"/>
              <a:t>kombinaci</a:t>
            </a:r>
            <a:r>
              <a:rPr lang="cs-CZ" sz="3600" dirty="0"/>
              <a:t> </a:t>
            </a:r>
            <a:r>
              <a:rPr lang="cs-CZ" sz="3600" dirty="0" smtClean="0"/>
              <a:t>po </a:t>
            </a:r>
            <a:r>
              <a:rPr lang="cs-CZ" sz="3600" dirty="0"/>
              <a:t>posouzení konkrétního trestného činu.</a:t>
            </a:r>
          </a:p>
        </p:txBody>
      </p:sp>
    </p:spTree>
    <p:extLst>
      <p:ext uri="{BB962C8B-B14F-4D97-AF65-F5344CB8AC3E}">
        <p14:creationId xmlns:p14="http://schemas.microsoft.com/office/powerpoint/2010/main" xmlns="" val="74672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republice: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4800" b="1" dirty="0"/>
              <a:t>1. Trest odnětí svobody</a:t>
            </a:r>
            <a:endParaRPr lang="cs-CZ" sz="4800" dirty="0"/>
          </a:p>
          <a:p>
            <a:r>
              <a:rPr lang="cs-CZ" sz="4800" b="1" dirty="0" smtClean="0"/>
              <a:t>podmíněně</a:t>
            </a:r>
            <a:r>
              <a:rPr lang="cs-CZ" sz="4800" b="1" dirty="0"/>
              <a:t>:</a:t>
            </a:r>
            <a:r>
              <a:rPr lang="cs-CZ" sz="4800" dirty="0"/>
              <a:t> výkon trestu je odložen na zkušební dobu 1 – 5 let (u trestní sazby do 3 let)</a:t>
            </a:r>
          </a:p>
          <a:p>
            <a:r>
              <a:rPr lang="cs-CZ" sz="4800" b="1" dirty="0" smtClean="0"/>
              <a:t>nepodmíněně</a:t>
            </a:r>
            <a:r>
              <a:rPr lang="cs-CZ" sz="4800" b="1" dirty="0"/>
              <a:t>:</a:t>
            </a:r>
            <a:r>
              <a:rPr lang="cs-CZ" sz="4800" dirty="0"/>
              <a:t> nejvýše na 20 let, pouze za nejzávažnější trestné </a:t>
            </a:r>
            <a:r>
              <a:rPr lang="cs-CZ" sz="4800" dirty="0" smtClean="0"/>
              <a:t>činy</a:t>
            </a:r>
          </a:p>
          <a:p>
            <a:r>
              <a:rPr lang="cs-CZ" sz="4800" b="1" dirty="0" smtClean="0"/>
              <a:t>výjimečný </a:t>
            </a:r>
            <a:r>
              <a:rPr lang="cs-CZ" sz="4800" b="1" dirty="0"/>
              <a:t>trest:</a:t>
            </a:r>
            <a:r>
              <a:rPr lang="cs-CZ" sz="4800" dirty="0"/>
              <a:t> nad 20 až do 30 let nebo na doživotí</a:t>
            </a:r>
          </a:p>
          <a:p>
            <a:pPr marL="0" indent="0">
              <a:buNone/>
            </a:pP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xmlns="" val="412595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4000" b="1" dirty="0"/>
              <a:t>2. Domácí vězení </a:t>
            </a:r>
            <a:endParaRPr lang="cs-CZ" sz="4000" dirty="0"/>
          </a:p>
          <a:p>
            <a:r>
              <a:rPr lang="cs-CZ" sz="4000" dirty="0" smtClean="0"/>
              <a:t>až </a:t>
            </a:r>
            <a:r>
              <a:rPr lang="cs-CZ" sz="4000" dirty="0"/>
              <a:t>na 2 roky, pro pachatele přečinu</a:t>
            </a:r>
          </a:p>
          <a:p>
            <a:r>
              <a:rPr lang="cs-CZ" sz="4000" dirty="0" smtClean="0"/>
              <a:t>pachatel </a:t>
            </a:r>
            <a:r>
              <a:rPr lang="cs-CZ" sz="4000" dirty="0"/>
              <a:t>dá písemný slib, že se ve stanovené době bude zdržovat na určené adrese</a:t>
            </a:r>
          </a:p>
          <a:p>
            <a:r>
              <a:rPr lang="cs-CZ" sz="4000" dirty="0" smtClean="0"/>
              <a:t>soud </a:t>
            </a:r>
            <a:r>
              <a:rPr lang="cs-CZ" sz="4000" dirty="0"/>
              <a:t>stanoví časové období s výjimkou výkonu </a:t>
            </a:r>
            <a:r>
              <a:rPr lang="cs-CZ" sz="4000" dirty="0" smtClean="0"/>
              <a:t>zaměstnání, poskytnutí </a:t>
            </a:r>
            <a:r>
              <a:rPr lang="cs-CZ" sz="4000" dirty="0"/>
              <a:t>zdravotních služeb při onemocnění nebo úrazu, navštěvování pravidelných bohoslužeb nebo náboženských shromáždění </a:t>
            </a:r>
          </a:p>
          <a:p>
            <a:pPr marL="0" indent="0">
              <a:buNone/>
            </a:pP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xmlns="" val="270475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3600" b="1" dirty="0"/>
              <a:t>3. Obecně prospěšné práce</a:t>
            </a:r>
            <a:endParaRPr lang="cs-CZ" sz="3600" dirty="0"/>
          </a:p>
          <a:p>
            <a:r>
              <a:rPr lang="cs-CZ" sz="3600" dirty="0" smtClean="0"/>
              <a:t>od </a:t>
            </a:r>
            <a:r>
              <a:rPr lang="cs-CZ" sz="3600" dirty="0"/>
              <a:t>50 do 300 hodin</a:t>
            </a:r>
          </a:p>
          <a:p>
            <a:r>
              <a:rPr lang="cs-CZ" sz="3600" dirty="0" smtClean="0"/>
              <a:t>stanoví </a:t>
            </a:r>
            <a:r>
              <a:rPr lang="cs-CZ" sz="3600" dirty="0"/>
              <a:t>soud, pokud příslušný obecní úřad má k dispozici pracovní místa</a:t>
            </a:r>
          </a:p>
          <a:p>
            <a:r>
              <a:rPr lang="cs-CZ" sz="3600" dirty="0" smtClean="0"/>
              <a:t>vhodné </a:t>
            </a:r>
            <a:r>
              <a:rPr lang="cs-CZ" sz="3600" dirty="0"/>
              <a:t>zejména u mladistvých pachatelů</a:t>
            </a:r>
          </a:p>
          <a:p>
            <a:pPr marL="0" indent="0">
              <a:buNone/>
            </a:pP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xmlns="" val="181777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3600" b="1" dirty="0"/>
              <a:t>4. Propadnutí majetku</a:t>
            </a:r>
            <a:endParaRPr lang="cs-CZ" sz="3600" dirty="0"/>
          </a:p>
          <a:p>
            <a:r>
              <a:rPr lang="cs-CZ" sz="3600" dirty="0" smtClean="0"/>
              <a:t>při </a:t>
            </a:r>
            <a:r>
              <a:rPr lang="cs-CZ" sz="3600" dirty="0"/>
              <a:t>velmi závažné trestné činnosti,</a:t>
            </a:r>
          </a:p>
          <a:p>
            <a:r>
              <a:rPr lang="cs-CZ" sz="3600" dirty="0"/>
              <a:t>kterou pachatel získal nebo se snažil získat majetkový prospěch</a:t>
            </a:r>
          </a:p>
          <a:p>
            <a:r>
              <a:rPr lang="cs-CZ" sz="3600" dirty="0" smtClean="0"/>
              <a:t>zaniká </a:t>
            </a:r>
            <a:r>
              <a:rPr lang="cs-CZ" sz="3600" dirty="0"/>
              <a:t>společné jmění manželů</a:t>
            </a:r>
          </a:p>
          <a:p>
            <a:r>
              <a:rPr lang="cs-CZ" sz="3600" dirty="0" smtClean="0"/>
              <a:t>propadlý </a:t>
            </a:r>
            <a:r>
              <a:rPr lang="cs-CZ" sz="3600" dirty="0"/>
              <a:t>majetek připadá státu</a:t>
            </a:r>
          </a:p>
        </p:txBody>
      </p:sp>
    </p:spTree>
    <p:extLst>
      <p:ext uri="{BB962C8B-B14F-4D97-AF65-F5344CB8AC3E}">
        <p14:creationId xmlns:p14="http://schemas.microsoft.com/office/powerpoint/2010/main" xmlns="" val="262960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3600" b="1" dirty="0"/>
              <a:t>5. Peněžitý trest</a:t>
            </a:r>
            <a:endParaRPr lang="cs-CZ" sz="3600" dirty="0"/>
          </a:p>
          <a:p>
            <a:r>
              <a:rPr lang="cs-CZ" sz="3600" dirty="0" smtClean="0"/>
              <a:t>ukládá </a:t>
            </a:r>
            <a:r>
              <a:rPr lang="cs-CZ" sz="3600" dirty="0"/>
              <a:t>se v denních sazbách a činí nejméně 20 a nejvíce 730 celých denních sazeb</a:t>
            </a:r>
          </a:p>
          <a:p>
            <a:r>
              <a:rPr lang="cs-CZ" sz="3600" dirty="0" smtClean="0"/>
              <a:t>denní </a:t>
            </a:r>
            <a:r>
              <a:rPr lang="cs-CZ" sz="3600" dirty="0"/>
              <a:t>sazba činí nejméně 100,- Kč a nejvíce 50 000,- Kč</a:t>
            </a:r>
          </a:p>
          <a:p>
            <a:r>
              <a:rPr lang="cs-CZ" sz="3600" dirty="0" smtClean="0"/>
              <a:t>neukládá </a:t>
            </a:r>
            <a:r>
              <a:rPr lang="cs-CZ" sz="3600" dirty="0"/>
              <a:t>se v případech, kdy by byl nedobytný</a:t>
            </a:r>
          </a:p>
        </p:txBody>
      </p:sp>
    </p:spTree>
    <p:extLst>
      <p:ext uri="{BB962C8B-B14F-4D97-AF65-F5344CB8AC3E}">
        <p14:creationId xmlns:p14="http://schemas.microsoft.com/office/powerpoint/2010/main" xmlns="" val="262968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3600" b="1" dirty="0"/>
              <a:t>6. Propadnutí věci nebo jiné majetkové hodnoty</a:t>
            </a:r>
            <a:r>
              <a:rPr lang="cs-CZ" sz="3600" dirty="0"/>
              <a:t>,</a:t>
            </a:r>
          </a:p>
          <a:p>
            <a:r>
              <a:rPr lang="cs-CZ" sz="3600" dirty="0" smtClean="0"/>
              <a:t>kterou </a:t>
            </a:r>
            <a:r>
              <a:rPr lang="cs-CZ" sz="3600" dirty="0"/>
              <a:t>pachatel použil ke spáchání trestného činu, </a:t>
            </a:r>
          </a:p>
          <a:p>
            <a:r>
              <a:rPr lang="cs-CZ" sz="3600" dirty="0" smtClean="0"/>
              <a:t>byla </a:t>
            </a:r>
            <a:r>
              <a:rPr lang="cs-CZ" sz="3600" dirty="0"/>
              <a:t>získána trestným činem </a:t>
            </a:r>
          </a:p>
          <a:p>
            <a:r>
              <a:rPr lang="cs-CZ" sz="3600" dirty="0" smtClean="0"/>
              <a:t>nebo </a:t>
            </a:r>
            <a:r>
              <a:rPr lang="cs-CZ" sz="3600" dirty="0"/>
              <a:t>ji nabyl výměnou za věc získanou trestným činem</a:t>
            </a:r>
          </a:p>
        </p:txBody>
      </p:sp>
    </p:spTree>
    <p:extLst>
      <p:ext uri="{BB962C8B-B14F-4D97-AF65-F5344CB8AC3E}">
        <p14:creationId xmlns:p14="http://schemas.microsoft.com/office/powerpoint/2010/main" xmlns="" val="12866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</a:t>
            </a:r>
            <a:r>
              <a:rPr lang="cs-CZ" sz="4800" b="1" dirty="0" smtClean="0"/>
              <a:t>republice:</a:t>
            </a:r>
          </a:p>
          <a:p>
            <a:pPr marL="0" indent="0">
              <a:buNone/>
            </a:pPr>
            <a:r>
              <a:rPr lang="cs-CZ" sz="3600" b="1" dirty="0" smtClean="0"/>
              <a:t>7</a:t>
            </a:r>
            <a:r>
              <a:rPr lang="cs-CZ" sz="3600" b="1" dirty="0"/>
              <a:t>. Zákaz činnosti</a:t>
            </a:r>
            <a:endParaRPr lang="cs-CZ" sz="3600" dirty="0"/>
          </a:p>
          <a:p>
            <a:r>
              <a:rPr lang="cs-CZ" sz="3600" dirty="0" smtClean="0"/>
              <a:t>na </a:t>
            </a:r>
            <a:r>
              <a:rPr lang="cs-CZ" sz="3600" dirty="0"/>
              <a:t>1 až 10 let v případech,</a:t>
            </a:r>
          </a:p>
          <a:p>
            <a:r>
              <a:rPr lang="cs-CZ" sz="3600" dirty="0"/>
              <a:t>kdy se pachatel dopustí trestného činu v souvislosti s výkonem této činnosti </a:t>
            </a:r>
          </a:p>
          <a:p>
            <a:r>
              <a:rPr lang="cs-CZ" sz="3600" dirty="0" smtClean="0"/>
              <a:t>např</a:t>
            </a:r>
            <a:r>
              <a:rPr lang="cs-CZ" sz="3600" dirty="0"/>
              <a:t>. účetní, který zpronevěřil svěřené peníze, nebo výčepní, který naléval alkohol nezletilým</a:t>
            </a:r>
          </a:p>
        </p:txBody>
      </p:sp>
    </p:spTree>
    <p:extLst>
      <p:ext uri="{BB962C8B-B14F-4D97-AF65-F5344CB8AC3E}">
        <p14:creationId xmlns:p14="http://schemas.microsoft.com/office/powerpoint/2010/main" xmlns="" val="269360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268</Words>
  <Application>Microsoft Office PowerPoint</Application>
  <PresentationFormat>Předvádění na obrazovce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Název vzdělávacího materiálu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Shrnutí:</vt:lpstr>
      <vt:lpstr>9. Trestní řízení III</vt:lpstr>
      <vt:lpstr>9. Trestní řízení III</vt:lpstr>
      <vt:lpstr>9. Trestní řízení III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sil</cp:lastModifiedBy>
  <cp:revision>41</cp:revision>
  <dcterms:created xsi:type="dcterms:W3CDTF">2012-06-18T15:15:37Z</dcterms:created>
  <dcterms:modified xsi:type="dcterms:W3CDTF">2013-07-02T08:41:22Z</dcterms:modified>
</cp:coreProperties>
</file>