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392028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</a:t>
                      </a:r>
                      <a:r>
                        <a:rPr lang="cs-CZ" baseline="0" dirty="0" smtClean="0"/>
                        <a:t>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právnické profese v ČR, stanovení příslušného soudu prvního stupně, odvolání a dovolání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</a:t>
                      </a:r>
                      <a:r>
                        <a:rPr lang="cs-CZ" dirty="0" smtClean="0"/>
                        <a:t>podpůrný materiál pro práci v hodině a pro domácí opakování žáků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smtClean="0"/>
                        <a:t>ve shrnutí jsou kontrolní otázky na právnické profese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4000" b="1" dirty="0"/>
              <a:t>Právnické profese v České republice:</a:t>
            </a:r>
            <a:endParaRPr lang="cs-CZ" sz="4000" dirty="0"/>
          </a:p>
          <a:p>
            <a:r>
              <a:rPr lang="cs-CZ" sz="4000" b="1" dirty="0" smtClean="0"/>
              <a:t>soudce</a:t>
            </a:r>
            <a:r>
              <a:rPr lang="cs-CZ" sz="4000" dirty="0" smtClean="0"/>
              <a:t> </a:t>
            </a:r>
            <a:r>
              <a:rPr lang="cs-CZ" sz="4000" dirty="0"/>
              <a:t>(rozhoduje o vině a nevině, druhu a výši trestu)</a:t>
            </a:r>
          </a:p>
          <a:p>
            <a:r>
              <a:rPr lang="cs-CZ" sz="4000" b="1" dirty="0" smtClean="0"/>
              <a:t>státní </a:t>
            </a:r>
            <a:r>
              <a:rPr lang="cs-CZ" sz="4000" b="1" dirty="0"/>
              <a:t>zástupce</a:t>
            </a:r>
            <a:r>
              <a:rPr lang="cs-CZ" sz="4000" dirty="0"/>
              <a:t> (žalobce u soudu v soudním trestním řízení)</a:t>
            </a:r>
          </a:p>
          <a:p>
            <a:r>
              <a:rPr lang="cs-CZ" sz="4000" b="1" dirty="0" smtClean="0"/>
              <a:t>advokát </a:t>
            </a:r>
            <a:r>
              <a:rPr lang="cs-CZ" sz="4000" dirty="0"/>
              <a:t>(poskytuje právní pomoc, zastupuje před soudem)</a:t>
            </a:r>
          </a:p>
          <a:p>
            <a:r>
              <a:rPr lang="cs-CZ" sz="4000" b="1" dirty="0" smtClean="0"/>
              <a:t>notář </a:t>
            </a:r>
            <a:r>
              <a:rPr lang="cs-CZ" sz="4000" dirty="0"/>
              <a:t>(ověřuje a bere do úschovy listiny)</a:t>
            </a:r>
          </a:p>
        </p:txBody>
      </p:sp>
    </p:spTree>
    <p:extLst>
      <p:ext uri="{BB962C8B-B14F-4D97-AF65-F5344CB8AC3E}">
        <p14:creationId xmlns:p14="http://schemas.microsoft.com/office/powerpoint/2010/main" xmlns="" val="32641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3600" b="1" dirty="0"/>
              <a:t>Soudem prvního stupně</a:t>
            </a:r>
            <a:r>
              <a:rPr lang="cs-CZ" sz="3600" dirty="0"/>
              <a:t> je soud:</a:t>
            </a:r>
          </a:p>
          <a:p>
            <a:pPr marL="0" indent="0">
              <a:buNone/>
            </a:pPr>
            <a:r>
              <a:rPr lang="cs-CZ" sz="3600" b="1" dirty="0"/>
              <a:t>1.</a:t>
            </a:r>
            <a:r>
              <a:rPr lang="cs-CZ" sz="3600" dirty="0"/>
              <a:t> v jehož obvodu byl trestný čin spáchán,</a:t>
            </a:r>
          </a:p>
          <a:p>
            <a:pPr marL="0" indent="0">
              <a:buNone/>
            </a:pPr>
            <a:r>
              <a:rPr lang="cs-CZ" sz="3600" b="1" dirty="0"/>
              <a:t>2.</a:t>
            </a:r>
            <a:r>
              <a:rPr lang="cs-CZ" sz="3600" dirty="0"/>
              <a:t> kde obviněný žije, nebo kde pracuje,</a:t>
            </a:r>
          </a:p>
          <a:p>
            <a:pPr marL="0" indent="0">
              <a:buNone/>
            </a:pPr>
            <a:r>
              <a:rPr lang="cs-CZ" sz="3600" b="1" dirty="0"/>
              <a:t>3.</a:t>
            </a:r>
            <a:r>
              <a:rPr lang="cs-CZ" sz="3600" dirty="0"/>
              <a:t> nebo kde vyšel čin najevo</a:t>
            </a:r>
            <a:r>
              <a:rPr lang="cs-CZ" sz="3600" dirty="0" smtClean="0"/>
              <a:t>.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xmlns="" val="239538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3600" b="1" dirty="0"/>
              <a:t>V soudním řízení rozhodují soudy </a:t>
            </a:r>
            <a:endParaRPr lang="cs-CZ" sz="3600" b="1" dirty="0" smtClean="0"/>
          </a:p>
          <a:p>
            <a:pPr marL="0" indent="0">
              <a:buNone/>
            </a:pPr>
            <a:r>
              <a:rPr lang="cs-CZ" sz="3600" b="1" dirty="0" smtClean="0"/>
              <a:t>v</a:t>
            </a:r>
            <a:r>
              <a:rPr lang="cs-CZ" sz="3600" b="1" dirty="0"/>
              <a:t> tomto pořadí:</a:t>
            </a:r>
            <a:endParaRPr lang="cs-CZ" sz="3600" dirty="0"/>
          </a:p>
          <a:p>
            <a:pPr marL="0" indent="0">
              <a:buNone/>
            </a:pPr>
            <a:r>
              <a:rPr lang="cs-CZ" sz="3600" b="1" dirty="0"/>
              <a:t>1.</a:t>
            </a:r>
            <a:r>
              <a:rPr lang="cs-CZ" sz="3600" dirty="0"/>
              <a:t> </a:t>
            </a:r>
            <a:r>
              <a:rPr lang="cs-CZ" sz="3600" b="1" dirty="0"/>
              <a:t>okresní soud</a:t>
            </a:r>
            <a:r>
              <a:rPr lang="cs-CZ" sz="3600" dirty="0"/>
              <a:t> (resp. </a:t>
            </a:r>
            <a:r>
              <a:rPr lang="cs-CZ" sz="3600" b="1" dirty="0"/>
              <a:t>krajský soud</a:t>
            </a:r>
            <a:r>
              <a:rPr lang="cs-CZ" sz="3600" dirty="0"/>
              <a:t>)</a:t>
            </a:r>
          </a:p>
          <a:p>
            <a:pPr marL="0" indent="0">
              <a:buNone/>
            </a:pPr>
            <a:r>
              <a:rPr lang="cs-CZ" sz="3600" b="1" dirty="0"/>
              <a:t>2.</a:t>
            </a:r>
            <a:r>
              <a:rPr lang="cs-CZ" sz="3600" dirty="0"/>
              <a:t> po odvolání: </a:t>
            </a:r>
            <a:endParaRPr lang="cs-CZ" sz="3600" dirty="0" smtClean="0"/>
          </a:p>
          <a:p>
            <a:pPr marL="0" indent="0">
              <a:buNone/>
            </a:pPr>
            <a:r>
              <a:rPr lang="cs-CZ" sz="3600" b="1" dirty="0" smtClean="0"/>
              <a:t>krajský </a:t>
            </a:r>
            <a:r>
              <a:rPr lang="cs-CZ" sz="3600" b="1" dirty="0"/>
              <a:t>soud</a:t>
            </a:r>
            <a:r>
              <a:rPr lang="cs-CZ" sz="3600" dirty="0"/>
              <a:t> (resp. </a:t>
            </a:r>
            <a:r>
              <a:rPr lang="cs-CZ" sz="3600" b="1" dirty="0"/>
              <a:t>vrchní soud</a:t>
            </a:r>
            <a:r>
              <a:rPr lang="cs-CZ" sz="3600" dirty="0"/>
              <a:t>)</a:t>
            </a:r>
          </a:p>
          <a:p>
            <a:pPr marL="0" indent="0">
              <a:buNone/>
            </a:pPr>
            <a:r>
              <a:rPr lang="cs-CZ" sz="3600" b="1" dirty="0"/>
              <a:t>3.</a:t>
            </a:r>
            <a:r>
              <a:rPr lang="cs-CZ" sz="3600" dirty="0"/>
              <a:t> po dovolání: </a:t>
            </a:r>
            <a:endParaRPr lang="cs-CZ" sz="3600" dirty="0" smtClean="0"/>
          </a:p>
          <a:p>
            <a:pPr marL="0" indent="0">
              <a:buNone/>
            </a:pPr>
            <a:r>
              <a:rPr lang="cs-CZ" sz="3600" b="1" dirty="0" smtClean="0"/>
              <a:t>vrchní </a:t>
            </a:r>
            <a:r>
              <a:rPr lang="cs-CZ" sz="3600" b="1" dirty="0"/>
              <a:t>soud</a:t>
            </a:r>
            <a:r>
              <a:rPr lang="cs-CZ" sz="3600" dirty="0"/>
              <a:t> (resp. </a:t>
            </a:r>
            <a:r>
              <a:rPr lang="cs-CZ" sz="3600" b="1" dirty="0"/>
              <a:t>nejvyšší soud</a:t>
            </a:r>
            <a:r>
              <a:rPr lang="cs-CZ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43318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Právnické profese v České republice:</a:t>
            </a:r>
            <a:endParaRPr lang="cs-CZ" dirty="0"/>
          </a:p>
          <a:p>
            <a:r>
              <a:rPr lang="cs-CZ" b="1" dirty="0" smtClean="0"/>
              <a:t>soudce</a:t>
            </a:r>
            <a:r>
              <a:rPr lang="cs-CZ" dirty="0" smtClean="0"/>
              <a:t> </a:t>
            </a:r>
            <a:r>
              <a:rPr lang="cs-CZ" dirty="0"/>
              <a:t>(jmenuje na návrh Poslanecké sněmovny PČR prezident republiky doživotně, v případě soudce Ústavního soudu ČR na 10 let)</a:t>
            </a:r>
          </a:p>
          <a:p>
            <a:r>
              <a:rPr lang="cs-CZ" b="1" dirty="0" smtClean="0"/>
              <a:t>státní </a:t>
            </a:r>
            <a:r>
              <a:rPr lang="cs-CZ" b="1" dirty="0"/>
              <a:t>zástupce</a:t>
            </a:r>
            <a:r>
              <a:rPr lang="cs-CZ" dirty="0"/>
              <a:t> (zaměstnanec Státního zastupitelství, žalobce u soudu v soudním trestním řízení)</a:t>
            </a:r>
          </a:p>
          <a:p>
            <a:r>
              <a:rPr lang="cs-CZ" b="1" dirty="0" smtClean="0"/>
              <a:t>advokát</a:t>
            </a:r>
            <a:endParaRPr lang="cs-CZ" dirty="0"/>
          </a:p>
          <a:p>
            <a:r>
              <a:rPr lang="cs-CZ" b="1" dirty="0" smtClean="0"/>
              <a:t>notář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Advokát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právník, který složil advokátní zkoušky </a:t>
            </a:r>
          </a:p>
          <a:p>
            <a:pPr marL="0" indent="0">
              <a:buNone/>
            </a:pPr>
            <a:r>
              <a:rPr lang="cs-CZ" dirty="0"/>
              <a:t>a je vedený v seznamu </a:t>
            </a:r>
            <a:r>
              <a:rPr lang="cs-CZ" b="1" dirty="0"/>
              <a:t>České advokátní komory</a:t>
            </a:r>
            <a:r>
              <a:rPr lang="cs-CZ" dirty="0"/>
              <a:t>. </a:t>
            </a:r>
          </a:p>
          <a:p>
            <a:r>
              <a:rPr lang="cs-CZ" dirty="0" smtClean="0"/>
              <a:t>poskytuje </a:t>
            </a:r>
            <a:r>
              <a:rPr lang="cs-CZ" dirty="0"/>
              <a:t>právní pomoc</a:t>
            </a:r>
          </a:p>
          <a:p>
            <a:r>
              <a:rPr lang="cs-CZ" dirty="0" smtClean="0"/>
              <a:t>zastupuje </a:t>
            </a:r>
            <a:r>
              <a:rPr lang="cs-CZ" dirty="0"/>
              <a:t>před soudem</a:t>
            </a:r>
          </a:p>
          <a:p>
            <a:r>
              <a:rPr lang="cs-CZ" dirty="0" smtClean="0"/>
              <a:t>obhajuje </a:t>
            </a:r>
            <a:r>
              <a:rPr lang="cs-CZ" dirty="0"/>
              <a:t>v trestních věcech</a:t>
            </a:r>
          </a:p>
          <a:p>
            <a:r>
              <a:rPr lang="cs-CZ" dirty="0" smtClean="0"/>
              <a:t>vypracovává </a:t>
            </a:r>
            <a:r>
              <a:rPr lang="cs-CZ" dirty="0"/>
              <a:t>smlouvy</a:t>
            </a:r>
          </a:p>
        </p:txBody>
      </p:sp>
    </p:spTree>
    <p:extLst>
      <p:ext uri="{BB962C8B-B14F-4D97-AF65-F5344CB8AC3E}">
        <p14:creationId xmlns:p14="http://schemas.microsoft.com/office/powerpoint/2010/main" xmlns="" val="251553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Notář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absolvent právnické fakulty,</a:t>
            </a:r>
          </a:p>
          <a:p>
            <a:pPr marL="0" indent="0">
              <a:buNone/>
            </a:pPr>
            <a:r>
              <a:rPr lang="cs-CZ" dirty="0"/>
              <a:t>který složil notářskou zkoušku</a:t>
            </a:r>
          </a:p>
          <a:p>
            <a:pPr marL="0" indent="0">
              <a:buNone/>
            </a:pPr>
            <a:r>
              <a:rPr lang="cs-CZ" dirty="0"/>
              <a:t>a má notářské místo. </a:t>
            </a:r>
          </a:p>
          <a:p>
            <a:r>
              <a:rPr lang="cs-CZ" dirty="0" smtClean="0"/>
              <a:t>připravuje </a:t>
            </a:r>
            <a:r>
              <a:rPr lang="cs-CZ" dirty="0"/>
              <a:t>soudní řízení o dědictví</a:t>
            </a:r>
          </a:p>
          <a:p>
            <a:r>
              <a:rPr lang="cs-CZ" dirty="0" smtClean="0"/>
              <a:t>vypracovává</a:t>
            </a:r>
            <a:r>
              <a:rPr lang="cs-CZ" dirty="0"/>
              <a:t>, ověřuje a bere do úschovy listiny</a:t>
            </a:r>
          </a:p>
        </p:txBody>
      </p:sp>
    </p:spTree>
    <p:extLst>
      <p:ext uri="{BB962C8B-B14F-4D97-AF65-F5344CB8AC3E}">
        <p14:creationId xmlns:p14="http://schemas.microsoft.com/office/powerpoint/2010/main" xmlns="" val="22632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Příslušný soud prvního stupně</a:t>
            </a:r>
            <a:r>
              <a:rPr lang="cs-CZ" dirty="0"/>
              <a:t> je </a:t>
            </a:r>
            <a:r>
              <a:rPr lang="cs-CZ" dirty="0" smtClean="0"/>
              <a:t>soud: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1</a:t>
            </a:r>
            <a:r>
              <a:rPr lang="cs-CZ" b="1" dirty="0"/>
              <a:t>.</a:t>
            </a:r>
            <a:r>
              <a:rPr lang="cs-CZ" dirty="0"/>
              <a:t> v jehož obvodu byl trestný čin spáchán,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kde obviněný žije, nebo kde pracuje,</a:t>
            </a:r>
          </a:p>
          <a:p>
            <a:pPr marL="0" indent="0">
              <a:buNone/>
            </a:pPr>
            <a:r>
              <a:rPr lang="cs-CZ" b="1" dirty="0"/>
              <a:t>3.</a:t>
            </a:r>
            <a:r>
              <a:rPr lang="cs-CZ" dirty="0"/>
              <a:t> nebo kde vyšel čin najevo.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to v tomto pořadí</a:t>
            </a:r>
            <a:r>
              <a:rPr lang="cs-CZ" b="1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9653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V soudním řízení rozhodují soudy v následujícím pořadí:</a:t>
            </a:r>
            <a:endParaRPr lang="cs-CZ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1</a:t>
            </a:r>
            <a:r>
              <a:rPr lang="cs-CZ" b="1" dirty="0"/>
              <a:t>.</a:t>
            </a:r>
            <a:r>
              <a:rPr lang="cs-CZ" dirty="0"/>
              <a:t> </a:t>
            </a:r>
            <a:r>
              <a:rPr lang="cs-CZ" b="1" dirty="0"/>
              <a:t>okresní soud</a:t>
            </a:r>
            <a:r>
              <a:rPr lang="cs-CZ" dirty="0"/>
              <a:t> (u závažných trestných činů </a:t>
            </a:r>
            <a:r>
              <a:rPr lang="cs-CZ" b="1" dirty="0"/>
              <a:t>krajský soud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po odvolání: </a:t>
            </a:r>
            <a:r>
              <a:rPr lang="cs-CZ" b="1" dirty="0"/>
              <a:t>krajský soud</a:t>
            </a:r>
            <a:r>
              <a:rPr lang="cs-CZ" dirty="0"/>
              <a:t> (resp. </a:t>
            </a:r>
            <a:r>
              <a:rPr lang="cs-CZ" b="1" dirty="0"/>
              <a:t>vrchní soud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b="1" dirty="0"/>
              <a:t>3.</a:t>
            </a:r>
            <a:r>
              <a:rPr lang="cs-CZ" dirty="0"/>
              <a:t> po dovolání: </a:t>
            </a:r>
            <a:r>
              <a:rPr lang="cs-CZ" b="1" dirty="0"/>
              <a:t>vrchní soud</a:t>
            </a:r>
            <a:r>
              <a:rPr lang="cs-CZ" dirty="0"/>
              <a:t> (resp. </a:t>
            </a:r>
            <a:r>
              <a:rPr lang="cs-CZ" b="1" dirty="0"/>
              <a:t>nejvyšší soud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50722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Mimořádnými opravnými prostředky jsou: </a:t>
            </a:r>
            <a:endParaRPr lang="cs-CZ" b="1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b="1" dirty="0" smtClean="0"/>
              <a:t>stížnost </a:t>
            </a:r>
            <a:r>
              <a:rPr lang="cs-CZ" b="1" dirty="0"/>
              <a:t>ministru spravedlnosti</a:t>
            </a:r>
            <a:r>
              <a:rPr lang="cs-CZ" dirty="0"/>
              <a:t> pro porušení zákona,</a:t>
            </a:r>
          </a:p>
          <a:p>
            <a:r>
              <a:rPr lang="cs-CZ" b="1" dirty="0" smtClean="0"/>
              <a:t>podnět </a:t>
            </a:r>
            <a:r>
              <a:rPr lang="cs-CZ" b="1" dirty="0"/>
              <a:t>Ústavnímu soudu ČR</a:t>
            </a:r>
            <a:r>
              <a:rPr lang="cs-CZ" dirty="0"/>
              <a:t> pro porušení ústavnosti.</a:t>
            </a:r>
          </a:p>
        </p:txBody>
      </p:sp>
    </p:spTree>
    <p:extLst>
      <p:ext uri="{BB962C8B-B14F-4D97-AF65-F5344CB8AC3E}">
        <p14:creationId xmlns:p14="http://schemas.microsoft.com/office/powerpoint/2010/main" xmlns="" val="227854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6000" b="1" dirty="0" smtClean="0"/>
              <a:t>Shrnutí: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29700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10. Trestní řízení </a:t>
            </a:r>
            <a:r>
              <a:rPr lang="cs-CZ" b="1" dirty="0" smtClean="0"/>
              <a:t>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6000" b="1" dirty="0"/>
              <a:t>Právnické profese v České republice:</a:t>
            </a:r>
            <a:endParaRPr lang="cs-CZ" sz="6000" dirty="0"/>
          </a:p>
          <a:p>
            <a:r>
              <a:rPr lang="cs-CZ" sz="6000" dirty="0"/>
              <a:t>s</a:t>
            </a:r>
            <a:r>
              <a:rPr lang="cs-CZ" sz="6000" dirty="0" smtClean="0"/>
              <a:t>oudce</a:t>
            </a:r>
            <a:endParaRPr lang="cs-CZ" sz="6000" dirty="0"/>
          </a:p>
          <a:p>
            <a:r>
              <a:rPr lang="cs-CZ" sz="6000" dirty="0" smtClean="0"/>
              <a:t>státní zástupce</a:t>
            </a:r>
            <a:endParaRPr lang="cs-CZ" sz="6000" dirty="0"/>
          </a:p>
          <a:p>
            <a:r>
              <a:rPr lang="cs-CZ" sz="6000" dirty="0" smtClean="0"/>
              <a:t>advokát </a:t>
            </a:r>
          </a:p>
          <a:p>
            <a:r>
              <a:rPr lang="cs-CZ" sz="6000" dirty="0" smtClean="0"/>
              <a:t>notář</a:t>
            </a:r>
            <a:r>
              <a:rPr lang="cs-CZ" sz="6000" b="1" dirty="0" smtClean="0"/>
              <a:t> </a:t>
            </a:r>
            <a:endParaRPr lang="cs-CZ" sz="6000" dirty="0" smtClean="0"/>
          </a:p>
          <a:p>
            <a:pPr marL="0" indent="0">
              <a:buNone/>
            </a:pPr>
            <a:endParaRPr lang="cs-CZ" sz="6000" dirty="0" smtClean="0"/>
          </a:p>
          <a:p>
            <a:pPr marL="0" indent="0">
              <a:buNone/>
            </a:pPr>
            <a:r>
              <a:rPr lang="cs-CZ" sz="6000" b="1" dirty="0" smtClean="0"/>
              <a:t>U každé profese uveďte její charakteristiku.</a:t>
            </a:r>
            <a:endParaRPr lang="cs-CZ" sz="6000" b="1" dirty="0"/>
          </a:p>
        </p:txBody>
      </p:sp>
    </p:spTree>
    <p:extLst>
      <p:ext uri="{BB962C8B-B14F-4D97-AF65-F5344CB8AC3E}">
        <p14:creationId xmlns:p14="http://schemas.microsoft.com/office/powerpoint/2010/main" xmlns="" val="11690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270</Words>
  <Application>Microsoft Office PowerPoint</Application>
  <PresentationFormat>Předvádění na obrazovce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Název vzdělávacího materiálu</vt:lpstr>
      <vt:lpstr>10. Trestní řízení IV</vt:lpstr>
      <vt:lpstr>10. Trestní řízení IV</vt:lpstr>
      <vt:lpstr>10. Trestní řízení IV</vt:lpstr>
      <vt:lpstr>10. Trestní řízení IV</vt:lpstr>
      <vt:lpstr>10. Trestní řízení IV</vt:lpstr>
      <vt:lpstr>10. Trestní řízení IV</vt:lpstr>
      <vt:lpstr>Shrnutí:</vt:lpstr>
      <vt:lpstr>10. Trestní řízení IV</vt:lpstr>
      <vt:lpstr>10. Trestní řízení IV</vt:lpstr>
      <vt:lpstr>10. Trestní řízení IV</vt:lpstr>
      <vt:lpstr>10. Trestní řízení IV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42</cp:revision>
  <dcterms:created xsi:type="dcterms:W3CDTF">2012-06-18T15:15:37Z</dcterms:created>
  <dcterms:modified xsi:type="dcterms:W3CDTF">2013-07-02T08:43:26Z</dcterms:modified>
</cp:coreProperties>
</file>