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6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3332178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trestnost, promlčecí doba, odklon od trestního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podpůrný materiál pro práci v hodině         a k domácí přípravě žáků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Upuštění od potrestání </a:t>
            </a:r>
            <a:endParaRPr lang="cs-CZ" dirty="0"/>
          </a:p>
          <a:p>
            <a:r>
              <a:rPr lang="cs-CZ" dirty="0" smtClean="0"/>
              <a:t>pachatel </a:t>
            </a:r>
            <a:r>
              <a:rPr lang="cs-CZ" dirty="0"/>
              <a:t>lituje spáchání </a:t>
            </a:r>
            <a:r>
              <a:rPr lang="cs-CZ" b="1" dirty="0"/>
              <a:t>přečinu</a:t>
            </a:r>
            <a:r>
              <a:rPr lang="cs-CZ" dirty="0"/>
              <a:t> a projevuje účinnou snahu po </a:t>
            </a:r>
            <a:r>
              <a:rPr lang="cs-CZ" dirty="0" smtClean="0"/>
              <a:t>nápravě.</a:t>
            </a:r>
            <a:endParaRPr lang="cs-CZ" dirty="0"/>
          </a:p>
          <a:p>
            <a:r>
              <a:rPr lang="cs-CZ" dirty="0" smtClean="0"/>
              <a:t>Vzhledem </a:t>
            </a:r>
            <a:r>
              <a:rPr lang="cs-CZ" dirty="0"/>
              <a:t>k povaze a závažnosti spáchaného přečinu </a:t>
            </a:r>
          </a:p>
          <a:p>
            <a:r>
              <a:rPr lang="cs-CZ" dirty="0" smtClean="0"/>
              <a:t>a </a:t>
            </a:r>
            <a:r>
              <a:rPr lang="cs-CZ" dirty="0"/>
              <a:t>k dosavadnímu životu pachatele soud očekává, </a:t>
            </a:r>
          </a:p>
          <a:p>
            <a:r>
              <a:rPr lang="cs-CZ" dirty="0"/>
              <a:t>že již pouhé projednání věci </a:t>
            </a:r>
            <a:r>
              <a:rPr lang="cs-CZ" dirty="0" smtClean="0"/>
              <a:t>postačí </a:t>
            </a:r>
            <a:r>
              <a:rPr lang="cs-CZ" dirty="0"/>
              <a:t>k jeho nápravě i k ochraně společnosti.</a:t>
            </a:r>
          </a:p>
        </p:txBody>
      </p:sp>
    </p:spTree>
    <p:extLst>
      <p:ext uri="{BB962C8B-B14F-4D97-AF65-F5344CB8AC3E}">
        <p14:creationId xmlns:p14="http://schemas.microsoft.com/office/powerpoint/2010/main" xmlns="" val="38930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Kontrolní otázky: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Jestliže dojde ke zjištění trestného činu a je znám podezřelý, který se přiznal a svého činu lituje, jak by proti němu mělo být postupováno ? (Uveďte pořadí sankcí podle trestního práva – nejprve…, pokud nelze, pak…, teprve pokud nelze žádnou                      z předchozích možností, pak…)</a:t>
            </a:r>
          </a:p>
          <a:p>
            <a:r>
              <a:rPr lang="cs-CZ" dirty="0" smtClean="0"/>
              <a:t>Pokud jde o pořadí uplatňování trestů, který    z nich má být použit až jako poslední?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6000" b="1" dirty="0" smtClean="0"/>
              <a:t>Shrnutí: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9007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r>
              <a:rPr lang="cs-CZ" b="1" dirty="0" smtClean="0"/>
              <a:t>Trestnost </a:t>
            </a:r>
            <a:r>
              <a:rPr lang="cs-CZ" b="1" dirty="0"/>
              <a:t>činu </a:t>
            </a:r>
            <a:r>
              <a:rPr lang="cs-CZ" dirty="0"/>
              <a:t>se posuzuje</a:t>
            </a:r>
            <a:r>
              <a:rPr lang="cs-CZ" b="1" dirty="0"/>
              <a:t> </a:t>
            </a:r>
            <a:r>
              <a:rPr lang="cs-CZ" dirty="0" smtClean="0"/>
              <a:t>podle </a:t>
            </a:r>
            <a:r>
              <a:rPr lang="cs-CZ" dirty="0"/>
              <a:t>zákona účinného v době, </a:t>
            </a:r>
            <a:r>
              <a:rPr lang="cs-CZ" b="1" dirty="0"/>
              <a:t>kdy byl trestný čin spáchán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Absolutní </a:t>
            </a:r>
            <a:r>
              <a:rPr lang="cs-CZ" b="1" dirty="0"/>
              <a:t>trest </a:t>
            </a:r>
            <a:r>
              <a:rPr lang="cs-CZ" dirty="0"/>
              <a:t>(trest smrti)</a:t>
            </a:r>
            <a:r>
              <a:rPr lang="cs-CZ" b="1" dirty="0"/>
              <a:t> </a:t>
            </a:r>
            <a:r>
              <a:rPr lang="cs-CZ" b="1" dirty="0" smtClean="0"/>
              <a:t>                             </a:t>
            </a:r>
            <a:r>
              <a:rPr lang="cs-CZ" dirty="0" smtClean="0"/>
              <a:t>byl </a:t>
            </a:r>
            <a:r>
              <a:rPr lang="cs-CZ" dirty="0"/>
              <a:t>u nás </a:t>
            </a:r>
            <a:r>
              <a:rPr lang="cs-CZ" b="1" dirty="0"/>
              <a:t>zrušen v roce 1990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Trest </a:t>
            </a:r>
            <a:r>
              <a:rPr lang="cs-CZ" b="1" dirty="0"/>
              <a:t>po promlčení nelze vykonat.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9223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Možnosti 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řízení:</a:t>
            </a:r>
            <a:endParaRPr lang="cs-CZ" dirty="0"/>
          </a:p>
          <a:p>
            <a:r>
              <a:rPr lang="cs-CZ" b="1" dirty="0" smtClean="0"/>
              <a:t>Mimosoudní narovnání</a:t>
            </a:r>
            <a:r>
              <a:rPr lang="cs-CZ" dirty="0"/>
              <a:t> </a:t>
            </a:r>
            <a:r>
              <a:rPr lang="cs-CZ" dirty="0" smtClean="0"/>
              <a:t>                                          (dohoda </a:t>
            </a:r>
            <a:r>
              <a:rPr lang="cs-CZ" dirty="0"/>
              <a:t>s poškozeným o náhradě vzniklé škody a odškodnění)</a:t>
            </a:r>
          </a:p>
          <a:p>
            <a:r>
              <a:rPr lang="cs-CZ" b="1" dirty="0" smtClean="0"/>
              <a:t>Dobrovolný </a:t>
            </a:r>
            <a:r>
              <a:rPr lang="cs-CZ" b="1" dirty="0"/>
              <a:t>slib, složení </a:t>
            </a:r>
            <a:r>
              <a:rPr lang="cs-CZ" b="1" dirty="0" smtClean="0"/>
              <a:t>peněz</a:t>
            </a:r>
            <a:r>
              <a:rPr lang="cs-CZ" dirty="0"/>
              <a:t> </a:t>
            </a:r>
            <a:r>
              <a:rPr lang="cs-CZ" dirty="0" smtClean="0"/>
              <a:t>                       (podmíněné </a:t>
            </a:r>
            <a:r>
              <a:rPr lang="cs-CZ" dirty="0"/>
              <a:t>zastavení trestního stíhání po splnění podmínek)</a:t>
            </a:r>
          </a:p>
          <a:p>
            <a:r>
              <a:rPr lang="cs-CZ" b="1" dirty="0" smtClean="0"/>
              <a:t>Slib beztrestnosti</a:t>
            </a:r>
            <a:r>
              <a:rPr lang="cs-CZ" dirty="0"/>
              <a:t> </a:t>
            </a:r>
            <a:r>
              <a:rPr lang="cs-CZ" dirty="0" smtClean="0"/>
              <a:t>                                                            (pro </a:t>
            </a:r>
            <a:r>
              <a:rPr lang="cs-CZ" dirty="0"/>
              <a:t>spolupracující pachatele organizovaného zločinu)</a:t>
            </a:r>
          </a:p>
        </p:txBody>
      </p:sp>
    </p:spTree>
    <p:extLst>
      <p:ext uri="{BB962C8B-B14F-4D97-AF65-F5344CB8AC3E}">
        <p14:creationId xmlns:p14="http://schemas.microsoft.com/office/powerpoint/2010/main" xmlns="" val="39818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Možnosti </a:t>
            </a:r>
            <a:r>
              <a:rPr lang="cs-CZ" b="1" dirty="0"/>
              <a:t>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</a:t>
            </a:r>
            <a:r>
              <a:rPr lang="cs-CZ" b="1" dirty="0" smtClean="0"/>
              <a:t>:</a:t>
            </a:r>
          </a:p>
          <a:p>
            <a:r>
              <a:rPr lang="cs-CZ" b="1" dirty="0" smtClean="0"/>
              <a:t>Mimořádné </a:t>
            </a:r>
            <a:r>
              <a:rPr lang="cs-CZ" b="1" dirty="0"/>
              <a:t>pravomoci prezidenta </a:t>
            </a:r>
            <a:r>
              <a:rPr lang="cs-CZ" b="1" dirty="0" smtClean="0"/>
              <a:t>republiky</a:t>
            </a:r>
            <a:r>
              <a:rPr lang="cs-CZ" dirty="0"/>
              <a:t> </a:t>
            </a:r>
            <a:r>
              <a:rPr lang="cs-CZ" dirty="0" smtClean="0"/>
              <a:t>(amnestie </a:t>
            </a:r>
            <a:r>
              <a:rPr lang="cs-CZ" dirty="0"/>
              <a:t>a </a:t>
            </a:r>
            <a:r>
              <a:rPr lang="cs-CZ" dirty="0" smtClean="0"/>
              <a:t>milost + </a:t>
            </a:r>
            <a:r>
              <a:rPr lang="cs-CZ" dirty="0"/>
              <a:t>zastavení trestního stíhání kdykoli v průběhu trestního řízení)</a:t>
            </a:r>
          </a:p>
          <a:p>
            <a:r>
              <a:rPr lang="cs-CZ" b="1" dirty="0" smtClean="0"/>
              <a:t>Upuštění </a:t>
            </a:r>
            <a:r>
              <a:rPr lang="cs-CZ" b="1" dirty="0"/>
              <a:t>od </a:t>
            </a:r>
            <a:r>
              <a:rPr lang="cs-CZ" b="1" dirty="0" smtClean="0"/>
              <a:t>potrestání</a:t>
            </a:r>
            <a:r>
              <a:rPr lang="cs-CZ" dirty="0"/>
              <a:t> </a:t>
            </a:r>
            <a:r>
              <a:rPr lang="cs-CZ" dirty="0" smtClean="0"/>
              <a:t>                                     (u </a:t>
            </a:r>
            <a:r>
              <a:rPr lang="cs-CZ" b="1" dirty="0"/>
              <a:t>přečinů</a:t>
            </a:r>
            <a:r>
              <a:rPr lang="cs-CZ" dirty="0"/>
              <a:t>, pokud lze očekávat, že již projednání stačí k nápravě)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3242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Trestnost činu se posuzuje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podle zákona účinného v době,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kdy </a:t>
            </a:r>
            <a:r>
              <a:rPr lang="cs-CZ" b="1" dirty="0"/>
              <a:t>byl trestný čin spáchán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Absolutní trest (trest smrti)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byl v našem státě </a:t>
            </a:r>
            <a:r>
              <a:rPr lang="cs-CZ" b="1" dirty="0"/>
              <a:t>zrušen v roce 1990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Promlčecí </a:t>
            </a:r>
            <a:r>
              <a:rPr lang="cs-CZ" b="1" dirty="0" smtClean="0"/>
              <a:t>doba </a:t>
            </a:r>
            <a:endParaRPr lang="cs-CZ" dirty="0"/>
          </a:p>
          <a:p>
            <a:r>
              <a:rPr lang="cs-CZ" dirty="0" smtClean="0"/>
              <a:t>záleží </a:t>
            </a:r>
            <a:r>
              <a:rPr lang="cs-CZ" dirty="0"/>
              <a:t>na závažnosti trestného činu,</a:t>
            </a:r>
          </a:p>
          <a:p>
            <a:r>
              <a:rPr lang="cs-CZ" dirty="0" smtClean="0"/>
              <a:t>je </a:t>
            </a:r>
            <a:r>
              <a:rPr lang="cs-CZ" dirty="0"/>
              <a:t>v rozmezí 3 až 20 let</a:t>
            </a:r>
          </a:p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Trest </a:t>
            </a:r>
            <a:r>
              <a:rPr lang="cs-CZ" b="1" dirty="0"/>
              <a:t>po promlčení nelze vykonat.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1497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Možnosti odklonu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od trestního řízení: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Je-li to možné a účelné </a:t>
            </a:r>
          </a:p>
          <a:p>
            <a:r>
              <a:rPr lang="cs-CZ" dirty="0"/>
              <a:t>vzhledem k povaze trestného činu a osobě pachatele, </a:t>
            </a:r>
          </a:p>
          <a:p>
            <a:r>
              <a:rPr lang="cs-CZ" dirty="0"/>
              <a:t>trestní řízení by mělo být vedeno </a:t>
            </a:r>
          </a:p>
          <a:p>
            <a:r>
              <a:rPr lang="cs-CZ" dirty="0"/>
              <a:t>s přihlédnutím k principu </a:t>
            </a:r>
            <a:r>
              <a:rPr lang="cs-CZ" b="1" dirty="0"/>
              <a:t>ultima ratio</a:t>
            </a:r>
            <a:r>
              <a:rPr lang="cs-CZ" i="1" dirty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974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Tedy:</a:t>
            </a:r>
            <a:r>
              <a:rPr lang="cs-CZ" dirty="0"/>
              <a:t> mělo by být nejprve zvažováno, </a:t>
            </a:r>
          </a:p>
          <a:p>
            <a:r>
              <a:rPr lang="cs-CZ" dirty="0"/>
              <a:t>zda není vhodné užití </a:t>
            </a:r>
            <a:r>
              <a:rPr lang="cs-CZ" b="1" dirty="0"/>
              <a:t>odklonu od trestního řízení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Sankci </a:t>
            </a:r>
            <a:r>
              <a:rPr lang="cs-CZ" b="1" dirty="0"/>
              <a:t>použít teprve není-li to možné</a:t>
            </a:r>
            <a:r>
              <a:rPr lang="cs-CZ" dirty="0"/>
              <a:t>, </a:t>
            </a:r>
          </a:p>
          <a:p>
            <a:r>
              <a:rPr lang="cs-CZ" dirty="0"/>
              <a:t>a to za dodržení hierarchie, </a:t>
            </a:r>
          </a:p>
          <a:p>
            <a:r>
              <a:rPr lang="cs-CZ" dirty="0"/>
              <a:t>na jejímž samotném vrcholu je trest odnětí svobody.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228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Mimosoudní narovnání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</a:t>
            </a:r>
            <a:r>
              <a:rPr lang="cs-CZ" b="1" dirty="0"/>
              <a:t>dohoda s poškozeným</a:t>
            </a:r>
            <a:r>
              <a:rPr lang="cs-CZ" dirty="0"/>
              <a:t> o náhradě vzniklé škody a odškodnění.</a:t>
            </a:r>
          </a:p>
          <a:p>
            <a:r>
              <a:rPr lang="cs-CZ" dirty="0" smtClean="0"/>
              <a:t>pouze </a:t>
            </a:r>
            <a:r>
              <a:rPr lang="cs-CZ" dirty="0"/>
              <a:t>u činů s trestní sazbou </a:t>
            </a:r>
            <a:r>
              <a:rPr lang="cs-CZ" b="1" dirty="0"/>
              <a:t>do 5 let</a:t>
            </a:r>
            <a:r>
              <a:rPr lang="cs-CZ" dirty="0"/>
              <a:t> </a:t>
            </a:r>
          </a:p>
          <a:p>
            <a:r>
              <a:rPr lang="cs-CZ" dirty="0" smtClean="0"/>
              <a:t>a </a:t>
            </a:r>
            <a:r>
              <a:rPr lang="cs-CZ" dirty="0"/>
              <a:t>pokud se obviněný </a:t>
            </a:r>
            <a:r>
              <a:rPr lang="cs-CZ" b="1" dirty="0"/>
              <a:t>přizná</a:t>
            </a:r>
            <a:r>
              <a:rPr lang="cs-CZ" dirty="0"/>
              <a:t> a projeví </a:t>
            </a:r>
            <a:r>
              <a:rPr lang="cs-CZ" b="1" dirty="0"/>
              <a:t>účinnou lítost</a:t>
            </a:r>
            <a:r>
              <a:rPr lang="cs-CZ" dirty="0"/>
              <a:t> </a:t>
            </a:r>
          </a:p>
          <a:p>
            <a:r>
              <a:rPr lang="cs-CZ" dirty="0" smtClean="0"/>
              <a:t>rozhoduje </a:t>
            </a:r>
            <a:r>
              <a:rPr lang="cs-CZ" b="1" dirty="0"/>
              <a:t>soud</a:t>
            </a:r>
            <a:r>
              <a:rPr lang="cs-CZ" dirty="0"/>
              <a:t> na návrh státního zástupce </a:t>
            </a:r>
            <a:r>
              <a:rPr lang="cs-CZ" b="1" dirty="0"/>
              <a:t>do stanovení hlavního líčení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2582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Dobrovolný slib, složení peněz</a:t>
            </a:r>
            <a:endParaRPr lang="cs-CZ" dirty="0"/>
          </a:p>
          <a:p>
            <a:r>
              <a:rPr lang="cs-CZ" dirty="0" smtClean="0"/>
              <a:t>podmíněné </a:t>
            </a:r>
            <a:r>
              <a:rPr lang="cs-CZ" dirty="0"/>
              <a:t>zastavení trestního stíhání </a:t>
            </a:r>
          </a:p>
          <a:p>
            <a:r>
              <a:rPr lang="cs-CZ" dirty="0"/>
              <a:t>a </a:t>
            </a:r>
            <a:r>
              <a:rPr lang="cs-CZ" dirty="0" smtClean="0"/>
              <a:t>podmíněné </a:t>
            </a:r>
            <a:r>
              <a:rPr lang="cs-CZ" dirty="0"/>
              <a:t>odložení podání návrhu na potrestání </a:t>
            </a:r>
          </a:p>
          <a:p>
            <a:pPr marL="0" indent="0">
              <a:buNone/>
            </a:pPr>
            <a:r>
              <a:rPr lang="cs-CZ" b="1" dirty="0"/>
              <a:t>na základě:</a:t>
            </a:r>
          </a:p>
          <a:p>
            <a:r>
              <a:rPr lang="cs-CZ" dirty="0" smtClean="0"/>
              <a:t>dobrovolného </a:t>
            </a:r>
            <a:r>
              <a:rPr lang="cs-CZ" dirty="0"/>
              <a:t>slibu obviněného (podezřelého), </a:t>
            </a:r>
            <a:r>
              <a:rPr lang="cs-CZ" dirty="0" smtClean="0"/>
              <a:t>že </a:t>
            </a:r>
            <a:r>
              <a:rPr lang="cs-CZ" dirty="0"/>
              <a:t>se po zkušební dobu zdrží určité činnosti, </a:t>
            </a:r>
          </a:p>
          <a:p>
            <a:r>
              <a:rPr lang="cs-CZ" dirty="0" smtClean="0"/>
              <a:t>nebo </a:t>
            </a:r>
            <a:r>
              <a:rPr lang="cs-CZ" dirty="0"/>
              <a:t>složením peněžité částky </a:t>
            </a:r>
            <a:r>
              <a:rPr lang="cs-CZ" dirty="0" smtClean="0"/>
              <a:t>určené </a:t>
            </a:r>
            <a:r>
              <a:rPr lang="cs-CZ" dirty="0"/>
              <a:t>státu na pomoc obětem trestné činnosti.</a:t>
            </a:r>
          </a:p>
        </p:txBody>
      </p:sp>
    </p:spTree>
    <p:extLst>
      <p:ext uri="{BB962C8B-B14F-4D97-AF65-F5344CB8AC3E}">
        <p14:creationId xmlns:p14="http://schemas.microsoft.com/office/powerpoint/2010/main" xmlns="" val="326242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Slib beztrestnosti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Jednotlivcům – členům organizovaných skupin, </a:t>
            </a:r>
            <a:r>
              <a:rPr lang="cs-CZ" dirty="0" smtClean="0"/>
              <a:t>kteří </a:t>
            </a:r>
            <a:r>
              <a:rPr lang="cs-CZ" dirty="0"/>
              <a:t>se nedopustili nejzávažnějších trestných činů, </a:t>
            </a:r>
            <a:r>
              <a:rPr lang="cs-CZ" dirty="0" smtClean="0"/>
              <a:t>je </a:t>
            </a:r>
            <a:r>
              <a:rPr lang="cs-CZ" dirty="0"/>
              <a:t>možné nabídnout beztrestnost </a:t>
            </a:r>
            <a:r>
              <a:rPr lang="cs-CZ" b="1" dirty="0"/>
              <a:t>za to</a:t>
            </a:r>
            <a:r>
              <a:rPr lang="cs-CZ" dirty="0"/>
              <a:t>, </a:t>
            </a:r>
          </a:p>
          <a:p>
            <a:r>
              <a:rPr lang="cs-CZ" dirty="0"/>
              <a:t>že buď zabrání dokonání zločinu </a:t>
            </a:r>
            <a:r>
              <a:rPr lang="cs-CZ" dirty="0" smtClean="0"/>
              <a:t>spáchanému </a:t>
            </a:r>
            <a:r>
              <a:rPr lang="cs-CZ" dirty="0"/>
              <a:t>členy organizované skupiny, </a:t>
            </a:r>
          </a:p>
          <a:p>
            <a:r>
              <a:rPr lang="cs-CZ" dirty="0"/>
              <a:t>anebo poskytnou orgánům činným v trestním </a:t>
            </a:r>
            <a:r>
              <a:rPr lang="cs-CZ" dirty="0" smtClean="0"/>
              <a:t>řízení </a:t>
            </a:r>
            <a:r>
              <a:rPr lang="cs-CZ" dirty="0"/>
              <a:t>významnou pomoc.</a:t>
            </a:r>
          </a:p>
        </p:txBody>
      </p:sp>
    </p:spTree>
    <p:extLst>
      <p:ext uri="{BB962C8B-B14F-4D97-AF65-F5344CB8AC3E}">
        <p14:creationId xmlns:p14="http://schemas.microsoft.com/office/powerpoint/2010/main" xmlns="" val="40996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Trestní řízení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Mimořádné pravomoci prezidenta republiky</a:t>
            </a:r>
            <a:endParaRPr lang="cs-CZ" dirty="0"/>
          </a:p>
          <a:p>
            <a:r>
              <a:rPr lang="cs-CZ" b="1" dirty="0" smtClean="0"/>
              <a:t>amnestie</a:t>
            </a:r>
            <a:r>
              <a:rPr lang="cs-CZ" dirty="0"/>
              <a:t>: plošné prominutí části nebo celého </a:t>
            </a:r>
            <a:r>
              <a:rPr lang="cs-CZ" dirty="0" smtClean="0"/>
              <a:t>trestu, včetně </a:t>
            </a:r>
            <a:r>
              <a:rPr lang="cs-CZ" dirty="0"/>
              <a:t>vymazání záznamu v trestním rejstříku</a:t>
            </a:r>
          </a:p>
          <a:p>
            <a:r>
              <a:rPr lang="cs-CZ" b="1" dirty="0" smtClean="0"/>
              <a:t>milost</a:t>
            </a:r>
            <a:r>
              <a:rPr lang="cs-CZ" dirty="0"/>
              <a:t>: odpuštění samotného výkonu trestu nebo jeho </a:t>
            </a:r>
            <a:r>
              <a:rPr lang="cs-CZ" dirty="0" smtClean="0"/>
              <a:t>části, záznam </a:t>
            </a:r>
            <a:r>
              <a:rPr lang="cs-CZ" dirty="0"/>
              <a:t>v rejstříku zůstává</a:t>
            </a:r>
          </a:p>
        </p:txBody>
      </p:sp>
    </p:spTree>
    <p:extLst>
      <p:ext uri="{BB962C8B-B14F-4D97-AF65-F5344CB8AC3E}">
        <p14:creationId xmlns:p14="http://schemas.microsoft.com/office/powerpoint/2010/main" xmlns="" val="21771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419</Words>
  <Application>Microsoft Office PowerPoint</Application>
  <PresentationFormat>Předvádění na obrazovce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Název vzdělávacího materiálu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11. Trestní řízení V</vt:lpstr>
      <vt:lpstr>Kontrolní otázky:</vt:lpstr>
      <vt:lpstr>Shrnutí:</vt:lpstr>
      <vt:lpstr>11. Trestní řízení V</vt:lpstr>
      <vt:lpstr>11. Trestní řízení V</vt:lpstr>
      <vt:lpstr>11. Trestní řízení 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42</cp:revision>
  <dcterms:created xsi:type="dcterms:W3CDTF">2012-06-18T15:15:37Z</dcterms:created>
  <dcterms:modified xsi:type="dcterms:W3CDTF">2013-07-02T08:51:46Z</dcterms:modified>
</cp:coreProperties>
</file>