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26.12.2012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26.12.2012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26.12.2012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26.12.2012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26.12.2012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26.12.2012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576064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Mnohočleny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423981"/>
              </p:ext>
            </p:extLst>
          </p:nvPr>
        </p:nvGraphicFramePr>
        <p:xfrm>
          <a:off x="699207" y="2708920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Opakování a doplnění</a:t>
                      </a:r>
                      <a:r>
                        <a:rPr lang="cs-CZ" baseline="0" dirty="0" smtClean="0"/>
                        <a:t> názvosloví u mnohočlenů.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Určeno </a:t>
                      </a:r>
                      <a:r>
                        <a:rPr lang="cs-CZ" baseline="0" dirty="0" smtClean="0"/>
                        <a:t>k zopakování </a:t>
                      </a:r>
                      <a:r>
                        <a:rPr lang="cs-CZ" baseline="0" dirty="0" smtClean="0"/>
                        <a:t>pojmů mnohočlen, člen mnohočlenu, koeficient mnohočlenu a </a:t>
                      </a:r>
                      <a:r>
                        <a:rPr lang="cs-CZ" baseline="0" smtClean="0"/>
                        <a:t>opačný mnohočlen.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VY_32_INOVACE_21_MPOT01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Názvosloví u mnohočlenů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Co je to mnohočlen?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Odpověď: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Výraz s proměnnými, který má alespoň dva členy.</a:t>
            </a:r>
          </a:p>
          <a:p>
            <a:pPr marL="0" indent="0">
              <a:buNone/>
            </a:pPr>
            <a:r>
              <a:rPr lang="cs-CZ" dirty="0" smtClean="0"/>
              <a:t>Co je to člen mnohočlenu?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Odpověď: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Každý člen mnohočlenu je roven součinu několika činitelů – proměnných a jednoho činitele – čísla.</a:t>
            </a:r>
          </a:p>
          <a:p>
            <a:pPr marL="0" indent="0">
              <a:buNone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80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4</m:t>
                      </m:r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−3</m:t>
                      </m:r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𝑥𝑦</m:t>
                      </m:r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−41</m:t>
                      </m:r>
                    </m:oMath>
                  </m:oMathPara>
                </a14:m>
                <a:endParaRPr lang="cs-CZ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Kolik členů má daný mnohočlen a proč?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Odpověď: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Daný mnohočlen má 4 členy, protože jednotlivé členy jsou odděleny vždy operací sčítání nebo odčítání.</a:t>
            </a:r>
          </a:p>
          <a:p>
            <a:pPr marL="0" indent="0">
              <a:buNone/>
            </a:pPr>
            <a:r>
              <a:rPr lang="cs-CZ" dirty="0" smtClean="0"/>
              <a:t>Co je to koeficient členu?</a:t>
            </a:r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Odpověď: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Koeficient členu je konkrétní číslo, které je součástí každého členu.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993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</a:rPr>
                        <m:t>4</m:t>
                      </m:r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</a:rPr>
                        <m:t>−3</m:t>
                      </m:r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</a:rPr>
                        <m:t>𝑥𝑦</m:t>
                      </m:r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</a:rPr>
                        <m:t>−41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Vyjmenuj koeficienty u daného mnohočlenu.</a:t>
            </a:r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Odpověď: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Jsou to čísla: 4, -3, 1, -41</a:t>
            </a:r>
          </a:p>
          <a:p>
            <a:pPr marL="0" indent="0">
              <a:buNone/>
            </a:pPr>
            <a:r>
              <a:rPr lang="cs-CZ" dirty="0" smtClean="0"/>
              <a:t>Jak určíme opačný mnohočlen k danému mnohočlenu?</a:t>
            </a:r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Odpověď: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Změníme znaménka u všech členů na opačná (vynásobíme každý člen mnohočlenu číslem -1).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6058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/>
          <a:lstStyle/>
          <a:p>
            <a:r>
              <a:rPr lang="cs-CZ" dirty="0" smtClean="0">
                <a:solidFill>
                  <a:schemeClr val="tx2"/>
                </a:solidFill>
              </a:rPr>
              <a:t>Příklady na procvičení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solidFill>
                  <a:srgbClr val="FF0000"/>
                </a:solidFill>
              </a:rPr>
              <a:t>Vypiš koeficienty jednotlivých členů mnohočlenů: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395536" y="2996952"/>
                <a:ext cx="5338936" cy="3484984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𝑟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y</m:t>
                    </m:r>
                    <m:r>
                      <a:rPr lang="cs-CZ">
                        <a:latin typeface="Cambria Math"/>
                      </a:rPr>
                      <m:t>−6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xy</m:t>
                    </m:r>
                    <m:r>
                      <a:rPr lang="cs-CZ">
                        <a:latin typeface="Cambria Math"/>
                      </a:rPr>
                      <m:t>+9</m:t>
                    </m:r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x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−33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𝑏𝑐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−66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𝑝𝑞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𝑟𝑞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i="1">
                        <a:latin typeface="Cambria Math"/>
                      </a:rPr>
                      <m:t>𝑝</m:t>
                    </m:r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i="1">
                        <a:latin typeface="Cambria Math"/>
                      </a:rPr>
                      <m:t>𝑟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2</m:t>
                    </m:r>
                    <m:r>
                      <a:rPr lang="cs-CZ" i="1">
                        <a:latin typeface="Cambria Math"/>
                      </a:rPr>
                      <m:t>𝑎𝑏</m:t>
                    </m:r>
                    <m:r>
                      <a:rPr lang="cs-CZ" i="1">
                        <a:latin typeface="Cambria Math"/>
                      </a:rPr>
                      <m:t>−2</m:t>
                    </m:r>
                    <m:r>
                      <a:rPr lang="cs-CZ" i="1">
                        <a:latin typeface="Cambria Math"/>
                      </a:rPr>
                      <m:t>𝑎𝑐</m:t>
                    </m:r>
                    <m:r>
                      <a:rPr lang="cs-CZ" i="1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𝑎𝑏𝑐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𝑦</m:t>
                    </m:r>
                    <m:r>
                      <a:rPr lang="cs-CZ" i="1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𝑥𝑦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𝑦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𝑥</m:t>
                    </m:r>
                  </m:oMath>
                </a14:m>
                <a:endParaRPr lang="cs-CZ" i="1" dirty="0">
                  <a:latin typeface="Cambria Math"/>
                </a:endParaRP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395536" y="2996952"/>
                <a:ext cx="5338936" cy="348498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84168" y="2996952"/>
            <a:ext cx="2602632" cy="3489251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3, 1</a:t>
            </a:r>
          </a:p>
          <a:p>
            <a:pPr marL="0" indent="0">
              <a:buNone/>
            </a:pPr>
            <a:r>
              <a:rPr lang="cs-CZ" dirty="0" smtClean="0"/>
              <a:t>3, -6, 9</a:t>
            </a:r>
          </a:p>
          <a:p>
            <a:pPr marL="0" indent="0">
              <a:buNone/>
            </a:pPr>
            <a:r>
              <a:rPr lang="cs-CZ" dirty="0" smtClean="0"/>
              <a:t>-33, -66</a:t>
            </a:r>
          </a:p>
          <a:p>
            <a:pPr marL="0" indent="0">
              <a:buNone/>
            </a:pPr>
            <a:r>
              <a:rPr lang="cs-CZ" dirty="0" smtClean="0"/>
              <a:t>1, 1, -4, -4</a:t>
            </a:r>
          </a:p>
          <a:p>
            <a:pPr marL="0" indent="0">
              <a:buNone/>
            </a:pPr>
            <a:r>
              <a:rPr lang="cs-CZ" dirty="0" smtClean="0"/>
              <a:t>2, -2, -1, 1</a:t>
            </a:r>
          </a:p>
          <a:p>
            <a:pPr marL="0" indent="0">
              <a:buNone/>
            </a:pPr>
            <a:r>
              <a:rPr lang="cs-CZ" dirty="0" smtClean="0"/>
              <a:t>1, -1, 1, 1, -1, 1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84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/>
          <a:lstStyle/>
          <a:p>
            <a:r>
              <a:rPr lang="cs-CZ" dirty="0" smtClean="0">
                <a:solidFill>
                  <a:schemeClr val="tx2"/>
                </a:solidFill>
              </a:rPr>
              <a:t>Příklady na procvičení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solidFill>
                  <a:srgbClr val="FF0000"/>
                </a:solidFill>
              </a:rPr>
              <a:t>K danému mnohočlenu napiš mnohočlen opačný: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395536" y="2636912"/>
                <a:ext cx="4464496" cy="3845024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−8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r>
                      <a:rPr lang="cs-CZ" i="1">
                        <a:latin typeface="Cambria Math"/>
                      </a:rPr>
                      <m:t>+16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9</m:t>
                        </m:r>
                      </m:den>
                    </m:f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𝑘𝑙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𝑙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cs-CZ">
                        <a:latin typeface="Cambria Math"/>
                      </a:rPr>
                      <m:t>−18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𝑏</m:t>
                    </m:r>
                    <m:r>
                      <a:rPr lang="cs-CZ" i="1">
                        <a:latin typeface="Cambria Math"/>
                      </a:rPr>
                      <m:t>−27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−25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−45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+4</m:t>
                    </m:r>
                    <m:r>
                      <a:rPr lang="cs-CZ" i="1">
                        <a:latin typeface="Cambria Math"/>
                      </a:rPr>
                      <m:t>𝑥𝑦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−36</m:t>
                    </m:r>
                  </m:oMath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395536" y="2636912"/>
                <a:ext cx="4464496" cy="384502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572000" y="2708920"/>
                <a:ext cx="4248472" cy="3777283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8</m:t>
                    </m:r>
                    <m:r>
                      <a:rPr lang="cs-CZ" i="1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16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9</m:t>
                        </m:r>
                      </m:den>
                    </m:f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𝑘𝑙</m:t>
                    </m:r>
                    <m:r>
                      <a:rPr lang="cs-CZ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𝑙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cs-CZ" b="0" i="0" smtClean="0">
                        <a:latin typeface="Cambria Math"/>
                      </a:rPr>
                      <m:t>+</m:t>
                    </m:r>
                    <m:r>
                      <a:rPr lang="cs-CZ">
                        <a:latin typeface="Cambria Math"/>
                      </a:rPr>
                      <m:t>18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𝑏</m:t>
                    </m:r>
                    <m:r>
                      <a:rPr lang="cs-CZ" b="0" i="1" smtClean="0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27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25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45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</m:t>
                    </m:r>
                    <m:r>
                      <a:rPr lang="cs-CZ" i="1">
                        <a:latin typeface="Cambria Math"/>
                      </a:rPr>
                      <m:t>4</m:t>
                    </m:r>
                    <m:r>
                      <a:rPr lang="cs-CZ" i="1">
                        <a:latin typeface="Cambria Math"/>
                      </a:rPr>
                      <m:t>𝑥𝑦</m:t>
                    </m:r>
                    <m:r>
                      <a:rPr lang="cs-CZ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36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572000" y="2708920"/>
                <a:ext cx="4248472" cy="3777283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196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582</Words>
  <Application>Microsoft Office PowerPoint</Application>
  <PresentationFormat>Předvádění na obrazovce 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Mnohočleny</vt:lpstr>
      <vt:lpstr>Názvosloví u mnohočlenů</vt:lpstr>
      <vt:lpstr>4xy^2-3xy+y^2-41</vt:lpstr>
      <vt:lpstr>4xy^2-3xy+y^2-41</vt:lpstr>
      <vt:lpstr>Příklady na procvičení Vypiš koeficienty jednotlivých členů mnohočlenů:</vt:lpstr>
      <vt:lpstr>Příklady na procvičení K danému mnohočlenu napiš mnohočlen opačný: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64</cp:revision>
  <dcterms:created xsi:type="dcterms:W3CDTF">2012-06-18T15:15:37Z</dcterms:created>
  <dcterms:modified xsi:type="dcterms:W3CDTF">2012-12-26T09:21:05Z</dcterms:modified>
</cp:coreProperties>
</file>